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71" r:id="rId1"/>
    <p:sldMasterId id="2147483732" r:id="rId2"/>
  </p:sldMasterIdLst>
  <p:notesMasterIdLst>
    <p:notesMasterId r:id="rId22"/>
  </p:notesMasterIdLst>
  <p:sldIdLst>
    <p:sldId id="487" r:id="rId3"/>
    <p:sldId id="488" r:id="rId4"/>
    <p:sldId id="490" r:id="rId5"/>
    <p:sldId id="491" r:id="rId6"/>
    <p:sldId id="492" r:id="rId7"/>
    <p:sldId id="499" r:id="rId8"/>
    <p:sldId id="500" r:id="rId9"/>
    <p:sldId id="501" r:id="rId10"/>
    <p:sldId id="503" r:id="rId11"/>
    <p:sldId id="495" r:id="rId12"/>
    <p:sldId id="493" r:id="rId13"/>
    <p:sldId id="494" r:id="rId14"/>
    <p:sldId id="496" r:id="rId15"/>
    <p:sldId id="497" r:id="rId16"/>
    <p:sldId id="504" r:id="rId17"/>
    <p:sldId id="505" r:id="rId18"/>
    <p:sldId id="506" r:id="rId19"/>
    <p:sldId id="509" r:id="rId20"/>
    <p:sldId id="51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B"/>
    <a:srgbClr val="002D3D"/>
    <a:srgbClr val="59305B"/>
    <a:srgbClr val="4578AF"/>
    <a:srgbClr val="3366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9349" autoAdjust="0"/>
    <p:restoredTop sz="86379" autoAdjust="0"/>
  </p:normalViewPr>
  <p:slideViewPr>
    <p:cSldViewPr snapToGrid="0">
      <p:cViewPr varScale="1">
        <p:scale>
          <a:sx n="78" d="100"/>
          <a:sy n="78" d="100"/>
        </p:scale>
        <p:origin x="51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5121"/>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3491" name="Rectangle 512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3492" name="Rectangle 5123"/>
          <p:cNvSpPr>
            <a:spLocks noGrp="1" noRot="1" noChangeAspect="1" noChangeArrowheads="1" noTextEdit="1"/>
          </p:cNvSpPr>
          <p:nvPr>
            <p:ph type="sldImg" idx="2"/>
          </p:nvPr>
        </p:nvSpPr>
        <p:spPr bwMode="auto">
          <a:xfrm>
            <a:off x="1143000" y="685800"/>
            <a:ext cx="4572000" cy="3429000"/>
          </a:xfrm>
          <a:prstGeom prst="rect">
            <a:avLst/>
          </a:prstGeom>
          <a:noFill/>
          <a:ln w="9525" algn="ctr">
            <a:solidFill>
              <a:srgbClr val="000000"/>
            </a:solidFill>
            <a:miter lim="800000"/>
            <a:headEnd/>
            <a:tailEnd/>
          </a:ln>
        </p:spPr>
      </p:sp>
      <p:sp>
        <p:nvSpPr>
          <p:cNvPr id="5125" name="Notes Placeholder 5124"/>
          <p:cNvSpPr>
            <a:spLocks noGrp="1" noChangeArrowheads="1"/>
          </p:cNvSpPr>
          <p:nvPr>
            <p:ph type="body" sz="quarter" idx="3"/>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4" name="Rectangle 512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Slide Number Placeholder 5126"/>
          <p:cNvSpPr>
            <a:spLocks noGrp="1" noChangeArrowheads="1"/>
          </p:cNvSpPr>
          <p:nvPr>
            <p:ph type="sldNum" sz="quarter" idx="5"/>
          </p:nvPr>
        </p:nvSpPr>
        <p:spPr bwMode="auto">
          <a:xfrm>
            <a:off x="3884613" y="8685213"/>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a:lvl1pPr>
          </a:lstStyle>
          <a:p>
            <a:fld id="{FCA16ACA-BEA9-4113-B004-2C9FC464C5F8}" type="slidenum">
              <a:rPr lang="en-US"/>
              <a:pPr/>
              <a:t>‹#›</a:t>
            </a:fld>
            <a:endParaRPr lang="en-US"/>
          </a:p>
        </p:txBody>
      </p:sp>
    </p:spTree>
    <p:extLst>
      <p:ext uri="{BB962C8B-B14F-4D97-AF65-F5344CB8AC3E}">
        <p14:creationId xmlns:p14="http://schemas.microsoft.com/office/powerpoint/2010/main" val="1574934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Figure 8.1 The Structure of a Between-Subjects Experiment</a:t>
            </a:r>
          </a:p>
          <a:p>
            <a:r>
              <a:rPr lang="en-US" sz="1200" b="0" i="0" u="none" strike="noStrike" kern="1200" baseline="0" dirty="0">
                <a:solidFill>
                  <a:schemeClr val="tx1"/>
                </a:solidFill>
                <a:latin typeface="Arial" charset="0"/>
                <a:ea typeface="+mn-ea"/>
                <a:cs typeface="+mn-cs"/>
              </a:rPr>
              <a:t>The key element is that separate groups of participants are used for the different treatment conditions.</a:t>
            </a:r>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3</a:t>
            </a:fld>
            <a:endParaRPr lang="en-US"/>
          </a:p>
        </p:txBody>
      </p:sp>
    </p:spTree>
    <p:extLst>
      <p:ext uri="{BB962C8B-B14F-4D97-AF65-F5344CB8AC3E}">
        <p14:creationId xmlns:p14="http://schemas.microsoft.com/office/powerpoint/2010/main" val="362024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15</a:t>
            </a:fld>
            <a:endParaRPr lang="en-US"/>
          </a:p>
        </p:txBody>
      </p:sp>
    </p:spTree>
    <p:extLst>
      <p:ext uri="{BB962C8B-B14F-4D97-AF65-F5344CB8AC3E}">
        <p14:creationId xmlns:p14="http://schemas.microsoft.com/office/powerpoint/2010/main" val="3276544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16</a:t>
            </a:fld>
            <a:endParaRPr lang="en-US"/>
          </a:p>
        </p:txBody>
      </p:sp>
    </p:spTree>
    <p:extLst>
      <p:ext uri="{BB962C8B-B14F-4D97-AF65-F5344CB8AC3E}">
        <p14:creationId xmlns:p14="http://schemas.microsoft.com/office/powerpoint/2010/main" val="3276544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17</a:t>
            </a:fld>
            <a:endParaRPr lang="en-US"/>
          </a:p>
        </p:txBody>
      </p:sp>
    </p:spTree>
    <p:extLst>
      <p:ext uri="{BB962C8B-B14F-4D97-AF65-F5344CB8AC3E}">
        <p14:creationId xmlns:p14="http://schemas.microsoft.com/office/powerpoint/2010/main" val="3276544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18</a:t>
            </a:fld>
            <a:endParaRPr lang="en-US"/>
          </a:p>
        </p:txBody>
      </p:sp>
    </p:spTree>
    <p:extLst>
      <p:ext uri="{BB962C8B-B14F-4D97-AF65-F5344CB8AC3E}">
        <p14:creationId xmlns:p14="http://schemas.microsoft.com/office/powerpoint/2010/main" val="327654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6</a:t>
            </a:fld>
            <a:endParaRPr lang="en-US"/>
          </a:p>
        </p:txBody>
      </p:sp>
    </p:spTree>
    <p:extLst>
      <p:ext uri="{BB962C8B-B14F-4D97-AF65-F5344CB8AC3E}">
        <p14:creationId xmlns:p14="http://schemas.microsoft.com/office/powerpoint/2010/main" val="327654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8.3 Results from a Simulated Experiment Comparing Two Conditions Using Participants Selected from a Population in Which Individual Differences Are Relatively Small</a:t>
            </a:r>
          </a:p>
          <a:p>
            <a:r>
              <a:rPr lang="en-US" dirty="0"/>
              <a:t>When the individual differences are small, the variance is also small, and it is easy to see the 10-point treatment effect.</a:t>
            </a:r>
          </a:p>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7</a:t>
            </a:fld>
            <a:endParaRPr lang="en-US"/>
          </a:p>
        </p:txBody>
      </p:sp>
    </p:spTree>
    <p:extLst>
      <p:ext uri="{BB962C8B-B14F-4D97-AF65-F5344CB8AC3E}">
        <p14:creationId xmlns:p14="http://schemas.microsoft.com/office/powerpoint/2010/main" val="327654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8.4 Results from a Simulated Experiment Comparing Two Conditions Using Participants Selected from a Population in Which Individual Differences Are Relatively Large</a:t>
            </a:r>
          </a:p>
          <a:p>
            <a:r>
              <a:rPr lang="en-US" dirty="0"/>
              <a:t>When the individual differences are large, the variance is also large, and it is not at all easy to see the 10-point treatment effect.</a:t>
            </a:r>
          </a:p>
        </p:txBody>
      </p:sp>
      <p:sp>
        <p:nvSpPr>
          <p:cNvPr id="4" name="Slide Number Placeholder 3"/>
          <p:cNvSpPr>
            <a:spLocks noGrp="1"/>
          </p:cNvSpPr>
          <p:nvPr>
            <p:ph type="sldNum" sz="quarter" idx="10"/>
          </p:nvPr>
        </p:nvSpPr>
        <p:spPr/>
        <p:txBody>
          <a:bodyPr/>
          <a:lstStyle/>
          <a:p>
            <a:fld id="{FCA16ACA-BEA9-4113-B004-2C9FC464C5F8}" type="slidenum">
              <a:rPr lang="en-US" smtClean="0"/>
              <a:pPr/>
              <a:t>8</a:t>
            </a:fld>
            <a:endParaRPr lang="en-US"/>
          </a:p>
        </p:txBody>
      </p:sp>
    </p:spTree>
    <p:extLst>
      <p:ext uri="{BB962C8B-B14F-4D97-AF65-F5344CB8AC3E}">
        <p14:creationId xmlns:p14="http://schemas.microsoft.com/office/powerpoint/2010/main" val="327654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9</a:t>
            </a:fld>
            <a:endParaRPr lang="en-US"/>
          </a:p>
        </p:txBody>
      </p:sp>
    </p:spTree>
    <p:extLst>
      <p:ext uri="{BB962C8B-B14F-4D97-AF65-F5344CB8AC3E}">
        <p14:creationId xmlns:p14="http://schemas.microsoft.com/office/powerpoint/2010/main" val="327654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10</a:t>
            </a:fld>
            <a:endParaRPr lang="en-US"/>
          </a:p>
        </p:txBody>
      </p:sp>
    </p:spTree>
    <p:extLst>
      <p:ext uri="{BB962C8B-B14F-4D97-AF65-F5344CB8AC3E}">
        <p14:creationId xmlns:p14="http://schemas.microsoft.com/office/powerpoint/2010/main" val="327654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Figure 8.2 An Experiment in Which Individual Difference (Participant Age) Is</a:t>
            </a:r>
            <a:r>
              <a:rPr lang="en-US" baseline="0" dirty="0"/>
              <a:t> a Confounding Variable</a:t>
            </a:r>
            <a:endParaRPr lang="en-US" dirty="0"/>
          </a:p>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12</a:t>
            </a:fld>
            <a:endParaRPr lang="en-US"/>
          </a:p>
        </p:txBody>
      </p:sp>
    </p:spTree>
    <p:extLst>
      <p:ext uri="{BB962C8B-B14F-4D97-AF65-F5344CB8AC3E}">
        <p14:creationId xmlns:p14="http://schemas.microsoft.com/office/powerpoint/2010/main" val="3276544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13</a:t>
            </a:fld>
            <a:endParaRPr lang="en-US"/>
          </a:p>
        </p:txBody>
      </p:sp>
    </p:spTree>
    <p:extLst>
      <p:ext uri="{BB962C8B-B14F-4D97-AF65-F5344CB8AC3E}">
        <p14:creationId xmlns:p14="http://schemas.microsoft.com/office/powerpoint/2010/main" val="327654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14</a:t>
            </a:fld>
            <a:endParaRPr lang="en-US"/>
          </a:p>
        </p:txBody>
      </p:sp>
    </p:spTree>
    <p:extLst>
      <p:ext uri="{BB962C8B-B14F-4D97-AF65-F5344CB8AC3E}">
        <p14:creationId xmlns:p14="http://schemas.microsoft.com/office/powerpoint/2010/main" val="327654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9305B"/>
              </a:buClr>
            </a:pPr>
            <a:endParaRPr lang="en-US" dirty="0"/>
          </a:p>
        </p:txBody>
      </p:sp>
      <p:sp>
        <p:nvSpPr>
          <p:cNvPr id="11" name="Title 10"/>
          <p:cNvSpPr>
            <a:spLocks noGrp="1"/>
          </p:cNvSpPr>
          <p:nvPr>
            <p:ph type="title"/>
          </p:nvPr>
        </p:nvSpPr>
        <p:spPr>
          <a:xfrm>
            <a:off x="457200" y="228600"/>
            <a:ext cx="8229600" cy="622828"/>
          </a:xfrm>
          <a:solidFill>
            <a:srgbClr val="00739B"/>
          </a:solidFill>
        </p:spPr>
        <p:txBody>
          <a:bodyPr anchor="t">
            <a:noAutofit/>
          </a:bodyPr>
          <a:lstStyle>
            <a:lvl1pPr>
              <a:defRPr sz="3600">
                <a:latin typeface="Arial" pitchFamily="34" charset="0"/>
                <a:ea typeface="Verdana" pitchFamily="34" charset="0"/>
                <a:cs typeface="Arial" pitchFamily="34" charset="0"/>
              </a:defRPr>
            </a:lvl1pPr>
          </a:lstStyle>
          <a:p>
            <a:r>
              <a:rPr lang="en-US" dirty="0"/>
              <a:t>Click to edit Master title style</a:t>
            </a:r>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07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0739B"/>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18105240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959AD-49F4-478E-A013-BE606CDD1B41}" type="datetimeFigureOut">
              <a:rPr lang="en-US" smtClean="0"/>
              <a:t>4/17/2019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42980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smtClean="0"/>
              <a:t>4/17/2019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909156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4/17/2019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156470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smtClean="0"/>
              <a:t>4/17/2019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46486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331E91-9015-415B-BDE7-59CB566CB5F5}" type="datetimeFigureOut">
              <a:rPr lang="en-US" smtClean="0"/>
              <a:t>4/17/2019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80822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331E91-9015-415B-BDE7-59CB566CB5F5}" type="datetimeFigureOut">
              <a:rPr lang="en-US" smtClean="0"/>
              <a:t>4/17/2019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45842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smtClean="0"/>
              <a:t>4/17/2019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4525398"/>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331E91-9015-415B-BDE7-59CB566CB5F5}" type="datetimeFigureOut">
              <a:rPr lang="en-US" smtClean="0"/>
              <a:t>4/17/2019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072189"/>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331E91-9015-415B-BDE7-59CB566CB5F5}" type="datetimeFigureOut">
              <a:rPr lang="en-US" smtClean="0"/>
              <a:t>4/17/2019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178549"/>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1580A0-ED6C-4884-9FFE-87471827F59A}" type="datetimeFigureOut">
              <a:rPr lang="en-US" smtClean="0"/>
              <a:t>4/17/2019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54423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61963" indent="-461963">
              <a:buClr>
                <a:srgbClr val="59305B"/>
              </a:buClr>
              <a:buSzPct val="100000"/>
              <a:defRPr/>
            </a:lvl1pPr>
            <a:lvl2pPr marL="914400" indent="-457200">
              <a:buClr>
                <a:srgbClr val="59305B"/>
              </a:buClr>
              <a:defRPr/>
            </a:lvl2pPr>
            <a:lvl3pPr marL="1376363" indent="-461963">
              <a:buClr>
                <a:srgbClr val="59305B"/>
              </a:buClr>
              <a:buFont typeface="Wingdings" pitchFamily="2" charset="2"/>
              <a:buChar char="§"/>
              <a:defRPr/>
            </a:lvl3pPr>
            <a:lvl4pPr marL="1600200" indent="-228600">
              <a:buClr>
                <a:srgbClr val="59305B"/>
              </a:buClr>
              <a:buFont typeface="Courier New" pitchFamily="49" charset="0"/>
              <a:buChar char="o"/>
              <a:defRPr/>
            </a:lvl4pPr>
            <a:lvl5pPr>
              <a:buClr>
                <a:srgbClr val="59305B"/>
              </a:buCl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2379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474D98-3273-47CE-B312-A00AAFA2779F}" type="datetimeFigureOut">
              <a:rPr lang="en-US" smtClean="0"/>
              <a:t>4/17/2019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79887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lvl1pPr>
              <a:buClr>
                <a:srgbClr val="59305B"/>
              </a:buClr>
              <a:defRPr/>
            </a:lvl1pPr>
          </a:lstStyle>
          <a:p>
            <a:r>
              <a:rPr lang="en-US" dirty="0"/>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title="Cengage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50154"/>
            <a:ext cx="1359386" cy="30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654891"/>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lvl1pPr>
              <a:buClr>
                <a:srgbClr val="59305B"/>
              </a:buClr>
              <a:defRPr/>
            </a:lvl1pPr>
          </a:lstStyle>
          <a:p>
            <a:r>
              <a:rPr lang="en-US" dirty="0"/>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073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opyright" descr="Pearson: Copyright 2015, 2012, 2009"/>
          <p:cNvSpPr txBox="1">
            <a:spLocks noChangeArrowheads="1"/>
          </p:cNvSpPr>
          <p:nvPr/>
        </p:nvSpPr>
        <p:spPr bwMode="auto">
          <a:xfrm>
            <a:off x="1524000" y="6398426"/>
            <a:ext cx="7012763" cy="347987"/>
          </a:xfrm>
          <a:prstGeom prst="rect">
            <a:avLst/>
          </a:prstGeom>
          <a:solidFill>
            <a:srgbClr val="00739B"/>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lvl="0" indent="0" algn="ctr" eaLnBrk="0" fontAlgn="base" hangingPunct="0">
              <a:spcBef>
                <a:spcPct val="0"/>
              </a:spcBef>
              <a:spcAft>
                <a:spcPct val="0"/>
              </a:spcAft>
              <a:buClrTx/>
              <a:buNone/>
              <a:defRPr/>
            </a:pPr>
            <a:r>
              <a:rPr lang="en-US" sz="1200" dirty="0">
                <a:solidFill>
                  <a:schemeClr val="bg1"/>
                </a:solidFill>
              </a:rPr>
              <a:t>© 2019 Cengage. All rights reserved</a:t>
            </a:r>
            <a:r>
              <a:rPr lang="en-US" sz="1200" dirty="0">
                <a:solidFill>
                  <a:schemeClr val="bg1"/>
                </a:solidFill>
                <a:ea typeface="ＭＳ Ｐゴシック" charset="-128"/>
              </a:rPr>
              <a:t>.</a:t>
            </a:r>
            <a:endParaRPr lang="en-US" sz="1200" dirty="0">
              <a:solidFill>
                <a:schemeClr val="bg1"/>
              </a:solidFill>
            </a:endParaRPr>
          </a:p>
        </p:txBody>
      </p:sp>
      <p:pic>
        <p:nvPicPr>
          <p:cNvPr id="9" name="Picture 8" title="Cengage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50154"/>
            <a:ext cx="1359386" cy="30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61692"/>
      </p:ext>
    </p:extLst>
  </p:cSld>
  <p:clrMapOvr>
    <a:masterClrMapping/>
  </p:clrMapOvr>
  <p:transition spd="slow"/>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F8DD645-B9B4-46EE-B031-35C24A448A04}" type="datetimeFigureOut">
              <a:rPr lang="en-US" smtClean="0"/>
              <a:t>4/17/2019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r>
              <a:rPr lang="en-US"/>
              <a:t>
              </a:t>
            </a:r>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49588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993E9-CEF0-47B7-AEA6-AFACC79966BA}" type="datetimeFigureOut">
              <a:rPr lang="en-US" smtClean="0"/>
              <a:t>4/17/2019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234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4/17/2019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69527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62588-EC5C-453B-A942-AA1C7EFEEF33}" type="datetimeFigureOut">
              <a:rPr lang="en-US" smtClean="0"/>
              <a:t>4/17/2019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943859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D5D575-BDA5-4AAF-81DC-5D38C213A391}" type="datetimeFigureOut">
              <a:rPr lang="en-US" smtClean="0"/>
              <a:t>4/17/2019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80603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F9C5B0-21BA-48EA-B067-5E37072B4F18}" type="datetimeFigureOut">
              <a:rPr lang="en-US" smtClean="0"/>
              <a:t>4/17/2019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846303"/>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5.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marL="461963" lvl="0" indent="-461963">
              <a:buSzPct val="100000"/>
            </a:pPr>
            <a:r>
              <a:rPr lang="en-US" dirty="0"/>
              <a:t>Click to edit Master text styles</a:t>
            </a:r>
          </a:p>
          <a:p>
            <a:pPr marL="914400" lvl="1" indent="-457200"/>
            <a:r>
              <a:rPr lang="en-US" dirty="0"/>
              <a:t>Second level</a:t>
            </a:r>
          </a:p>
          <a:p>
            <a:pPr marL="1376363" lvl="2" indent="-461963"/>
            <a:r>
              <a:rPr lang="en-US" dirty="0"/>
              <a:t>Third level</a:t>
            </a:r>
          </a:p>
          <a:p>
            <a:pPr lvl="3"/>
            <a:r>
              <a:rPr lang="en-US" dirty="0"/>
              <a:t>Fourth level</a:t>
            </a:r>
          </a:p>
          <a:p>
            <a:pPr lvl="4"/>
            <a:r>
              <a:rPr lang="en-US" dirty="0"/>
              <a:t>Fifth level</a:t>
            </a:r>
          </a:p>
        </p:txBody>
      </p:sp>
      <p:sp>
        <p:nvSpPr>
          <p:cNvPr id="7" name="Rectangle 6"/>
          <p:cNvSpPr/>
          <p:nvPr/>
        </p:nvSpPr>
        <p:spPr bwMode="white">
          <a:xfrm>
            <a:off x="0" y="0"/>
            <a:ext cx="9144000" cy="1133554"/>
          </a:xfrm>
          <a:prstGeom prst="rect">
            <a:avLst/>
          </a:prstGeom>
          <a:solidFill>
            <a:srgbClr val="007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07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524000" y="6398426"/>
            <a:ext cx="7012763" cy="347987"/>
          </a:xfrm>
          <a:prstGeom prst="rect">
            <a:avLst/>
          </a:prstGeom>
          <a:solidFill>
            <a:srgbClr val="00739B"/>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lvl="0" indent="0" algn="ctr" eaLnBrk="0" fontAlgn="base" hangingPunct="0">
              <a:spcBef>
                <a:spcPct val="0"/>
              </a:spcBef>
              <a:spcAft>
                <a:spcPct val="0"/>
              </a:spcAft>
              <a:buClrTx/>
              <a:buNone/>
              <a:defRPr/>
            </a:pPr>
            <a:r>
              <a:rPr lang="en-US" sz="1200" dirty="0">
                <a:solidFill>
                  <a:schemeClr val="bg1"/>
                </a:solidFill>
              </a:rPr>
              <a:t>© 2019 Cengage. All rights reserved</a:t>
            </a:r>
            <a:r>
              <a:rPr lang="en-US" sz="1200" dirty="0">
                <a:solidFill>
                  <a:schemeClr val="bg1"/>
                </a:solidFill>
                <a:ea typeface="ＭＳ Ｐゴシック" charset="-128"/>
              </a:rPr>
              <a:t>.</a:t>
            </a:r>
            <a:endParaRPr lang="en-US" sz="1200" dirty="0">
              <a:solidFill>
                <a:schemeClr val="bg1"/>
              </a:solidFill>
            </a:endParaRPr>
          </a:p>
        </p:txBody>
      </p:sp>
      <p:pic>
        <p:nvPicPr>
          <p:cNvPr id="8" name="Picture 7" title="Cengage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6450154"/>
            <a:ext cx="1359386" cy="30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697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sldNum="0" hd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59305B"/>
        </a:buClr>
        <a:buFont typeface="Arial" pitchFamily="34" charset="0"/>
        <a:buChar char="•"/>
        <a:defRPr lang="en-US" sz="2600" kern="1200" dirty="0" smtClean="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59305B"/>
        </a:buClr>
        <a:buFont typeface="Arial" pitchFamily="34" charset="0"/>
        <a:buChar char="–"/>
        <a:defRPr lang="en-US" sz="2400" kern="1200" dirty="0" smtClean="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59305B"/>
        </a:buClr>
        <a:buFont typeface="Wingdings" pitchFamily="2" charset="2"/>
        <a:buChar char="§"/>
        <a:defRPr lang="en-US" sz="2200" kern="1200" dirty="0" smtClean="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59305B"/>
        </a:buClr>
        <a:buFont typeface="Courier New" pitchFamily="49" charset="0"/>
        <a:buChar char="o"/>
        <a:defRPr lang="en-US" sz="2000" kern="1200" dirty="0" smtClean="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59305B"/>
        </a:buClr>
        <a:buFont typeface="Arial" pitchFamily="34" charset="0"/>
        <a:buChar char="»"/>
        <a:defRPr lang="en-US" sz="2000" kern="1200" dirty="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4/17/2019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pic>
        <p:nvPicPr>
          <p:cNvPr id="12" name="Picture 11" title="Cengage Logo">
            <a:extLst>
              <a:ext uri="{FF2B5EF4-FFF2-40B4-BE49-F238E27FC236}">
                <a16:creationId xmlns:a16="http://schemas.microsoft.com/office/drawing/2014/main" id="{24382612-9F3D-43A3-81E5-F9BA8DFB368A}"/>
              </a:ext>
            </a:extLst>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0" y="6450154"/>
            <a:ext cx="1359386" cy="30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581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hf sldNum="0"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 Introduction to Between-Subjects Experiments</a:t>
            </a:r>
          </a:p>
        </p:txBody>
      </p:sp>
      <p:sp>
        <p:nvSpPr>
          <p:cNvPr id="3" name="Content Placeholder 2"/>
          <p:cNvSpPr>
            <a:spLocks noGrp="1"/>
          </p:cNvSpPr>
          <p:nvPr>
            <p:ph idx="1"/>
          </p:nvPr>
        </p:nvSpPr>
        <p:spPr/>
        <p:txBody>
          <a:bodyPr>
            <a:normAutofit/>
          </a:bodyPr>
          <a:lstStyle/>
          <a:p>
            <a:pPr marL="457200" lvl="1" indent="0">
              <a:buClr>
                <a:srgbClr val="00739B"/>
              </a:buClr>
              <a:buNone/>
            </a:pPr>
            <a:endParaRPr lang="en-US" dirty="0"/>
          </a:p>
          <a:p>
            <a:pPr lvl="1">
              <a:buClr>
                <a:srgbClr val="00739B"/>
              </a:buClr>
            </a:pPr>
            <a:r>
              <a:rPr lang="en-US" b="1" u="sng" dirty="0"/>
              <a:t>Separate groups</a:t>
            </a:r>
            <a:r>
              <a:rPr lang="en-US" dirty="0"/>
              <a:t> of participants in each condition</a:t>
            </a:r>
          </a:p>
          <a:p>
            <a:pPr lvl="2">
              <a:buClr>
                <a:srgbClr val="00739B"/>
              </a:buClr>
            </a:pPr>
            <a:r>
              <a:rPr lang="en-US" sz="2000" dirty="0"/>
              <a:t>Comparison of the scores between treatments</a:t>
            </a:r>
          </a:p>
          <a:p>
            <a:pPr lvl="2">
              <a:buClr>
                <a:srgbClr val="00739B"/>
              </a:buClr>
            </a:pPr>
            <a:r>
              <a:rPr lang="en-US" sz="2000" dirty="0"/>
              <a:t>Control of all other variables</a:t>
            </a:r>
          </a:p>
          <a:p>
            <a:pPr lvl="2">
              <a:buClr>
                <a:srgbClr val="00739B"/>
              </a:buClr>
            </a:pPr>
            <a:r>
              <a:rPr lang="en-US" sz="2000" dirty="0"/>
              <a:t>Example: </a:t>
            </a:r>
          </a:p>
          <a:p>
            <a:pPr lvl="3">
              <a:buClr>
                <a:srgbClr val="00739B"/>
              </a:buClr>
            </a:pPr>
            <a:r>
              <a:rPr lang="en-US" sz="1800" b="1" dirty="0"/>
              <a:t>No Treatment </a:t>
            </a:r>
            <a:r>
              <a:rPr lang="en-US" sz="1800" b="1" dirty="0" err="1"/>
              <a:t>Gp</a:t>
            </a:r>
            <a:r>
              <a:rPr lang="en-US" sz="1800" b="1" dirty="0"/>
              <a:t> vs Treatment </a:t>
            </a:r>
            <a:r>
              <a:rPr lang="en-US" sz="1800" b="1" dirty="0" err="1"/>
              <a:t>Gp</a:t>
            </a:r>
            <a:endParaRPr lang="en-US" sz="1800" b="1" dirty="0"/>
          </a:p>
          <a:p>
            <a:pPr lvl="3">
              <a:buClr>
                <a:srgbClr val="00739B"/>
              </a:buClr>
            </a:pPr>
            <a:r>
              <a:rPr lang="en-US" sz="1800" b="1" dirty="0"/>
              <a:t>Treatment 1 </a:t>
            </a:r>
            <a:r>
              <a:rPr lang="en-US" sz="1800" b="1" dirty="0" err="1"/>
              <a:t>Gp</a:t>
            </a:r>
            <a:r>
              <a:rPr lang="en-US" sz="1800" b="1" dirty="0"/>
              <a:t> vs Treatment 2 </a:t>
            </a:r>
            <a:r>
              <a:rPr lang="en-US" sz="1800" b="1" dirty="0" err="1"/>
              <a:t>Gp</a:t>
            </a:r>
            <a:endParaRPr lang="en-US" sz="1800" b="1" dirty="0"/>
          </a:p>
          <a:p>
            <a:pPr lvl="3">
              <a:buClr>
                <a:srgbClr val="00739B"/>
              </a:buClr>
            </a:pPr>
            <a:r>
              <a:rPr lang="en-US" sz="1800" b="1" dirty="0"/>
              <a:t>Placebo </a:t>
            </a:r>
            <a:r>
              <a:rPr lang="en-US" sz="1800" b="1" dirty="0" err="1"/>
              <a:t>Gp</a:t>
            </a:r>
            <a:r>
              <a:rPr lang="en-US" sz="1800" b="1" dirty="0"/>
              <a:t> vs Treatment </a:t>
            </a:r>
            <a:r>
              <a:rPr lang="en-US" sz="1800" b="1" dirty="0" err="1"/>
              <a:t>Gp</a:t>
            </a:r>
            <a:endParaRPr lang="en-US" sz="1800" b="1" dirty="0"/>
          </a:p>
        </p:txBody>
      </p:sp>
    </p:spTree>
    <p:extLst>
      <p:ext uri="{BB962C8B-B14F-4D97-AF65-F5344CB8AC3E}">
        <p14:creationId xmlns:p14="http://schemas.microsoft.com/office/powerpoint/2010/main" val="2611263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Confounding Variables</a:t>
            </a:r>
          </a:p>
        </p:txBody>
      </p:sp>
      <p:sp>
        <p:nvSpPr>
          <p:cNvPr id="3" name="Content Placeholder 2"/>
          <p:cNvSpPr>
            <a:spLocks noGrp="1"/>
          </p:cNvSpPr>
          <p:nvPr>
            <p:ph idx="1"/>
          </p:nvPr>
        </p:nvSpPr>
        <p:spPr/>
        <p:txBody>
          <a:bodyPr/>
          <a:lstStyle/>
          <a:p>
            <a:pPr>
              <a:buClr>
                <a:srgbClr val="00739B"/>
              </a:buClr>
            </a:pPr>
            <a:r>
              <a:rPr lang="en-US" dirty="0"/>
              <a:t>Two major sources of confounding in between-subjects designs:</a:t>
            </a:r>
          </a:p>
          <a:p>
            <a:pPr lvl="1">
              <a:buClr>
                <a:srgbClr val="00739B"/>
              </a:buClr>
            </a:pPr>
            <a:r>
              <a:rPr lang="en-US" b="1" dirty="0"/>
              <a:t>Confounding from individual differences</a:t>
            </a:r>
          </a:p>
          <a:p>
            <a:pPr lvl="2">
              <a:buClr>
                <a:srgbClr val="00739B"/>
              </a:buClr>
            </a:pPr>
            <a:r>
              <a:rPr lang="en-US" dirty="0"/>
              <a:t>Example: participants in one group may be older, smarter, taller, or have higher socioeconomic status than the participants in another group.</a:t>
            </a:r>
          </a:p>
          <a:p>
            <a:pPr lvl="1">
              <a:buClr>
                <a:srgbClr val="00739B"/>
              </a:buClr>
            </a:pPr>
            <a:r>
              <a:rPr lang="en-US" b="1" dirty="0"/>
              <a:t>Confounding from environmental variables</a:t>
            </a:r>
          </a:p>
          <a:p>
            <a:pPr lvl="2">
              <a:buClr>
                <a:srgbClr val="00739B"/>
              </a:buClr>
            </a:pPr>
            <a:r>
              <a:rPr lang="en-US" dirty="0"/>
              <a:t>Example: testing one group in a large room and another group in a smaller group.</a:t>
            </a:r>
          </a:p>
        </p:txBody>
      </p:sp>
    </p:spTree>
    <p:extLst>
      <p:ext uri="{BB962C8B-B14F-4D97-AF65-F5344CB8AC3E}">
        <p14:creationId xmlns:p14="http://schemas.microsoft.com/office/powerpoint/2010/main" val="6587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Selection Effects</a:t>
            </a:r>
          </a:p>
        </p:txBody>
      </p:sp>
      <p:sp>
        <p:nvSpPr>
          <p:cNvPr id="3" name="Content Placeholder 2"/>
          <p:cNvSpPr>
            <a:spLocks noGrp="1"/>
          </p:cNvSpPr>
          <p:nvPr>
            <p:ph idx="1"/>
          </p:nvPr>
        </p:nvSpPr>
        <p:spPr/>
        <p:txBody>
          <a:bodyPr>
            <a:normAutofit/>
          </a:bodyPr>
          <a:lstStyle/>
          <a:p>
            <a:pPr lvl="0">
              <a:buClr>
                <a:srgbClr val="00739B"/>
              </a:buClr>
            </a:pPr>
            <a:r>
              <a:rPr lang="en-US" dirty="0"/>
              <a:t>The groups in a between-subjects experiment must be as similar </a:t>
            </a:r>
          </a:p>
          <a:p>
            <a:pPr lvl="1">
              <a:buClr>
                <a:srgbClr val="00739B"/>
              </a:buClr>
            </a:pPr>
            <a:r>
              <a:rPr lang="en-US" dirty="0"/>
              <a:t>The only difference between groups should be the effect of the IV</a:t>
            </a:r>
          </a:p>
          <a:p>
            <a:pPr lvl="1">
              <a:buClr>
                <a:srgbClr val="00739B"/>
              </a:buClr>
            </a:pPr>
            <a:r>
              <a:rPr lang="en-US" dirty="0"/>
              <a:t>If the groups are different, then individual differences can become confounding variables.</a:t>
            </a:r>
          </a:p>
          <a:p>
            <a:pPr lvl="2">
              <a:buClr>
                <a:srgbClr val="00739B"/>
              </a:buClr>
            </a:pPr>
            <a:r>
              <a:rPr lang="en-US" dirty="0"/>
              <a:t>It then becomes impossible to draw conclusions about a treatment.</a:t>
            </a:r>
          </a:p>
        </p:txBody>
      </p:sp>
    </p:spTree>
    <p:extLst>
      <p:ext uri="{BB962C8B-B14F-4D97-AF65-F5344CB8AC3E}">
        <p14:creationId xmlns:p14="http://schemas.microsoft.com/office/powerpoint/2010/main" val="192552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37" y="63523"/>
            <a:ext cx="8835902" cy="1214853"/>
          </a:xfrm>
        </p:spPr>
        <p:txBody>
          <a:bodyPr>
            <a:normAutofit/>
          </a:bodyPr>
          <a:lstStyle/>
          <a:p>
            <a:r>
              <a:rPr lang="en-US" dirty="0"/>
              <a:t>Age as a Confounding Variable</a:t>
            </a:r>
          </a:p>
        </p:txBody>
      </p:sp>
      <p:pic>
        <p:nvPicPr>
          <p:cNvPr id="5" name="Picture 4" descr="An illustration shows two text boxes reading “Treatment I: Group of relatively older participants” and “Treatment II: Group of relatively younger participants.” Below the text boxes is a horizontal double-headed arrow accompanied by the following text: If the scores in one group are different from the scores in the other group, the difference may be caused by the treatments, or it may be caused by the age differen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98" y="1349242"/>
            <a:ext cx="7129604" cy="4654698"/>
          </a:xfrm>
          <a:prstGeom prst="rect">
            <a:avLst/>
          </a:prstGeom>
        </p:spPr>
      </p:pic>
    </p:spTree>
    <p:extLst>
      <p:ext uri="{BB962C8B-B14F-4D97-AF65-F5344CB8AC3E}">
        <p14:creationId xmlns:p14="http://schemas.microsoft.com/office/powerpoint/2010/main" val="368257924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Minimize Selection Confound: Equivalent Groups</a:t>
            </a:r>
          </a:p>
        </p:txBody>
      </p:sp>
      <p:sp>
        <p:nvSpPr>
          <p:cNvPr id="3" name="Content Placeholder 2"/>
          <p:cNvSpPr>
            <a:spLocks noGrp="1"/>
          </p:cNvSpPr>
          <p:nvPr>
            <p:ph idx="1"/>
          </p:nvPr>
        </p:nvSpPr>
        <p:spPr/>
        <p:txBody>
          <a:bodyPr/>
          <a:lstStyle/>
          <a:p>
            <a:pPr>
              <a:buClr>
                <a:srgbClr val="00739B"/>
              </a:buClr>
            </a:pPr>
            <a:r>
              <a:rPr lang="en-US" dirty="0"/>
              <a:t>The researcher has control over creating groups that are equivalent.</a:t>
            </a:r>
          </a:p>
          <a:p>
            <a:pPr lvl="1">
              <a:buClr>
                <a:srgbClr val="00739B"/>
              </a:buClr>
            </a:pPr>
            <a:r>
              <a:rPr lang="en-US" sz="2800" dirty="0"/>
              <a:t>The separate groups must be:</a:t>
            </a:r>
          </a:p>
          <a:p>
            <a:pPr lvl="2">
              <a:buClr>
                <a:srgbClr val="00739B"/>
              </a:buClr>
            </a:pPr>
            <a:r>
              <a:rPr lang="en-US" sz="2800" dirty="0"/>
              <a:t>created equally</a:t>
            </a:r>
          </a:p>
          <a:p>
            <a:pPr lvl="2">
              <a:buClr>
                <a:srgbClr val="00739B"/>
              </a:buClr>
            </a:pPr>
            <a:r>
              <a:rPr lang="en-US" sz="2800" dirty="0"/>
              <a:t>treated equally</a:t>
            </a:r>
          </a:p>
          <a:p>
            <a:pPr lvl="2">
              <a:buClr>
                <a:srgbClr val="00739B"/>
              </a:buClr>
            </a:pPr>
            <a:r>
              <a:rPr lang="en-US" sz="2800" dirty="0"/>
              <a:t>composed of equivalent individuals</a:t>
            </a:r>
          </a:p>
        </p:txBody>
      </p:sp>
    </p:spTree>
    <p:extLst>
      <p:ext uri="{BB962C8B-B14F-4D97-AF65-F5344CB8AC3E}">
        <p14:creationId xmlns:p14="http://schemas.microsoft.com/office/powerpoint/2010/main" val="652139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Limiting Selection Confound</a:t>
            </a:r>
          </a:p>
        </p:txBody>
      </p:sp>
      <p:sp>
        <p:nvSpPr>
          <p:cNvPr id="3" name="Content Placeholder 2"/>
          <p:cNvSpPr>
            <a:spLocks noGrp="1"/>
          </p:cNvSpPr>
          <p:nvPr>
            <p:ph idx="1"/>
          </p:nvPr>
        </p:nvSpPr>
        <p:spPr/>
        <p:txBody>
          <a:bodyPr/>
          <a:lstStyle/>
          <a:p>
            <a:pPr>
              <a:spcBef>
                <a:spcPts val="600"/>
              </a:spcBef>
              <a:buClr>
                <a:srgbClr val="00739B"/>
              </a:buClr>
            </a:pPr>
            <a:r>
              <a:rPr lang="en-US" dirty="0"/>
              <a:t>What are three primary techniques?</a:t>
            </a:r>
          </a:p>
          <a:p>
            <a:pPr lvl="1" indent="-514350">
              <a:spcBef>
                <a:spcPts val="600"/>
              </a:spcBef>
              <a:buClr>
                <a:srgbClr val="00739B"/>
              </a:buClr>
              <a:buFont typeface="+mj-lt"/>
              <a:buAutoNum type="arabicPeriod"/>
            </a:pPr>
            <a:r>
              <a:rPr lang="en-US" dirty="0"/>
              <a:t>Random assignment (randomization)</a:t>
            </a:r>
          </a:p>
          <a:p>
            <a:pPr lvl="2">
              <a:spcBef>
                <a:spcPts val="600"/>
              </a:spcBef>
              <a:buClr>
                <a:srgbClr val="00739B"/>
              </a:buClr>
            </a:pPr>
            <a:r>
              <a:rPr lang="en-US" dirty="0"/>
              <a:t>Assign participants to groups by a random process </a:t>
            </a:r>
          </a:p>
          <a:p>
            <a:pPr lvl="1" indent="-514350">
              <a:spcBef>
                <a:spcPts val="600"/>
              </a:spcBef>
              <a:buClr>
                <a:srgbClr val="00739B"/>
              </a:buClr>
              <a:buFont typeface="+mj-lt"/>
              <a:buAutoNum type="arabicPeriod"/>
            </a:pPr>
            <a:r>
              <a:rPr lang="en-US" dirty="0"/>
              <a:t>Matching groups (matched assignment)</a:t>
            </a:r>
          </a:p>
          <a:p>
            <a:pPr lvl="2">
              <a:spcBef>
                <a:spcPts val="600"/>
              </a:spcBef>
              <a:buClr>
                <a:srgbClr val="00739B"/>
              </a:buClr>
            </a:pPr>
            <a:r>
              <a:rPr lang="en-US" dirty="0"/>
              <a:t>Match individuals in the group on a specific variable</a:t>
            </a:r>
          </a:p>
          <a:p>
            <a:pPr lvl="1" indent="-514350">
              <a:spcBef>
                <a:spcPts val="600"/>
              </a:spcBef>
              <a:buClr>
                <a:srgbClr val="00739B"/>
              </a:buClr>
              <a:buFont typeface="+mj-lt"/>
              <a:buAutoNum type="arabicPeriod"/>
            </a:pPr>
            <a:r>
              <a:rPr lang="en-US" dirty="0"/>
              <a:t>Holding variables constant</a:t>
            </a:r>
          </a:p>
          <a:p>
            <a:pPr lvl="2">
              <a:spcBef>
                <a:spcPts val="600"/>
              </a:spcBef>
              <a:buClr>
                <a:srgbClr val="00739B"/>
              </a:buClr>
            </a:pPr>
            <a:r>
              <a:rPr lang="en-US" dirty="0"/>
              <a:t>Example: a researcher suspecting gender to be a confounding variable would eliminate gender as a variable.</a:t>
            </a:r>
          </a:p>
        </p:txBody>
      </p:sp>
    </p:spTree>
    <p:extLst>
      <p:ext uri="{BB962C8B-B14F-4D97-AF65-F5344CB8AC3E}">
        <p14:creationId xmlns:p14="http://schemas.microsoft.com/office/powerpoint/2010/main" val="2956867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 Other Threats to Internal Validity of Between-Subjects Designs</a:t>
            </a:r>
          </a:p>
        </p:txBody>
      </p:sp>
      <p:sp>
        <p:nvSpPr>
          <p:cNvPr id="3" name="Content Placeholder 2"/>
          <p:cNvSpPr>
            <a:spLocks noGrp="1"/>
          </p:cNvSpPr>
          <p:nvPr>
            <p:ph idx="1"/>
          </p:nvPr>
        </p:nvSpPr>
        <p:spPr>
          <a:xfrm>
            <a:off x="827700" y="3172784"/>
            <a:ext cx="6711654" cy="3075622"/>
          </a:xfrm>
        </p:spPr>
        <p:txBody>
          <a:bodyPr/>
          <a:lstStyle/>
          <a:p>
            <a:pPr>
              <a:buClr>
                <a:srgbClr val="00739B"/>
              </a:buClr>
            </a:pPr>
            <a:r>
              <a:rPr lang="en-US" dirty="0"/>
              <a:t>Differential attrition (participant dropout rate) from one group to another</a:t>
            </a:r>
          </a:p>
          <a:p>
            <a:pPr lvl="1">
              <a:buClr>
                <a:srgbClr val="00739B"/>
              </a:buClr>
            </a:pPr>
            <a:r>
              <a:rPr lang="en-US" dirty="0"/>
              <a:t>Large differences between groups create selection effects</a:t>
            </a:r>
          </a:p>
        </p:txBody>
      </p:sp>
    </p:spTree>
    <p:extLst>
      <p:ext uri="{BB962C8B-B14F-4D97-AF65-F5344CB8AC3E}">
        <p14:creationId xmlns:p14="http://schemas.microsoft.com/office/powerpoint/2010/main" val="2264334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Confounds</a:t>
            </a:r>
          </a:p>
        </p:txBody>
      </p:sp>
      <p:sp>
        <p:nvSpPr>
          <p:cNvPr id="3" name="Content Placeholder 2"/>
          <p:cNvSpPr>
            <a:spLocks noGrp="1"/>
          </p:cNvSpPr>
          <p:nvPr>
            <p:ph idx="1"/>
          </p:nvPr>
        </p:nvSpPr>
        <p:spPr/>
        <p:txBody>
          <a:bodyPr>
            <a:noAutofit/>
          </a:bodyPr>
          <a:lstStyle/>
          <a:p>
            <a:pPr>
              <a:buClr>
                <a:srgbClr val="00739B"/>
              </a:buClr>
            </a:pPr>
            <a:r>
              <a:rPr lang="en-US" sz="2000" b="1" u="sng" dirty="0"/>
              <a:t>Communication between groups (no isolation)</a:t>
            </a:r>
          </a:p>
          <a:p>
            <a:pPr lvl="1">
              <a:buClr>
                <a:srgbClr val="00739B"/>
              </a:buClr>
            </a:pPr>
            <a:r>
              <a:rPr lang="en-US" u="sng" dirty="0"/>
              <a:t>Diffusion</a:t>
            </a:r>
            <a:r>
              <a:rPr lang="en-US" dirty="0"/>
              <a:t>: treatment spreads to the control group</a:t>
            </a:r>
          </a:p>
          <a:p>
            <a:pPr lvl="1">
              <a:buClr>
                <a:srgbClr val="00739B"/>
              </a:buClr>
            </a:pPr>
            <a:r>
              <a:rPr lang="en-US" u="sng" dirty="0"/>
              <a:t>Compensatory</a:t>
            </a:r>
            <a:r>
              <a:rPr lang="en-US" dirty="0"/>
              <a:t> equalization: subject demands treatment received by the other group</a:t>
            </a:r>
          </a:p>
          <a:p>
            <a:pPr lvl="1">
              <a:buClr>
                <a:srgbClr val="00739B"/>
              </a:buClr>
            </a:pPr>
            <a:r>
              <a:rPr lang="en-US" u="sng" dirty="0"/>
              <a:t>Compensatory rivalry</a:t>
            </a:r>
            <a:r>
              <a:rPr lang="en-US" dirty="0"/>
              <a:t>: control group changes their normal behavior (works extra hard)</a:t>
            </a:r>
          </a:p>
          <a:p>
            <a:pPr lvl="1">
              <a:buClr>
                <a:srgbClr val="00739B"/>
              </a:buClr>
            </a:pPr>
            <a:r>
              <a:rPr lang="en-US" u="sng" dirty="0"/>
              <a:t>Resentful demoralization</a:t>
            </a:r>
            <a:r>
              <a:rPr lang="en-US" dirty="0"/>
              <a:t>: participants in control group become less productive and less motivated</a:t>
            </a:r>
          </a:p>
        </p:txBody>
      </p:sp>
    </p:spTree>
    <p:extLst>
      <p:ext uri="{BB962C8B-B14F-4D97-AF65-F5344CB8AC3E}">
        <p14:creationId xmlns:p14="http://schemas.microsoft.com/office/powerpoint/2010/main" val="513578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Applications and Statistical Analyses of Between-Subjects Designs</a:t>
            </a:r>
          </a:p>
        </p:txBody>
      </p:sp>
      <p:sp>
        <p:nvSpPr>
          <p:cNvPr id="3" name="Content Placeholder 2"/>
          <p:cNvSpPr>
            <a:spLocks noGrp="1"/>
          </p:cNvSpPr>
          <p:nvPr>
            <p:ph idx="1"/>
          </p:nvPr>
        </p:nvSpPr>
        <p:spPr>
          <a:xfrm>
            <a:off x="827700" y="2761611"/>
            <a:ext cx="6711654" cy="3486795"/>
          </a:xfrm>
        </p:spPr>
        <p:txBody>
          <a:bodyPr/>
          <a:lstStyle/>
          <a:p>
            <a:pPr lvl="0">
              <a:buClr>
                <a:srgbClr val="00739B"/>
              </a:buClr>
            </a:pPr>
            <a:r>
              <a:rPr lang="en-US" dirty="0"/>
              <a:t>Two-group means test</a:t>
            </a:r>
          </a:p>
          <a:p>
            <a:pPr lvl="1">
              <a:buClr>
                <a:srgbClr val="00739B"/>
              </a:buClr>
            </a:pPr>
            <a:r>
              <a:rPr lang="en-US" dirty="0"/>
              <a:t>Simplest version of between-subjects experimental design; </a:t>
            </a:r>
            <a:r>
              <a:rPr lang="en-US" u="sng" dirty="0"/>
              <a:t>interval scale scores</a:t>
            </a:r>
          </a:p>
          <a:p>
            <a:pPr lvl="2">
              <a:buClr>
                <a:srgbClr val="00739B"/>
              </a:buClr>
            </a:pPr>
            <a:r>
              <a:rPr lang="en-US" b="1" dirty="0"/>
              <a:t>Between-subjects ANOVA</a:t>
            </a:r>
          </a:p>
          <a:p>
            <a:pPr lvl="2">
              <a:buClr>
                <a:srgbClr val="00739B"/>
              </a:buClr>
            </a:pPr>
            <a:r>
              <a:rPr lang="en-US" b="1" dirty="0"/>
              <a:t>Independent-measures t test </a:t>
            </a:r>
          </a:p>
        </p:txBody>
      </p:sp>
    </p:spTree>
    <p:extLst>
      <p:ext uri="{BB962C8B-B14F-4D97-AF65-F5344CB8AC3E}">
        <p14:creationId xmlns:p14="http://schemas.microsoft.com/office/powerpoint/2010/main" val="3549677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922868"/>
            <a:ext cx="8874189" cy="1403022"/>
          </a:xfrm>
        </p:spPr>
        <p:txBody>
          <a:bodyPr>
            <a:noAutofit/>
          </a:bodyPr>
          <a:lstStyle/>
          <a:p>
            <a:r>
              <a:rPr lang="en-US" dirty="0"/>
              <a:t>Comparing Proportions for Two or More Groups</a:t>
            </a:r>
          </a:p>
        </p:txBody>
      </p:sp>
      <p:sp>
        <p:nvSpPr>
          <p:cNvPr id="3" name="Content Placeholder 2"/>
          <p:cNvSpPr>
            <a:spLocks noGrp="1"/>
          </p:cNvSpPr>
          <p:nvPr>
            <p:ph idx="1"/>
          </p:nvPr>
        </p:nvSpPr>
        <p:spPr/>
        <p:txBody>
          <a:bodyPr/>
          <a:lstStyle/>
          <a:p>
            <a:pPr>
              <a:buClr>
                <a:srgbClr val="00739B"/>
              </a:buClr>
            </a:pPr>
            <a:r>
              <a:rPr lang="en-US" dirty="0"/>
              <a:t>When the DV in a research study is measured on a </a:t>
            </a:r>
            <a:r>
              <a:rPr lang="en-US" u="sng" dirty="0"/>
              <a:t>nominal or ordinal scale</a:t>
            </a:r>
          </a:p>
          <a:p>
            <a:pPr lvl="1">
              <a:buClr>
                <a:srgbClr val="00739B"/>
              </a:buClr>
            </a:pPr>
            <a:r>
              <a:rPr lang="en-US" dirty="0"/>
              <a:t>Researcher does not have a numerical score.</a:t>
            </a:r>
          </a:p>
          <a:p>
            <a:pPr lvl="2">
              <a:buClr>
                <a:srgbClr val="00739B"/>
              </a:buClr>
            </a:pPr>
            <a:r>
              <a:rPr lang="en-US" dirty="0"/>
              <a:t>Each participant is classified into a </a:t>
            </a:r>
            <a:r>
              <a:rPr lang="en-US" b="1" dirty="0"/>
              <a:t>category</a:t>
            </a:r>
            <a:r>
              <a:rPr lang="en-US" dirty="0"/>
              <a:t>.</a:t>
            </a:r>
          </a:p>
          <a:p>
            <a:pPr lvl="2">
              <a:buClr>
                <a:srgbClr val="00739B"/>
              </a:buClr>
            </a:pPr>
            <a:r>
              <a:rPr lang="en-US" dirty="0"/>
              <a:t>Data consist of a </a:t>
            </a:r>
            <a:r>
              <a:rPr lang="en-US" b="1" dirty="0"/>
              <a:t>simple frequency</a:t>
            </a:r>
            <a:r>
              <a:rPr lang="en-US" dirty="0"/>
              <a:t> count of the participants in each category on the scale of measurement.</a:t>
            </a:r>
          </a:p>
          <a:p>
            <a:pPr lvl="2">
              <a:buClr>
                <a:srgbClr val="00739B"/>
              </a:buClr>
            </a:pPr>
            <a:r>
              <a:rPr lang="en-US" dirty="0"/>
              <a:t>Data can be analyzed with a </a:t>
            </a:r>
            <a:r>
              <a:rPr lang="en-US" b="1" dirty="0"/>
              <a:t>chi-square test for independence </a:t>
            </a:r>
            <a:r>
              <a:rPr lang="en-US" dirty="0">
                <a:latin typeface="Arial"/>
                <a:cs typeface="Arial"/>
              </a:rPr>
              <a:t>►</a:t>
            </a:r>
            <a:r>
              <a:rPr lang="en-US" dirty="0"/>
              <a:t>compares proportions between groups.</a:t>
            </a:r>
          </a:p>
        </p:txBody>
      </p:sp>
    </p:spTree>
    <p:extLst>
      <p:ext uri="{BB962C8B-B14F-4D97-AF65-F5344CB8AC3E}">
        <p14:creationId xmlns:p14="http://schemas.microsoft.com/office/powerpoint/2010/main" val="319931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2AAA-72BC-4436-A87E-7C88927B7B1E}"/>
              </a:ext>
            </a:extLst>
          </p:cNvPr>
          <p:cNvSpPr>
            <a:spLocks noGrp="1"/>
          </p:cNvSpPr>
          <p:nvPr>
            <p:ph type="title"/>
          </p:nvPr>
        </p:nvSpPr>
        <p:spPr/>
        <p:txBody>
          <a:bodyPr/>
          <a:lstStyle/>
          <a:p>
            <a:r>
              <a:rPr lang="en-US" dirty="0"/>
              <a:t>Group Exercise</a:t>
            </a:r>
          </a:p>
        </p:txBody>
      </p:sp>
      <p:sp>
        <p:nvSpPr>
          <p:cNvPr id="3" name="Content Placeholder 2">
            <a:extLst>
              <a:ext uri="{FF2B5EF4-FFF2-40B4-BE49-F238E27FC236}">
                <a16:creationId xmlns:a16="http://schemas.microsoft.com/office/drawing/2014/main" id="{AF57AF96-D9FF-452E-8AEA-0238335C599F}"/>
              </a:ext>
            </a:extLst>
          </p:cNvPr>
          <p:cNvSpPr>
            <a:spLocks noGrp="1"/>
          </p:cNvSpPr>
          <p:nvPr>
            <p:ph idx="1"/>
          </p:nvPr>
        </p:nvSpPr>
        <p:spPr/>
        <p:txBody>
          <a:bodyPr/>
          <a:lstStyle/>
          <a:p>
            <a:r>
              <a:rPr lang="en-US" u="sng" dirty="0"/>
              <a:t>Instructions</a:t>
            </a:r>
            <a:r>
              <a:rPr lang="en-US" dirty="0"/>
              <a:t>: Form a research study based on the following information; form each of the following design types: correlational, within-subjects, between-subjections designs</a:t>
            </a:r>
          </a:p>
          <a:p>
            <a:r>
              <a:rPr lang="en-US" b="1" i="1" dirty="0"/>
              <a:t>Scenario</a:t>
            </a:r>
            <a:r>
              <a:rPr lang="en-US" dirty="0"/>
              <a:t>: Researcher wants to explore the connection between sugar consumption and aggressive behavior in 5-year-old children.</a:t>
            </a:r>
          </a:p>
        </p:txBody>
      </p:sp>
      <p:sp>
        <p:nvSpPr>
          <p:cNvPr id="4" name="Footer Placeholder 3">
            <a:extLst>
              <a:ext uri="{FF2B5EF4-FFF2-40B4-BE49-F238E27FC236}">
                <a16:creationId xmlns:a16="http://schemas.microsoft.com/office/drawing/2014/main" id="{D83A8F36-BED3-4BE4-ABAD-6590FF405B73}"/>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147187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the Two Basic Research Designs</a:t>
            </a:r>
          </a:p>
        </p:txBody>
      </p:sp>
      <p:sp>
        <p:nvSpPr>
          <p:cNvPr id="3" name="Content Placeholder 2"/>
          <p:cNvSpPr>
            <a:spLocks noGrp="1"/>
          </p:cNvSpPr>
          <p:nvPr>
            <p:ph idx="1"/>
          </p:nvPr>
        </p:nvSpPr>
        <p:spPr/>
        <p:txBody>
          <a:bodyPr>
            <a:normAutofit/>
          </a:bodyPr>
          <a:lstStyle/>
          <a:p>
            <a:pPr>
              <a:buClr>
                <a:srgbClr val="00739B"/>
              </a:buClr>
            </a:pPr>
            <a:r>
              <a:rPr lang="en-US" dirty="0"/>
              <a:t>Within-subjects design</a:t>
            </a:r>
          </a:p>
          <a:p>
            <a:pPr lvl="1">
              <a:buClr>
                <a:srgbClr val="00739B"/>
              </a:buClr>
            </a:pPr>
            <a:r>
              <a:rPr lang="en-US" dirty="0"/>
              <a:t>Different sets of scores are obtained from the same group of participants.</a:t>
            </a:r>
          </a:p>
          <a:p>
            <a:pPr>
              <a:buClr>
                <a:srgbClr val="00739B"/>
              </a:buClr>
            </a:pPr>
            <a:r>
              <a:rPr lang="en-US" dirty="0"/>
              <a:t>Between-subjects design</a:t>
            </a:r>
          </a:p>
          <a:p>
            <a:pPr lvl="1">
              <a:buClr>
                <a:srgbClr val="00739B"/>
              </a:buClr>
            </a:pPr>
            <a:r>
              <a:rPr lang="en-US" dirty="0"/>
              <a:t>Each set of scores is obtained from different groups of participants.</a:t>
            </a:r>
          </a:p>
        </p:txBody>
      </p:sp>
    </p:spTree>
    <p:extLst>
      <p:ext uri="{BB962C8B-B14F-4D97-AF65-F5344CB8AC3E}">
        <p14:creationId xmlns:p14="http://schemas.microsoft.com/office/powerpoint/2010/main" val="418712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051" y="118892"/>
            <a:ext cx="8835902" cy="1336338"/>
          </a:xfrm>
        </p:spPr>
        <p:txBody>
          <a:bodyPr>
            <a:noAutofit/>
          </a:bodyPr>
          <a:lstStyle/>
          <a:p>
            <a:r>
              <a:rPr lang="en-US" dirty="0"/>
              <a:t>The Structure of a Between-Subjects Experiment</a:t>
            </a:r>
          </a:p>
        </p:txBody>
      </p:sp>
      <p:pic>
        <p:nvPicPr>
          <p:cNvPr id="7" name="Picture 6" descr="An illustration shows hierarchy structure. The structure started with text box reading “A sample of participants is obtained from the population.” An arrow from the text box points to a circle enclosing a group of people clipart, accompanied by text reading “the participants are assigned to treatment conditions using an assignment process that creates separate but equivalent groups,” which further branches into the following: Group 1 (accompanied by a group of people clipart enclosed within a circle), Group 2 (accompanied by a group of people clipart enclosed within a circle), Group 3 (accompanied by a group of people clipart enclosed within a circle). Three arrows each from “Group 1,” “Group 2,” and “Group 3” points to “Treatment condition 1,” “Treatment condition 2,” and “Treatment condition 3,” respectively. The text on the left of text box reading “Treatment condition 1” reads as follows: separate treatment conditions created by the researcher (the independent vari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943" y="1627934"/>
            <a:ext cx="3620114" cy="4305633"/>
          </a:xfrm>
          <a:prstGeom prst="rect">
            <a:avLst/>
          </a:prstGeom>
        </p:spPr>
      </p:pic>
    </p:spTree>
    <p:extLst>
      <p:ext uri="{BB962C8B-B14F-4D97-AF65-F5344CB8AC3E}">
        <p14:creationId xmlns:p14="http://schemas.microsoft.com/office/powerpoint/2010/main" val="198153567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29" y="915337"/>
            <a:ext cx="6798734" cy="1303867"/>
          </a:xfrm>
        </p:spPr>
        <p:txBody>
          <a:bodyPr>
            <a:normAutofit fontScale="90000"/>
          </a:bodyPr>
          <a:lstStyle/>
          <a:p>
            <a:r>
              <a:rPr lang="en-US" dirty="0"/>
              <a:t>Advantages of Between-Subjects Designs</a:t>
            </a:r>
          </a:p>
        </p:txBody>
      </p:sp>
      <p:sp>
        <p:nvSpPr>
          <p:cNvPr id="3" name="Content Placeholder 2"/>
          <p:cNvSpPr>
            <a:spLocks noGrp="1"/>
          </p:cNvSpPr>
          <p:nvPr>
            <p:ph idx="1"/>
          </p:nvPr>
        </p:nvSpPr>
        <p:spPr/>
        <p:txBody>
          <a:bodyPr>
            <a:normAutofit/>
          </a:bodyPr>
          <a:lstStyle/>
          <a:p>
            <a:pPr>
              <a:buClr>
                <a:srgbClr val="00739B"/>
              </a:buClr>
            </a:pPr>
            <a:r>
              <a:rPr lang="en-US" dirty="0"/>
              <a:t>Each individual </a:t>
            </a:r>
            <a:r>
              <a:rPr lang="en-US" b="1" dirty="0"/>
              <a:t>score is independent </a:t>
            </a:r>
            <a:r>
              <a:rPr lang="en-US" dirty="0"/>
              <a:t>from all other scores.</a:t>
            </a:r>
          </a:p>
          <a:p>
            <a:pPr>
              <a:buClr>
                <a:srgbClr val="00739B"/>
              </a:buClr>
            </a:pPr>
            <a:r>
              <a:rPr lang="en-US" b="1" dirty="0"/>
              <a:t>No Carry-over or time-related confounds</a:t>
            </a:r>
            <a:r>
              <a:rPr lang="en-US" dirty="0"/>
              <a:t>:</a:t>
            </a:r>
          </a:p>
          <a:p>
            <a:pPr lvl="1">
              <a:buClr>
                <a:srgbClr val="00739B"/>
              </a:buClr>
            </a:pPr>
            <a:r>
              <a:rPr lang="en-US" dirty="0"/>
              <a:t>practice or experience gained in other treatments</a:t>
            </a:r>
          </a:p>
          <a:p>
            <a:pPr lvl="1">
              <a:buClr>
                <a:srgbClr val="00739B"/>
              </a:buClr>
            </a:pPr>
            <a:r>
              <a:rPr lang="en-US" dirty="0"/>
              <a:t>fatigue or boredom from participating in a series of different treatments</a:t>
            </a:r>
          </a:p>
          <a:p>
            <a:pPr lvl="1">
              <a:buClr>
                <a:srgbClr val="00739B"/>
              </a:buClr>
            </a:pPr>
            <a:r>
              <a:rPr lang="en-US" dirty="0"/>
              <a:t>contrast effects that result from comparing one treatment to another</a:t>
            </a:r>
          </a:p>
        </p:txBody>
      </p:sp>
    </p:spTree>
    <p:extLst>
      <p:ext uri="{BB962C8B-B14F-4D97-AF65-F5344CB8AC3E}">
        <p14:creationId xmlns:p14="http://schemas.microsoft.com/office/powerpoint/2010/main" val="411876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Disadvantages of Between-Subjects Designs</a:t>
            </a:r>
          </a:p>
        </p:txBody>
      </p:sp>
      <p:sp>
        <p:nvSpPr>
          <p:cNvPr id="3" name="Content Placeholder 2"/>
          <p:cNvSpPr>
            <a:spLocks noGrp="1"/>
          </p:cNvSpPr>
          <p:nvPr>
            <p:ph idx="1"/>
          </p:nvPr>
        </p:nvSpPr>
        <p:spPr/>
        <p:txBody>
          <a:bodyPr>
            <a:normAutofit lnSpcReduction="10000"/>
          </a:bodyPr>
          <a:lstStyle/>
          <a:p>
            <a:pPr>
              <a:buClr>
                <a:srgbClr val="00739B"/>
              </a:buClr>
            </a:pPr>
            <a:r>
              <a:rPr lang="en-US" dirty="0"/>
              <a:t>Requires large number of subjects</a:t>
            </a:r>
          </a:p>
          <a:p>
            <a:pPr lvl="1">
              <a:buClr>
                <a:srgbClr val="00739B"/>
              </a:buClr>
            </a:pPr>
            <a:r>
              <a:rPr lang="en-US" dirty="0"/>
              <a:t>Example: three different treatment conditions with 30 scores in each treatment </a:t>
            </a:r>
            <a:r>
              <a:rPr lang="en-US" dirty="0">
                <a:latin typeface="Arial"/>
                <a:cs typeface="Arial"/>
              </a:rPr>
              <a:t>►</a:t>
            </a:r>
            <a:r>
              <a:rPr lang="en-US" dirty="0"/>
              <a:t> 90 participants are required</a:t>
            </a:r>
          </a:p>
          <a:p>
            <a:pPr lvl="1">
              <a:buClr>
                <a:srgbClr val="00739B"/>
              </a:buClr>
            </a:pPr>
            <a:endParaRPr lang="en-US" sz="2400" dirty="0"/>
          </a:p>
          <a:p>
            <a:pPr lvl="1">
              <a:buClr>
                <a:srgbClr val="00739B"/>
              </a:buClr>
            </a:pPr>
            <a:r>
              <a:rPr lang="en-US" dirty="0"/>
              <a:t>Groups can be different based on </a:t>
            </a:r>
            <a:r>
              <a:rPr lang="en-US" b="1" dirty="0"/>
              <a:t>Selection effects</a:t>
            </a:r>
          </a:p>
          <a:p>
            <a:pPr lvl="1">
              <a:buClr>
                <a:srgbClr val="00739B"/>
              </a:buClr>
            </a:pPr>
            <a:r>
              <a:rPr lang="en-US" b="1" dirty="0"/>
              <a:t>Environmental differences </a:t>
            </a:r>
            <a:r>
              <a:rPr lang="en-US" dirty="0"/>
              <a:t>between conditions still possible</a:t>
            </a:r>
          </a:p>
          <a:p>
            <a:pPr lvl="1">
              <a:buClr>
                <a:srgbClr val="00739B"/>
              </a:buClr>
            </a:pPr>
            <a:r>
              <a:rPr lang="en-US" dirty="0"/>
              <a:t>Large within group </a:t>
            </a:r>
            <a:r>
              <a:rPr lang="en-US" b="1" dirty="0"/>
              <a:t>Variance</a:t>
            </a:r>
            <a:r>
              <a:rPr lang="en-US" dirty="0"/>
              <a:t> reduces sensitivity of difference testing</a:t>
            </a:r>
          </a:p>
        </p:txBody>
      </p:sp>
    </p:spTree>
    <p:extLst>
      <p:ext uri="{BB962C8B-B14F-4D97-AF65-F5344CB8AC3E}">
        <p14:creationId xmlns:p14="http://schemas.microsoft.com/office/powerpoint/2010/main" val="236772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Differences between Treatments and Variance within Treatments</a:t>
            </a:r>
          </a:p>
        </p:txBody>
      </p:sp>
      <p:sp>
        <p:nvSpPr>
          <p:cNvPr id="3" name="Content Placeholder 2"/>
          <p:cNvSpPr>
            <a:spLocks noGrp="1"/>
          </p:cNvSpPr>
          <p:nvPr>
            <p:ph idx="1"/>
          </p:nvPr>
        </p:nvSpPr>
        <p:spPr>
          <a:xfrm>
            <a:off x="827700" y="2865938"/>
            <a:ext cx="6711654" cy="3382468"/>
          </a:xfrm>
        </p:spPr>
        <p:txBody>
          <a:bodyPr>
            <a:normAutofit/>
          </a:bodyPr>
          <a:lstStyle/>
          <a:p>
            <a:pPr>
              <a:spcBef>
                <a:spcPts val="600"/>
              </a:spcBef>
              <a:buClr>
                <a:srgbClr val="00739B"/>
              </a:buClr>
            </a:pPr>
            <a:r>
              <a:rPr lang="en-US" dirty="0"/>
              <a:t>Goal: Large differences between treatments; provide evidence of differential treatment effects.</a:t>
            </a:r>
          </a:p>
          <a:p>
            <a:pPr>
              <a:spcBef>
                <a:spcPts val="600"/>
              </a:spcBef>
              <a:buClr>
                <a:srgbClr val="00739B"/>
              </a:buClr>
            </a:pPr>
            <a:endParaRPr lang="en-US" dirty="0"/>
          </a:p>
          <a:p>
            <a:pPr>
              <a:spcBef>
                <a:spcPts val="600"/>
              </a:spcBef>
              <a:buClr>
                <a:srgbClr val="00739B"/>
              </a:buClr>
            </a:pPr>
            <a:r>
              <a:rPr lang="en-US" dirty="0"/>
              <a:t>Large differences within treatments reduce sensitivity of statistical testing</a:t>
            </a:r>
          </a:p>
          <a:p>
            <a:pPr lvl="1">
              <a:spcBef>
                <a:spcPts val="600"/>
              </a:spcBef>
              <a:buClr>
                <a:srgbClr val="00739B"/>
              </a:buClr>
            </a:pPr>
            <a:r>
              <a:rPr lang="en-US" dirty="0"/>
              <a:t>Large variance can hide patterns in the data.</a:t>
            </a:r>
          </a:p>
        </p:txBody>
      </p:sp>
    </p:spTree>
    <p:extLst>
      <p:ext uri="{BB962C8B-B14F-4D97-AF65-F5344CB8AC3E}">
        <p14:creationId xmlns:p14="http://schemas.microsoft.com/office/powerpoint/2010/main" val="407993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37" y="147920"/>
            <a:ext cx="8835902" cy="1336338"/>
          </a:xfrm>
        </p:spPr>
        <p:txBody>
          <a:bodyPr>
            <a:noAutofit/>
          </a:bodyPr>
          <a:lstStyle/>
          <a:p>
            <a:r>
              <a:rPr lang="en-US" dirty="0"/>
              <a:t>Experiment in Which Individual Differences Are Relatively Small</a:t>
            </a:r>
          </a:p>
        </p:txBody>
      </p:sp>
      <p:pic>
        <p:nvPicPr>
          <p:cNvPr id="6" name="Picture 5" descr="An illustration shows a table and its corresponding graph depicting the results from a Simulated Experiment.&#10;The table comprises the following column headers: Control condition and Treatment Condition. The data from the table is given below:&#10;Row 1: Control condition - 41; Treatment Condition - 50&#10;Row 2: Control condition - 40; Treatment Condition - 50&#10;Row 3: Control condition - 42, Treatment Condition - 49&#10;Row 4: Control condition - 40; Treatment Condition - 50&#10;Row 5: Control condition - 39; Treatment Condition - 50&#10;Row 6: Control condition - 40; Treatment Condition - 48&#10;Row 7: Control condition - 42; Treatment Condition - 50&#10;Row 8: Control condition - 41; Treatment Condition - 51&#10;Row 9: Control condition - 38; Treatment Condition - 52&#10;Row 10: Control condition - 40; Treatment Condition - 50.&#10;The graph shows the frequency of Control condition and Treatment condition. The horizontal axis is numbered from 38 to 52 in increments of 1. The double hatch mark between 0 and 38 indicates a break in the scale. The data are given below:&#10;38 – Control Condition (1 box)&#10;39 - Control Condition (1 box)&#10;40 – Control Condition (4 boxes)&#10;41 – Control Condition (2 boxes) &#10;42 – Control Condition (2 boxes) &#10;48 – Treatment Condition (1 box) &#10;49 – Treatment Condition (1 box)&#10;50 – Treatment Condition (6 boxes)&#10;51 – Treatment Condition (1 box)&#10;52 – Treatment Condition (1 box)&#10;Where boxes represent the number of occurrenc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43" y="1877210"/>
            <a:ext cx="8007112" cy="3457039"/>
          </a:xfrm>
          <a:prstGeom prst="rect">
            <a:avLst/>
          </a:prstGeom>
        </p:spPr>
      </p:pic>
    </p:spTree>
    <p:extLst>
      <p:ext uri="{BB962C8B-B14F-4D97-AF65-F5344CB8AC3E}">
        <p14:creationId xmlns:p14="http://schemas.microsoft.com/office/powerpoint/2010/main" val="247803782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37" y="124645"/>
            <a:ext cx="8835902" cy="1469972"/>
          </a:xfrm>
        </p:spPr>
        <p:txBody>
          <a:bodyPr>
            <a:noAutofit/>
          </a:bodyPr>
          <a:lstStyle/>
          <a:p>
            <a:r>
              <a:rPr lang="en-US" dirty="0"/>
              <a:t>Experiment in Which Individual Differences Are Relatively Large</a:t>
            </a:r>
          </a:p>
        </p:txBody>
      </p:sp>
      <p:pic>
        <p:nvPicPr>
          <p:cNvPr id="4" name="Picture 3" descr="An illustration shows a table and its corresponding graph depicting the results from a Simulated Experiment.&#10;The table comprises the following column headers: Control condition and Treatment Condition. The data from the table is given below:&#10;Row 1: Control condition - 40; Treatment Condition - 46&#10;Row 2: Control condition - 36; Treatment Condition - 58&#10;Row 3: Control condition - 52, Treatment Condition - 66&#10;Row 4: Control condition - 44; Treatment Condition - 38&#10;Row 5: Control condition - 48; Treatment Condition - 62&#10;Row 6: Control condition - 40; Treatment Condition - 46&#10;Row 7: Control condition - 60; Treatment Condition - 30&#10;Row 8: Control condition - 24; Treatment Condition - 42&#10;Row 9: Control condition - 32; Treatment Condition - 50&#10;Row 10: Control condition - 20; Treatment Condition - 54.&#10;The graph shows the frequency of Control condition and Treatment condition. The horizontal axis is numbered from 20 to 66 in increments of 2. The double hatch mark between 0 and 20 indicates a break in the scale. The data are given below:&#10;20 – Control Condition (1 box)&#10;24 - Control Condition (1 box)&#10;30 – Treatment Condition (1 box)&#10;32 – Control Condition (1 box) &#10;36 – Control Condition (1 box) &#10;38– Treatment Condition (1 box) &#10;40 – Treatment Condition (2 boxes)&#10;42– Treatment Condition (1 box)&#10;44 – Control Condition (1 box)&#10;46 – Treatment Condition (2 boxes)&#10;48 – Control Condition (1 box)&#10;50 – Treatment Condition (1 box)&#10;52 – Control Condition (1 box)&#10;54 – Treatment Condition (1 box)&#10;58 – Treatment Condition (1 box)&#10;60 – Control Condition (1 box)&#10;62 – Treatment Condition (1 box)&#10;68 – Treatment Condition (1 box).  &#10;Where boxes represent the number of occurrenc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71" y="2191885"/>
            <a:ext cx="8650258" cy="2851594"/>
          </a:xfrm>
          <a:prstGeom prst="rect">
            <a:avLst/>
          </a:prstGeom>
        </p:spPr>
      </p:pic>
    </p:spTree>
    <p:extLst>
      <p:ext uri="{BB962C8B-B14F-4D97-AF65-F5344CB8AC3E}">
        <p14:creationId xmlns:p14="http://schemas.microsoft.com/office/powerpoint/2010/main" val="368099932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Minimizing Variance within Treatments</a:t>
            </a:r>
          </a:p>
        </p:txBody>
      </p:sp>
      <p:sp>
        <p:nvSpPr>
          <p:cNvPr id="3" name="Content Placeholder 2"/>
          <p:cNvSpPr>
            <a:spLocks noGrp="1"/>
          </p:cNvSpPr>
          <p:nvPr>
            <p:ph idx="1"/>
          </p:nvPr>
        </p:nvSpPr>
        <p:spPr/>
        <p:txBody>
          <a:bodyPr/>
          <a:lstStyle/>
          <a:p>
            <a:pPr>
              <a:buClr>
                <a:srgbClr val="00739B"/>
              </a:buClr>
            </a:pPr>
            <a:r>
              <a:rPr lang="en-US" dirty="0"/>
              <a:t>Standardize procedures and treatment settings</a:t>
            </a:r>
          </a:p>
          <a:p>
            <a:pPr>
              <a:buClr>
                <a:srgbClr val="00739B"/>
              </a:buClr>
            </a:pPr>
            <a:r>
              <a:rPr lang="en-US" dirty="0"/>
              <a:t>Limit individual differences</a:t>
            </a:r>
          </a:p>
          <a:p>
            <a:pPr>
              <a:buClr>
                <a:srgbClr val="00739B"/>
              </a:buClr>
            </a:pPr>
            <a:r>
              <a:rPr lang="en-US" dirty="0"/>
              <a:t>Random assignment and matching</a:t>
            </a:r>
          </a:p>
          <a:p>
            <a:pPr>
              <a:buClr>
                <a:srgbClr val="00739B"/>
              </a:buClr>
            </a:pPr>
            <a:r>
              <a:rPr lang="en-US" dirty="0"/>
              <a:t>Sample size</a:t>
            </a:r>
          </a:p>
        </p:txBody>
      </p:sp>
    </p:spTree>
    <p:extLst>
      <p:ext uri="{BB962C8B-B14F-4D97-AF65-F5344CB8AC3E}">
        <p14:creationId xmlns:p14="http://schemas.microsoft.com/office/powerpoint/2010/main" val="149009146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839</Words>
  <Application>Microsoft Office PowerPoint</Application>
  <PresentationFormat>On-screen Show (4:3)</PresentationFormat>
  <Paragraphs>110</Paragraphs>
  <Slides>19</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Courier New</vt:lpstr>
      <vt:lpstr>Garamond</vt:lpstr>
      <vt:lpstr>Wingdings</vt:lpstr>
      <vt:lpstr>Sample</vt:lpstr>
      <vt:lpstr>Organic</vt:lpstr>
      <vt:lpstr> Introduction to Between-Subjects Experiments</vt:lpstr>
      <vt:lpstr>Review of the Two Basic Research Designs</vt:lpstr>
      <vt:lpstr>The Structure of a Between-Subjects Experiment</vt:lpstr>
      <vt:lpstr>Advantages of Between-Subjects Designs</vt:lpstr>
      <vt:lpstr>Disadvantages of Between-Subjects Designs</vt:lpstr>
      <vt:lpstr>Differences between Treatments and Variance within Treatments</vt:lpstr>
      <vt:lpstr>Experiment in Which Individual Differences Are Relatively Small</vt:lpstr>
      <vt:lpstr>Experiment in Which Individual Differences Are Relatively Large</vt:lpstr>
      <vt:lpstr>Minimizing Variance within Treatments</vt:lpstr>
      <vt:lpstr> Confounding Variables</vt:lpstr>
      <vt:lpstr>Selection Effects</vt:lpstr>
      <vt:lpstr>Age as a Confounding Variable</vt:lpstr>
      <vt:lpstr>Minimize Selection Confound: Equivalent Groups</vt:lpstr>
      <vt:lpstr>Limiting Selection Confound</vt:lpstr>
      <vt:lpstr> Other Threats to Internal Validity of Between-Subjects Designs</vt:lpstr>
      <vt:lpstr>Additional Confounds</vt:lpstr>
      <vt:lpstr>Applications and Statistical Analyses of Between-Subjects Designs</vt:lpstr>
      <vt:lpstr>Comparing Proportions for Two or More Groups</vt:lpstr>
      <vt:lpstr>Group 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Experimental Designs: Between-Subjects Design</dc:title>
  <dc:creator/>
  <cp:lastModifiedBy/>
  <cp:revision>1</cp:revision>
  <dcterms:created xsi:type="dcterms:W3CDTF">2015-05-25T16:19:52Z</dcterms:created>
  <dcterms:modified xsi:type="dcterms:W3CDTF">2019-04-18T04:06:40Z</dcterms:modified>
</cp:coreProperties>
</file>