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trictFirstAndLastChars="0" saveSubsetFonts="1">
  <p:sldMasterIdLst>
    <p:sldMasterId id="2147483671" r:id="rId1"/>
    <p:sldMasterId id="2147483675" r:id="rId2"/>
  </p:sldMasterIdLst>
  <p:notesMasterIdLst>
    <p:notesMasterId r:id="rId26"/>
  </p:notesMasterIdLst>
  <p:sldIdLst>
    <p:sldId id="487" r:id="rId3"/>
    <p:sldId id="488" r:id="rId4"/>
    <p:sldId id="489" r:id="rId5"/>
    <p:sldId id="490" r:id="rId6"/>
    <p:sldId id="491" r:id="rId7"/>
    <p:sldId id="492" r:id="rId8"/>
    <p:sldId id="493" r:id="rId9"/>
    <p:sldId id="494" r:id="rId10"/>
    <p:sldId id="495" r:id="rId11"/>
    <p:sldId id="496" r:id="rId12"/>
    <p:sldId id="497" r:id="rId13"/>
    <p:sldId id="498" r:id="rId14"/>
    <p:sldId id="499" r:id="rId15"/>
    <p:sldId id="500" r:id="rId16"/>
    <p:sldId id="501" r:id="rId17"/>
    <p:sldId id="502" r:id="rId18"/>
    <p:sldId id="503" r:id="rId19"/>
    <p:sldId id="505" r:id="rId20"/>
    <p:sldId id="506" r:id="rId21"/>
    <p:sldId id="507" r:id="rId22"/>
    <p:sldId id="508" r:id="rId23"/>
    <p:sldId id="509" r:id="rId24"/>
    <p:sldId id="510" r:id="rId25"/>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739B"/>
    <a:srgbClr val="002D3D"/>
    <a:srgbClr val="59305B"/>
    <a:srgbClr val="4578AF"/>
    <a:srgbClr val="3366FF"/>
    <a:srgbClr val="A5002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6C5C630-E5AD-4519-B243-35D8A0D233E4}" v="1" dt="2019-03-17T02:17:44.308"/>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46933" autoAdjust="0"/>
    <p:restoredTop sz="85643" autoAdjust="0"/>
  </p:normalViewPr>
  <p:slideViewPr>
    <p:cSldViewPr snapToGrid="0">
      <p:cViewPr varScale="1">
        <p:scale>
          <a:sx n="78" d="100"/>
          <a:sy n="78" d="100"/>
        </p:scale>
        <p:origin x="82" y="72"/>
      </p:cViewPr>
      <p:guideLst>
        <p:guide orient="horz" pos="2160"/>
        <p:guide pos="2880"/>
      </p:guideLst>
    </p:cSldViewPr>
  </p:slideViewPr>
  <p:outlineViewPr>
    <p:cViewPr>
      <p:scale>
        <a:sx n="33" d="100"/>
        <a:sy n="33" d="100"/>
      </p:scale>
      <p:origin x="0" y="11794"/>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31" Type="http://schemas.microsoft.com/office/2015/10/relationships/revisionInfo" Target="revisionInfo.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presProps" Target="presProps.xml"/><Relationship Id="rId30"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FC2AA61-B71C-4217-BF80-224FFC76E49F}" type="doc">
      <dgm:prSet loTypeId="urn:microsoft.com/office/officeart/2005/8/layout/list1" loCatId="list" qsTypeId="urn:microsoft.com/office/officeart/2005/8/quickstyle/simple2" qsCatId="simple" csTypeId="urn:microsoft.com/office/officeart/2005/8/colors/colorful1" csCatId="colorful"/>
      <dgm:spPr/>
      <dgm:t>
        <a:bodyPr/>
        <a:lstStyle/>
        <a:p>
          <a:endParaRPr lang="en-US"/>
        </a:p>
      </dgm:t>
    </dgm:pt>
    <dgm:pt modelId="{C458E330-F16A-4092-83A1-39B66D048196}">
      <dgm:prSet/>
      <dgm:spPr/>
      <dgm:t>
        <a:bodyPr/>
        <a:lstStyle/>
        <a:p>
          <a:r>
            <a:rPr lang="en-US"/>
            <a:t>The third-variable problem</a:t>
          </a:r>
        </a:p>
      </dgm:t>
    </dgm:pt>
    <dgm:pt modelId="{4558D26D-8FDF-46BA-BB3B-0C3B0242821A}" type="parTrans" cxnId="{B505B270-0AE7-4AC6-9E3F-137EAB25DD1F}">
      <dgm:prSet/>
      <dgm:spPr/>
      <dgm:t>
        <a:bodyPr/>
        <a:lstStyle/>
        <a:p>
          <a:endParaRPr lang="en-US"/>
        </a:p>
      </dgm:t>
    </dgm:pt>
    <dgm:pt modelId="{FDA8AD13-CBDD-4CE1-BBD0-405DD5EE0126}" type="sibTrans" cxnId="{B505B270-0AE7-4AC6-9E3F-137EAB25DD1F}">
      <dgm:prSet/>
      <dgm:spPr/>
      <dgm:t>
        <a:bodyPr/>
        <a:lstStyle/>
        <a:p>
          <a:endParaRPr lang="en-US"/>
        </a:p>
      </dgm:t>
    </dgm:pt>
    <dgm:pt modelId="{FF1694F2-6F50-47B1-A728-9BF3BF99DCBE}">
      <dgm:prSet/>
      <dgm:spPr/>
      <dgm:t>
        <a:bodyPr/>
        <a:lstStyle/>
        <a:p>
          <a:r>
            <a:rPr lang="en-US"/>
            <a:t>Because two variables are related, does </a:t>
          </a:r>
          <a:r>
            <a:rPr lang="en-US" b="1"/>
            <a:t>not</a:t>
          </a:r>
          <a:r>
            <a:rPr lang="en-US"/>
            <a:t> mean that there must be a direct relationship between the two variables.</a:t>
          </a:r>
        </a:p>
      </dgm:t>
    </dgm:pt>
    <dgm:pt modelId="{7D82B2DB-4262-454C-89B3-A25C6F6F085D}" type="parTrans" cxnId="{177EE887-D253-4ECF-8BEA-9C385ADE8D43}">
      <dgm:prSet/>
      <dgm:spPr/>
      <dgm:t>
        <a:bodyPr/>
        <a:lstStyle/>
        <a:p>
          <a:endParaRPr lang="en-US"/>
        </a:p>
      </dgm:t>
    </dgm:pt>
    <dgm:pt modelId="{A818620A-E687-49C1-A16F-3AE48E7C8AF5}" type="sibTrans" cxnId="{177EE887-D253-4ECF-8BEA-9C385ADE8D43}">
      <dgm:prSet/>
      <dgm:spPr/>
      <dgm:t>
        <a:bodyPr/>
        <a:lstStyle/>
        <a:p>
          <a:endParaRPr lang="en-US"/>
        </a:p>
      </dgm:t>
    </dgm:pt>
    <dgm:pt modelId="{F83E88CA-C7D0-43D5-8A33-6785A9A99F18}">
      <dgm:prSet/>
      <dgm:spPr/>
      <dgm:t>
        <a:bodyPr/>
        <a:lstStyle/>
        <a:p>
          <a:r>
            <a:rPr lang="en-US"/>
            <a:t>A third (unidentified) variable may be responsible for producing the observed relation.</a:t>
          </a:r>
        </a:p>
      </dgm:t>
    </dgm:pt>
    <dgm:pt modelId="{BE558036-B829-4B44-AC91-507917B84414}" type="parTrans" cxnId="{7075DE91-B8CE-4769-A07C-2584F2931F8D}">
      <dgm:prSet/>
      <dgm:spPr/>
      <dgm:t>
        <a:bodyPr/>
        <a:lstStyle/>
        <a:p>
          <a:endParaRPr lang="en-US"/>
        </a:p>
      </dgm:t>
    </dgm:pt>
    <dgm:pt modelId="{86D8F261-E2F1-4E32-813B-C3668E61D800}" type="sibTrans" cxnId="{7075DE91-B8CE-4769-A07C-2584F2931F8D}">
      <dgm:prSet/>
      <dgm:spPr/>
      <dgm:t>
        <a:bodyPr/>
        <a:lstStyle/>
        <a:p>
          <a:endParaRPr lang="en-US"/>
        </a:p>
      </dgm:t>
    </dgm:pt>
    <dgm:pt modelId="{C61DC3A7-F6AD-469D-8E45-74056820AED8}">
      <dgm:prSet/>
      <dgm:spPr/>
      <dgm:t>
        <a:bodyPr/>
        <a:lstStyle/>
        <a:p>
          <a:r>
            <a:rPr lang="en-US"/>
            <a:t>The directionality problem</a:t>
          </a:r>
        </a:p>
      </dgm:t>
    </dgm:pt>
    <dgm:pt modelId="{43E52127-47DE-4704-BA75-CD58036361E6}" type="parTrans" cxnId="{DE006935-0737-434A-866A-412076384224}">
      <dgm:prSet/>
      <dgm:spPr/>
      <dgm:t>
        <a:bodyPr/>
        <a:lstStyle/>
        <a:p>
          <a:endParaRPr lang="en-US"/>
        </a:p>
      </dgm:t>
    </dgm:pt>
    <dgm:pt modelId="{9ED277B5-2449-471F-A9CF-2AB0AA03DF09}" type="sibTrans" cxnId="{DE006935-0737-434A-866A-412076384224}">
      <dgm:prSet/>
      <dgm:spPr/>
      <dgm:t>
        <a:bodyPr/>
        <a:lstStyle/>
        <a:p>
          <a:endParaRPr lang="en-US"/>
        </a:p>
      </dgm:t>
    </dgm:pt>
    <dgm:pt modelId="{60C25AE1-DF68-4BC3-B0B9-543B2092BC60}">
      <dgm:prSet/>
      <dgm:spPr/>
      <dgm:t>
        <a:bodyPr/>
        <a:lstStyle/>
        <a:p>
          <a:r>
            <a:rPr lang="en-US"/>
            <a:t>A correlational study does </a:t>
          </a:r>
          <a:r>
            <a:rPr lang="en-US" b="1"/>
            <a:t>not</a:t>
          </a:r>
          <a:r>
            <a:rPr lang="en-US"/>
            <a:t> establish a relationship of cause-and-effect.</a:t>
          </a:r>
        </a:p>
      </dgm:t>
    </dgm:pt>
    <dgm:pt modelId="{17BD63CC-669F-42ED-8EFD-C8048B9ACEAA}" type="parTrans" cxnId="{06E7F0EF-4A52-49C8-BFA0-018D5B8F00C9}">
      <dgm:prSet/>
      <dgm:spPr/>
      <dgm:t>
        <a:bodyPr/>
        <a:lstStyle/>
        <a:p>
          <a:endParaRPr lang="en-US"/>
        </a:p>
      </dgm:t>
    </dgm:pt>
    <dgm:pt modelId="{1D881B0B-5547-460B-B19D-E0D6EDD5E332}" type="sibTrans" cxnId="{06E7F0EF-4A52-49C8-BFA0-018D5B8F00C9}">
      <dgm:prSet/>
      <dgm:spPr/>
      <dgm:t>
        <a:bodyPr/>
        <a:lstStyle/>
        <a:p>
          <a:endParaRPr lang="en-US"/>
        </a:p>
      </dgm:t>
    </dgm:pt>
    <dgm:pt modelId="{7B8F4CFA-A77C-4196-8E87-B4959B76604E}" type="pres">
      <dgm:prSet presAssocID="{1FC2AA61-B71C-4217-BF80-224FFC76E49F}" presName="linear" presStyleCnt="0">
        <dgm:presLayoutVars>
          <dgm:dir/>
          <dgm:animLvl val="lvl"/>
          <dgm:resizeHandles val="exact"/>
        </dgm:presLayoutVars>
      </dgm:prSet>
      <dgm:spPr/>
    </dgm:pt>
    <dgm:pt modelId="{B1EABD6D-94BB-4AAE-BFD4-5F6AE3211F8D}" type="pres">
      <dgm:prSet presAssocID="{C458E330-F16A-4092-83A1-39B66D048196}" presName="parentLin" presStyleCnt="0"/>
      <dgm:spPr/>
    </dgm:pt>
    <dgm:pt modelId="{E8B368A4-73BD-42DA-A735-A1FBDC5AC1BD}" type="pres">
      <dgm:prSet presAssocID="{C458E330-F16A-4092-83A1-39B66D048196}" presName="parentLeftMargin" presStyleLbl="node1" presStyleIdx="0" presStyleCnt="2"/>
      <dgm:spPr/>
    </dgm:pt>
    <dgm:pt modelId="{DDA15358-03BD-442A-9691-3610ABA6BE45}" type="pres">
      <dgm:prSet presAssocID="{C458E330-F16A-4092-83A1-39B66D048196}" presName="parentText" presStyleLbl="node1" presStyleIdx="0" presStyleCnt="2">
        <dgm:presLayoutVars>
          <dgm:chMax val="0"/>
          <dgm:bulletEnabled val="1"/>
        </dgm:presLayoutVars>
      </dgm:prSet>
      <dgm:spPr/>
    </dgm:pt>
    <dgm:pt modelId="{78EA0ABE-461A-4403-9222-59C64488E174}" type="pres">
      <dgm:prSet presAssocID="{C458E330-F16A-4092-83A1-39B66D048196}" presName="negativeSpace" presStyleCnt="0"/>
      <dgm:spPr/>
    </dgm:pt>
    <dgm:pt modelId="{CAB830EC-F4A3-4C8D-8C93-CE20DC5C6EC5}" type="pres">
      <dgm:prSet presAssocID="{C458E330-F16A-4092-83A1-39B66D048196}" presName="childText" presStyleLbl="conFgAcc1" presStyleIdx="0" presStyleCnt="2">
        <dgm:presLayoutVars>
          <dgm:bulletEnabled val="1"/>
        </dgm:presLayoutVars>
      </dgm:prSet>
      <dgm:spPr/>
    </dgm:pt>
    <dgm:pt modelId="{D9E1C288-8468-442B-84E5-7A32C7AFF814}" type="pres">
      <dgm:prSet presAssocID="{FDA8AD13-CBDD-4CE1-BBD0-405DD5EE0126}" presName="spaceBetweenRectangles" presStyleCnt="0"/>
      <dgm:spPr/>
    </dgm:pt>
    <dgm:pt modelId="{A7D485FB-2712-4E8A-BF8F-CB036EF53818}" type="pres">
      <dgm:prSet presAssocID="{C61DC3A7-F6AD-469D-8E45-74056820AED8}" presName="parentLin" presStyleCnt="0"/>
      <dgm:spPr/>
    </dgm:pt>
    <dgm:pt modelId="{E515838E-BBDE-4D63-9DA3-634F0A523865}" type="pres">
      <dgm:prSet presAssocID="{C61DC3A7-F6AD-469D-8E45-74056820AED8}" presName="parentLeftMargin" presStyleLbl="node1" presStyleIdx="0" presStyleCnt="2"/>
      <dgm:spPr/>
    </dgm:pt>
    <dgm:pt modelId="{8BB2488B-E9C5-4E6A-97C1-FA7CE4832F0B}" type="pres">
      <dgm:prSet presAssocID="{C61DC3A7-F6AD-469D-8E45-74056820AED8}" presName="parentText" presStyleLbl="node1" presStyleIdx="1" presStyleCnt="2">
        <dgm:presLayoutVars>
          <dgm:chMax val="0"/>
          <dgm:bulletEnabled val="1"/>
        </dgm:presLayoutVars>
      </dgm:prSet>
      <dgm:spPr/>
    </dgm:pt>
    <dgm:pt modelId="{6E8D9C4B-D7D9-4515-9CE4-DEE81FF8E47A}" type="pres">
      <dgm:prSet presAssocID="{C61DC3A7-F6AD-469D-8E45-74056820AED8}" presName="negativeSpace" presStyleCnt="0"/>
      <dgm:spPr/>
    </dgm:pt>
    <dgm:pt modelId="{28890903-7716-431E-A75C-3EFC2CEC670E}" type="pres">
      <dgm:prSet presAssocID="{C61DC3A7-F6AD-469D-8E45-74056820AED8}" presName="childText" presStyleLbl="conFgAcc1" presStyleIdx="1" presStyleCnt="2">
        <dgm:presLayoutVars>
          <dgm:bulletEnabled val="1"/>
        </dgm:presLayoutVars>
      </dgm:prSet>
      <dgm:spPr/>
    </dgm:pt>
  </dgm:ptLst>
  <dgm:cxnLst>
    <dgm:cxn modelId="{0BFF5111-DDAE-482F-858D-024DA405F630}" type="presOf" srcId="{60C25AE1-DF68-4BC3-B0B9-543B2092BC60}" destId="{28890903-7716-431E-A75C-3EFC2CEC670E}" srcOrd="0" destOrd="0" presId="urn:microsoft.com/office/officeart/2005/8/layout/list1"/>
    <dgm:cxn modelId="{05D8031F-D6C6-4A83-B98B-A34A8CD16F8C}" type="presOf" srcId="{1FC2AA61-B71C-4217-BF80-224FFC76E49F}" destId="{7B8F4CFA-A77C-4196-8E87-B4959B76604E}" srcOrd="0" destOrd="0" presId="urn:microsoft.com/office/officeart/2005/8/layout/list1"/>
    <dgm:cxn modelId="{DE006935-0737-434A-866A-412076384224}" srcId="{1FC2AA61-B71C-4217-BF80-224FFC76E49F}" destId="{C61DC3A7-F6AD-469D-8E45-74056820AED8}" srcOrd="1" destOrd="0" parTransId="{43E52127-47DE-4704-BA75-CD58036361E6}" sibTransId="{9ED277B5-2449-471F-A9CF-2AB0AA03DF09}"/>
    <dgm:cxn modelId="{75F63A4B-2FEC-4C77-99A1-FE8BB8B4086E}" type="presOf" srcId="{C61DC3A7-F6AD-469D-8E45-74056820AED8}" destId="{8BB2488B-E9C5-4E6A-97C1-FA7CE4832F0B}" srcOrd="1" destOrd="0" presId="urn:microsoft.com/office/officeart/2005/8/layout/list1"/>
    <dgm:cxn modelId="{B9FAA74D-368A-4FB4-80AE-E6CE15A18105}" type="presOf" srcId="{C61DC3A7-F6AD-469D-8E45-74056820AED8}" destId="{E515838E-BBDE-4D63-9DA3-634F0A523865}" srcOrd="0" destOrd="0" presId="urn:microsoft.com/office/officeart/2005/8/layout/list1"/>
    <dgm:cxn modelId="{B505B270-0AE7-4AC6-9E3F-137EAB25DD1F}" srcId="{1FC2AA61-B71C-4217-BF80-224FFC76E49F}" destId="{C458E330-F16A-4092-83A1-39B66D048196}" srcOrd="0" destOrd="0" parTransId="{4558D26D-8FDF-46BA-BB3B-0C3B0242821A}" sibTransId="{FDA8AD13-CBDD-4CE1-BBD0-405DD5EE0126}"/>
    <dgm:cxn modelId="{E96F0F74-E681-4710-922A-F7094CF0C1A9}" type="presOf" srcId="{C458E330-F16A-4092-83A1-39B66D048196}" destId="{E8B368A4-73BD-42DA-A735-A1FBDC5AC1BD}" srcOrd="0" destOrd="0" presId="urn:microsoft.com/office/officeart/2005/8/layout/list1"/>
    <dgm:cxn modelId="{F481D877-F999-4471-881C-D7753661001A}" type="presOf" srcId="{FF1694F2-6F50-47B1-A728-9BF3BF99DCBE}" destId="{CAB830EC-F4A3-4C8D-8C93-CE20DC5C6EC5}" srcOrd="0" destOrd="0" presId="urn:microsoft.com/office/officeart/2005/8/layout/list1"/>
    <dgm:cxn modelId="{177EE887-D253-4ECF-8BEA-9C385ADE8D43}" srcId="{C458E330-F16A-4092-83A1-39B66D048196}" destId="{FF1694F2-6F50-47B1-A728-9BF3BF99DCBE}" srcOrd="0" destOrd="0" parTransId="{7D82B2DB-4262-454C-89B3-A25C6F6F085D}" sibTransId="{A818620A-E687-49C1-A16F-3AE48E7C8AF5}"/>
    <dgm:cxn modelId="{7075DE91-B8CE-4769-A07C-2584F2931F8D}" srcId="{FF1694F2-6F50-47B1-A728-9BF3BF99DCBE}" destId="{F83E88CA-C7D0-43D5-8A33-6785A9A99F18}" srcOrd="0" destOrd="0" parTransId="{BE558036-B829-4B44-AC91-507917B84414}" sibTransId="{86D8F261-E2F1-4E32-813B-C3668E61D800}"/>
    <dgm:cxn modelId="{CBF51FD3-A749-439A-8A86-1F8D65FFC7D9}" type="presOf" srcId="{F83E88CA-C7D0-43D5-8A33-6785A9A99F18}" destId="{CAB830EC-F4A3-4C8D-8C93-CE20DC5C6EC5}" srcOrd="0" destOrd="1" presId="urn:microsoft.com/office/officeart/2005/8/layout/list1"/>
    <dgm:cxn modelId="{DD24F9E3-8BA9-4EE0-9BFB-F5F1AD6512FB}" type="presOf" srcId="{C458E330-F16A-4092-83A1-39B66D048196}" destId="{DDA15358-03BD-442A-9691-3610ABA6BE45}" srcOrd="1" destOrd="0" presId="urn:microsoft.com/office/officeart/2005/8/layout/list1"/>
    <dgm:cxn modelId="{06E7F0EF-4A52-49C8-BFA0-018D5B8F00C9}" srcId="{C61DC3A7-F6AD-469D-8E45-74056820AED8}" destId="{60C25AE1-DF68-4BC3-B0B9-543B2092BC60}" srcOrd="0" destOrd="0" parTransId="{17BD63CC-669F-42ED-8EFD-C8048B9ACEAA}" sibTransId="{1D881B0B-5547-460B-B19D-E0D6EDD5E332}"/>
    <dgm:cxn modelId="{5315F95B-5D6A-498E-999B-7DFA96909F93}" type="presParOf" srcId="{7B8F4CFA-A77C-4196-8E87-B4959B76604E}" destId="{B1EABD6D-94BB-4AAE-BFD4-5F6AE3211F8D}" srcOrd="0" destOrd="0" presId="urn:microsoft.com/office/officeart/2005/8/layout/list1"/>
    <dgm:cxn modelId="{8515191C-9E2B-4664-A1DE-772761DFF498}" type="presParOf" srcId="{B1EABD6D-94BB-4AAE-BFD4-5F6AE3211F8D}" destId="{E8B368A4-73BD-42DA-A735-A1FBDC5AC1BD}" srcOrd="0" destOrd="0" presId="urn:microsoft.com/office/officeart/2005/8/layout/list1"/>
    <dgm:cxn modelId="{1189F229-E8AA-4046-900C-4873C10480DE}" type="presParOf" srcId="{B1EABD6D-94BB-4AAE-BFD4-5F6AE3211F8D}" destId="{DDA15358-03BD-442A-9691-3610ABA6BE45}" srcOrd="1" destOrd="0" presId="urn:microsoft.com/office/officeart/2005/8/layout/list1"/>
    <dgm:cxn modelId="{5A388A6E-6C24-412A-8B64-4554CA14F7F0}" type="presParOf" srcId="{7B8F4CFA-A77C-4196-8E87-B4959B76604E}" destId="{78EA0ABE-461A-4403-9222-59C64488E174}" srcOrd="1" destOrd="0" presId="urn:microsoft.com/office/officeart/2005/8/layout/list1"/>
    <dgm:cxn modelId="{3AEEB7BA-CB31-48CD-8EA8-22E8D1311817}" type="presParOf" srcId="{7B8F4CFA-A77C-4196-8E87-B4959B76604E}" destId="{CAB830EC-F4A3-4C8D-8C93-CE20DC5C6EC5}" srcOrd="2" destOrd="0" presId="urn:microsoft.com/office/officeart/2005/8/layout/list1"/>
    <dgm:cxn modelId="{B1485077-B4C6-4E72-B04B-7704DCE4153E}" type="presParOf" srcId="{7B8F4CFA-A77C-4196-8E87-B4959B76604E}" destId="{D9E1C288-8468-442B-84E5-7A32C7AFF814}" srcOrd="3" destOrd="0" presId="urn:microsoft.com/office/officeart/2005/8/layout/list1"/>
    <dgm:cxn modelId="{91951BD8-D09F-4460-B0C5-F277919332EA}" type="presParOf" srcId="{7B8F4CFA-A77C-4196-8E87-B4959B76604E}" destId="{A7D485FB-2712-4E8A-BF8F-CB036EF53818}" srcOrd="4" destOrd="0" presId="urn:microsoft.com/office/officeart/2005/8/layout/list1"/>
    <dgm:cxn modelId="{CDFCADB7-FF0C-4D3A-B91B-F6BEC8F7AB8E}" type="presParOf" srcId="{A7D485FB-2712-4E8A-BF8F-CB036EF53818}" destId="{E515838E-BBDE-4D63-9DA3-634F0A523865}" srcOrd="0" destOrd="0" presId="urn:microsoft.com/office/officeart/2005/8/layout/list1"/>
    <dgm:cxn modelId="{3F4D3E42-ADDD-4C59-AB3D-EBC9A045CCBF}" type="presParOf" srcId="{A7D485FB-2712-4E8A-BF8F-CB036EF53818}" destId="{8BB2488B-E9C5-4E6A-97C1-FA7CE4832F0B}" srcOrd="1" destOrd="0" presId="urn:microsoft.com/office/officeart/2005/8/layout/list1"/>
    <dgm:cxn modelId="{ABEAD82E-08E9-41CD-A7AA-AD66E90CFD2F}" type="presParOf" srcId="{7B8F4CFA-A77C-4196-8E87-B4959B76604E}" destId="{6E8D9C4B-D7D9-4515-9CE4-DEE81FF8E47A}" srcOrd="5" destOrd="0" presId="urn:microsoft.com/office/officeart/2005/8/layout/list1"/>
    <dgm:cxn modelId="{FE6E44B7-10D1-4A63-A991-B6F3B7657ED0}" type="presParOf" srcId="{7B8F4CFA-A77C-4196-8E87-B4959B76604E}" destId="{28890903-7716-431E-A75C-3EFC2CEC670E}" srcOrd="6"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AB830EC-F4A3-4C8D-8C93-CE20DC5C6EC5}">
      <dsp:nvSpPr>
        <dsp:cNvPr id="0" name=""/>
        <dsp:cNvSpPr/>
      </dsp:nvSpPr>
      <dsp:spPr>
        <a:xfrm>
          <a:off x="0" y="395737"/>
          <a:ext cx="4869656" cy="2712149"/>
        </a:xfrm>
        <a:prstGeom prst="rect">
          <a:avLst/>
        </a:prstGeom>
        <a:solidFill>
          <a:schemeClr val="lt1">
            <a:alpha val="90000"/>
            <a:hueOff val="0"/>
            <a:satOff val="0"/>
            <a:lumOff val="0"/>
            <a:alphaOff val="0"/>
          </a:schemeClr>
        </a:solidFill>
        <a:ln w="15875" cap="rnd"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77939" tIns="437388" rIns="377939" bIns="149352" numCol="1" spcCol="1270" anchor="t" anchorCtr="0">
          <a:noAutofit/>
        </a:bodyPr>
        <a:lstStyle/>
        <a:p>
          <a:pPr marL="228600" lvl="1" indent="-228600" algn="l" defTabSz="933450">
            <a:lnSpc>
              <a:spcPct val="90000"/>
            </a:lnSpc>
            <a:spcBef>
              <a:spcPct val="0"/>
            </a:spcBef>
            <a:spcAft>
              <a:spcPct val="15000"/>
            </a:spcAft>
            <a:buChar char="•"/>
          </a:pPr>
          <a:r>
            <a:rPr lang="en-US" sz="2100" kern="1200"/>
            <a:t>Because two variables are related, does </a:t>
          </a:r>
          <a:r>
            <a:rPr lang="en-US" sz="2100" b="1" kern="1200"/>
            <a:t>not</a:t>
          </a:r>
          <a:r>
            <a:rPr lang="en-US" sz="2100" kern="1200"/>
            <a:t> mean that there must be a direct relationship between the two variables.</a:t>
          </a:r>
        </a:p>
        <a:p>
          <a:pPr marL="457200" lvl="2" indent="-228600" algn="l" defTabSz="933450">
            <a:lnSpc>
              <a:spcPct val="90000"/>
            </a:lnSpc>
            <a:spcBef>
              <a:spcPct val="0"/>
            </a:spcBef>
            <a:spcAft>
              <a:spcPct val="15000"/>
            </a:spcAft>
            <a:buChar char="•"/>
          </a:pPr>
          <a:r>
            <a:rPr lang="en-US" sz="2100" kern="1200"/>
            <a:t>A third (unidentified) variable may be responsible for producing the observed relation.</a:t>
          </a:r>
        </a:p>
      </dsp:txBody>
      <dsp:txXfrm>
        <a:off x="0" y="395737"/>
        <a:ext cx="4869656" cy="2712149"/>
      </dsp:txXfrm>
    </dsp:sp>
    <dsp:sp modelId="{DDA15358-03BD-442A-9691-3610ABA6BE45}">
      <dsp:nvSpPr>
        <dsp:cNvPr id="0" name=""/>
        <dsp:cNvSpPr/>
      </dsp:nvSpPr>
      <dsp:spPr>
        <a:xfrm>
          <a:off x="243482" y="85777"/>
          <a:ext cx="3408759" cy="619920"/>
        </a:xfrm>
        <a:prstGeom prst="roundRect">
          <a:avLst/>
        </a:prstGeom>
        <a:solidFill>
          <a:schemeClr val="accent2">
            <a:hueOff val="0"/>
            <a:satOff val="0"/>
            <a:lumOff val="0"/>
            <a:alphaOff val="0"/>
          </a:schemeClr>
        </a:solidFill>
        <a:ln w="22225" cap="rnd"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128843" tIns="0" rIns="128843" bIns="0" numCol="1" spcCol="1270" anchor="ctr" anchorCtr="0">
          <a:noAutofit/>
        </a:bodyPr>
        <a:lstStyle/>
        <a:p>
          <a:pPr marL="0" lvl="0" indent="0" algn="l" defTabSz="933450">
            <a:lnSpc>
              <a:spcPct val="90000"/>
            </a:lnSpc>
            <a:spcBef>
              <a:spcPct val="0"/>
            </a:spcBef>
            <a:spcAft>
              <a:spcPct val="35000"/>
            </a:spcAft>
            <a:buNone/>
          </a:pPr>
          <a:r>
            <a:rPr lang="en-US" sz="2100" kern="1200"/>
            <a:t>The third-variable problem</a:t>
          </a:r>
        </a:p>
      </dsp:txBody>
      <dsp:txXfrm>
        <a:off x="273744" y="116039"/>
        <a:ext cx="3348235" cy="559396"/>
      </dsp:txXfrm>
    </dsp:sp>
    <dsp:sp modelId="{28890903-7716-431E-A75C-3EFC2CEC670E}">
      <dsp:nvSpPr>
        <dsp:cNvPr id="0" name=""/>
        <dsp:cNvSpPr/>
      </dsp:nvSpPr>
      <dsp:spPr>
        <a:xfrm>
          <a:off x="0" y="3531247"/>
          <a:ext cx="4869656" cy="1488374"/>
        </a:xfrm>
        <a:prstGeom prst="rect">
          <a:avLst/>
        </a:prstGeom>
        <a:solidFill>
          <a:schemeClr val="lt1">
            <a:alpha val="90000"/>
            <a:hueOff val="0"/>
            <a:satOff val="0"/>
            <a:lumOff val="0"/>
            <a:alphaOff val="0"/>
          </a:schemeClr>
        </a:solidFill>
        <a:ln w="15875" cap="rnd"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77939" tIns="437388" rIns="377939" bIns="149352" numCol="1" spcCol="1270" anchor="t" anchorCtr="0">
          <a:noAutofit/>
        </a:bodyPr>
        <a:lstStyle/>
        <a:p>
          <a:pPr marL="228600" lvl="1" indent="-228600" algn="l" defTabSz="933450">
            <a:lnSpc>
              <a:spcPct val="90000"/>
            </a:lnSpc>
            <a:spcBef>
              <a:spcPct val="0"/>
            </a:spcBef>
            <a:spcAft>
              <a:spcPct val="15000"/>
            </a:spcAft>
            <a:buChar char="•"/>
          </a:pPr>
          <a:r>
            <a:rPr lang="en-US" sz="2100" kern="1200"/>
            <a:t>A correlational study does </a:t>
          </a:r>
          <a:r>
            <a:rPr lang="en-US" sz="2100" b="1" kern="1200"/>
            <a:t>not</a:t>
          </a:r>
          <a:r>
            <a:rPr lang="en-US" sz="2100" kern="1200"/>
            <a:t> establish a relationship of cause-and-effect.</a:t>
          </a:r>
        </a:p>
      </dsp:txBody>
      <dsp:txXfrm>
        <a:off x="0" y="3531247"/>
        <a:ext cx="4869656" cy="1488374"/>
      </dsp:txXfrm>
    </dsp:sp>
    <dsp:sp modelId="{8BB2488B-E9C5-4E6A-97C1-FA7CE4832F0B}">
      <dsp:nvSpPr>
        <dsp:cNvPr id="0" name=""/>
        <dsp:cNvSpPr/>
      </dsp:nvSpPr>
      <dsp:spPr>
        <a:xfrm>
          <a:off x="243482" y="3221287"/>
          <a:ext cx="3408759" cy="619920"/>
        </a:xfrm>
        <a:prstGeom prst="roundRect">
          <a:avLst/>
        </a:prstGeom>
        <a:solidFill>
          <a:schemeClr val="accent3">
            <a:hueOff val="0"/>
            <a:satOff val="0"/>
            <a:lumOff val="0"/>
            <a:alphaOff val="0"/>
          </a:schemeClr>
        </a:solidFill>
        <a:ln w="22225" cap="rnd"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128843" tIns="0" rIns="128843" bIns="0" numCol="1" spcCol="1270" anchor="ctr" anchorCtr="0">
          <a:noAutofit/>
        </a:bodyPr>
        <a:lstStyle/>
        <a:p>
          <a:pPr marL="0" lvl="0" indent="0" algn="l" defTabSz="933450">
            <a:lnSpc>
              <a:spcPct val="90000"/>
            </a:lnSpc>
            <a:spcBef>
              <a:spcPct val="0"/>
            </a:spcBef>
            <a:spcAft>
              <a:spcPct val="35000"/>
            </a:spcAft>
            <a:buNone/>
          </a:pPr>
          <a:r>
            <a:rPr lang="en-US" sz="2100" kern="1200"/>
            <a:t>The directionality problem</a:t>
          </a:r>
        </a:p>
      </dsp:txBody>
      <dsp:txXfrm>
        <a:off x="273744" y="3251549"/>
        <a:ext cx="3348235" cy="559396"/>
      </dsp:txXfrm>
    </dsp:sp>
  </dsp:spTree>
</dsp:drawing>
</file>

<file path=ppt/diagrams/layout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3490" name="Rectangle 5121"/>
          <p:cNvSpPr>
            <a:spLocks noGrp="1" noChangeArrowheads="1"/>
          </p:cNvSpPr>
          <p:nvPr>
            <p:ph type="hdr" sz="quarter"/>
          </p:nvPr>
        </p:nvSpPr>
        <p:spPr bwMode="auto">
          <a:xfrm>
            <a:off x="0" y="0"/>
            <a:ext cx="2971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defRPr sz="1200"/>
            </a:lvl1pPr>
          </a:lstStyle>
          <a:p>
            <a:endParaRPr lang="en-US"/>
          </a:p>
        </p:txBody>
      </p:sp>
      <p:sp>
        <p:nvSpPr>
          <p:cNvPr id="63491" name="Rectangle 5122"/>
          <p:cNvSpPr>
            <a:spLocks noGrp="1" noChangeArrowheads="1"/>
          </p:cNvSpPr>
          <p:nvPr>
            <p:ph type="dt" idx="1"/>
          </p:nvPr>
        </p:nvSpPr>
        <p:spPr bwMode="auto">
          <a:xfrm>
            <a:off x="3884613" y="0"/>
            <a:ext cx="2971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63492" name="Rectangle 5123"/>
          <p:cNvSpPr>
            <a:spLocks noGrp="1" noRot="1" noChangeAspect="1" noChangeArrowheads="1" noTextEdit="1"/>
          </p:cNvSpPr>
          <p:nvPr>
            <p:ph type="sldImg" idx="2"/>
          </p:nvPr>
        </p:nvSpPr>
        <p:spPr bwMode="auto">
          <a:xfrm>
            <a:off x="1143000" y="685800"/>
            <a:ext cx="4572000" cy="3429000"/>
          </a:xfrm>
          <a:prstGeom prst="rect">
            <a:avLst/>
          </a:prstGeom>
          <a:noFill/>
          <a:ln w="9525" algn="ctr">
            <a:solidFill>
              <a:srgbClr val="000000"/>
            </a:solidFill>
            <a:miter lim="800000"/>
            <a:headEnd/>
            <a:tailEnd/>
          </a:ln>
        </p:spPr>
      </p:sp>
      <p:sp>
        <p:nvSpPr>
          <p:cNvPr id="5125" name="Notes Placeholder 5124"/>
          <p:cNvSpPr>
            <a:spLocks noGrp="1" noChangeArrowheads="1"/>
          </p:cNvSpPr>
          <p:nvPr>
            <p:ph type="body" sz="quarter" idx="3"/>
          </p:nvPr>
        </p:nvSpPr>
        <p:spPr bwMode="auto">
          <a:xfrm>
            <a:off x="685800" y="4343400"/>
            <a:ext cx="5486400" cy="4114800"/>
          </a:xfrm>
          <a:prstGeom prst="rect">
            <a:avLst/>
          </a:prstGeom>
          <a:noFill/>
          <a:ln w="9525" cap="flat" cmpd="sng" algn="ctr">
            <a:noFill/>
            <a:prstDash val="solid"/>
            <a:miter lim="800000"/>
            <a:headEnd type="none" w="med" len="med"/>
            <a:tailEnd type="none" w="med" len="med"/>
          </a:ln>
          <a:effec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3494" name="Rectangle 5125"/>
          <p:cNvSpPr>
            <a:spLocks noGrp="1" noChangeArrowheads="1"/>
          </p:cNvSpPr>
          <p:nvPr>
            <p:ph type="ftr" sz="quarter" idx="4"/>
          </p:nvPr>
        </p:nvSpPr>
        <p:spPr bwMode="auto">
          <a:xfrm>
            <a:off x="0" y="8685213"/>
            <a:ext cx="29718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defRPr sz="1200"/>
            </a:lvl1pPr>
          </a:lstStyle>
          <a:p>
            <a:endParaRPr lang="en-US"/>
          </a:p>
        </p:txBody>
      </p:sp>
      <p:sp>
        <p:nvSpPr>
          <p:cNvPr id="5127" name="Slide Number Placeholder 5126"/>
          <p:cNvSpPr>
            <a:spLocks noGrp="1" noChangeArrowheads="1"/>
          </p:cNvSpPr>
          <p:nvPr>
            <p:ph type="sldNum" sz="quarter" idx="5"/>
          </p:nvPr>
        </p:nvSpPr>
        <p:spPr bwMode="auto">
          <a:xfrm>
            <a:off x="3884613" y="8685213"/>
            <a:ext cx="2971800" cy="457200"/>
          </a:xfrm>
          <a:prstGeom prst="rect">
            <a:avLst/>
          </a:prstGeom>
          <a:noFill/>
          <a:ln w="9525" cap="flat" cmpd="sng" algn="ctr">
            <a:noFill/>
            <a:prstDash val="solid"/>
            <a:miter lim="800000"/>
            <a:headEnd type="none" w="med" len="med"/>
            <a:tailEnd type="none" w="med" len="med"/>
          </a:ln>
          <a:effectLst/>
        </p:spPr>
        <p:txBody>
          <a:bodyPr vert="horz" wrap="square" lIns="91440" tIns="45720" rIns="91440" bIns="45720" numCol="1" anchor="b" anchorCtr="0" compatLnSpc="1">
            <a:prstTxWarp prst="textNoShape">
              <a:avLst/>
            </a:prstTxWarp>
          </a:bodyPr>
          <a:lstStyle>
            <a:lvl1pPr algn="r">
              <a:defRPr sz="1200"/>
            </a:lvl1pPr>
          </a:lstStyle>
          <a:p>
            <a:fld id="{FCA16ACA-BEA9-4113-B004-2C9FC464C5F8}" type="slidenum">
              <a:rPr lang="en-US"/>
              <a:pPr/>
              <a:t>‹#›</a:t>
            </a:fld>
            <a:endParaRPr lang="en-US"/>
          </a:p>
        </p:txBody>
      </p:sp>
    </p:spTree>
    <p:extLst>
      <p:ext uri="{BB962C8B-B14F-4D97-AF65-F5344CB8AC3E}">
        <p14:creationId xmlns:p14="http://schemas.microsoft.com/office/powerpoint/2010/main" val="157493484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Figure 12.1 Data from a Correlational Study</a:t>
            </a:r>
          </a:p>
          <a:p>
            <a:pPr marL="0" indent="0">
              <a:buFont typeface="Arial" panose="020B0604020202020204" pitchFamily="34" charset="0"/>
              <a:buNone/>
            </a:pPr>
            <a:r>
              <a:rPr lang="en-US" dirty="0"/>
              <a:t>Two Scores, </a:t>
            </a:r>
            <a:r>
              <a:rPr lang="en-US" i="1" dirty="0"/>
              <a:t>X</a:t>
            </a:r>
            <a:r>
              <a:rPr lang="en-US" i="0" dirty="0"/>
              <a:t> and </a:t>
            </a:r>
            <a:r>
              <a:rPr lang="en-US" i="1" dirty="0"/>
              <a:t>Y</a:t>
            </a:r>
            <a:r>
              <a:rPr lang="en-US" i="0" dirty="0"/>
              <a:t>, for each of five people are shown in a table and in a scatter plot.</a:t>
            </a:r>
            <a:endParaRPr lang="en-US" dirty="0"/>
          </a:p>
          <a:p>
            <a:endParaRPr lang="en-US" dirty="0"/>
          </a:p>
        </p:txBody>
      </p:sp>
      <p:sp>
        <p:nvSpPr>
          <p:cNvPr id="4" name="Slide Number Placeholder 3"/>
          <p:cNvSpPr>
            <a:spLocks noGrp="1"/>
          </p:cNvSpPr>
          <p:nvPr>
            <p:ph type="sldNum" sz="quarter" idx="10"/>
          </p:nvPr>
        </p:nvSpPr>
        <p:spPr/>
        <p:txBody>
          <a:bodyPr/>
          <a:lstStyle/>
          <a:p>
            <a:fld id="{FCA16ACA-BEA9-4113-B004-2C9FC464C5F8}" type="slidenum">
              <a:rPr lang="en-US" smtClean="0"/>
              <a:pPr/>
              <a:t>5</a:t>
            </a:fld>
            <a:endParaRPr lang="en-US"/>
          </a:p>
        </p:txBody>
      </p:sp>
    </p:spTree>
    <p:extLst>
      <p:ext uri="{BB962C8B-B14F-4D97-AF65-F5344CB8AC3E}">
        <p14:creationId xmlns:p14="http://schemas.microsoft.com/office/powerpoint/2010/main" val="148556856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Arial" charset="0"/>
                <a:ea typeface="+mn-ea"/>
                <a:cs typeface="+mn-cs"/>
              </a:rPr>
              <a:t>Figure 12.2 Linear and Monotonic Relationships</a:t>
            </a:r>
          </a:p>
          <a:p>
            <a:r>
              <a:rPr lang="en-US" sz="1200" b="0" i="0" u="none" strike="noStrike" kern="1200" baseline="0" dirty="0">
                <a:solidFill>
                  <a:schemeClr val="tx1"/>
                </a:solidFill>
                <a:latin typeface="Arial" charset="0"/>
                <a:ea typeface="+mn-ea"/>
                <a:cs typeface="+mn-cs"/>
              </a:rPr>
              <a:t>(a) An example of a linear relationship. The data points cluster around a straight line.</a:t>
            </a:r>
          </a:p>
          <a:p>
            <a:r>
              <a:rPr lang="en-US" sz="1200" b="0" i="0" u="none" strike="noStrike" kern="1200" baseline="0" dirty="0">
                <a:solidFill>
                  <a:schemeClr val="tx1"/>
                </a:solidFill>
                <a:latin typeface="Arial" charset="0"/>
                <a:ea typeface="+mn-ea"/>
                <a:cs typeface="+mn-cs"/>
              </a:rPr>
              <a:t>(b) An example of a monotonic relationship. The data points show a one-directional trend; as the </a:t>
            </a:r>
            <a:r>
              <a:rPr lang="en-US" sz="1200" b="0" i="1" u="none" strike="noStrike" kern="1200" baseline="0" dirty="0">
                <a:solidFill>
                  <a:schemeClr val="tx1"/>
                </a:solidFill>
                <a:latin typeface="Arial" charset="0"/>
                <a:ea typeface="+mn-ea"/>
                <a:cs typeface="+mn-cs"/>
              </a:rPr>
              <a:t>X </a:t>
            </a:r>
            <a:r>
              <a:rPr lang="en-US" sz="1200" b="0" i="0" u="none" strike="noStrike" kern="1200" baseline="0" dirty="0">
                <a:solidFill>
                  <a:schemeClr val="tx1"/>
                </a:solidFill>
                <a:latin typeface="Arial" charset="0"/>
                <a:ea typeface="+mn-ea"/>
                <a:cs typeface="+mn-cs"/>
              </a:rPr>
              <a:t>values increase from left to right, the </a:t>
            </a:r>
            <a:r>
              <a:rPr lang="en-US" sz="1200" b="0" i="1" u="none" strike="noStrike" kern="1200" baseline="0" dirty="0">
                <a:solidFill>
                  <a:schemeClr val="tx1"/>
                </a:solidFill>
                <a:latin typeface="Arial" charset="0"/>
                <a:ea typeface="+mn-ea"/>
                <a:cs typeface="+mn-cs"/>
              </a:rPr>
              <a:t>Y </a:t>
            </a:r>
            <a:r>
              <a:rPr lang="en-US" sz="1200" b="0" i="0" u="none" strike="noStrike" kern="1200" baseline="0" dirty="0">
                <a:solidFill>
                  <a:schemeClr val="tx1"/>
                </a:solidFill>
                <a:latin typeface="Arial" charset="0"/>
                <a:ea typeface="+mn-ea"/>
                <a:cs typeface="+mn-cs"/>
              </a:rPr>
              <a:t>values also tend to increase from bottom to top.</a:t>
            </a:r>
            <a:endParaRPr lang="en-US" dirty="0"/>
          </a:p>
          <a:p>
            <a:endParaRPr lang="en-US" dirty="0"/>
          </a:p>
        </p:txBody>
      </p:sp>
      <p:sp>
        <p:nvSpPr>
          <p:cNvPr id="4" name="Slide Number Placeholder 3"/>
          <p:cNvSpPr>
            <a:spLocks noGrp="1"/>
          </p:cNvSpPr>
          <p:nvPr>
            <p:ph type="sldNum" sz="quarter" idx="10"/>
          </p:nvPr>
        </p:nvSpPr>
        <p:spPr/>
        <p:txBody>
          <a:bodyPr/>
          <a:lstStyle/>
          <a:p>
            <a:fld id="{FCA16ACA-BEA9-4113-B004-2C9FC464C5F8}" type="slidenum">
              <a:rPr lang="en-US" smtClean="0"/>
              <a:pPr/>
              <a:t>9</a:t>
            </a:fld>
            <a:endParaRPr lang="en-US"/>
          </a:p>
        </p:txBody>
      </p:sp>
    </p:spTree>
    <p:extLst>
      <p:ext uri="{BB962C8B-B14F-4D97-AF65-F5344CB8AC3E}">
        <p14:creationId xmlns:p14="http://schemas.microsoft.com/office/powerpoint/2010/main" val="27088196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Arial" charset="0"/>
                <a:ea typeface="+mn-ea"/>
                <a:cs typeface="+mn-cs"/>
              </a:rPr>
              <a:t>Figure 12.3 Examples of Different Degrees of Linear Relationship</a:t>
            </a:r>
          </a:p>
          <a:p>
            <a:pPr marL="228600" indent="-228600">
              <a:buAutoNum type="alphaLcParenBoth"/>
            </a:pPr>
            <a:r>
              <a:rPr lang="en-US" sz="1200" b="0" i="0" u="none" strike="noStrike" kern="1200" baseline="0" dirty="0">
                <a:solidFill>
                  <a:schemeClr val="tx1"/>
                </a:solidFill>
                <a:latin typeface="Arial" charset="0"/>
                <a:ea typeface="+mn-ea"/>
                <a:cs typeface="+mn-cs"/>
              </a:rPr>
              <a:t>shows a strong positive correlation, approximately 10.90; </a:t>
            </a:r>
          </a:p>
          <a:p>
            <a:pPr marL="228600" indent="-228600">
              <a:buAutoNum type="alphaLcParenBoth"/>
            </a:pPr>
            <a:r>
              <a:rPr lang="en-US" sz="1200" b="0" i="0" u="none" strike="noStrike" kern="1200" baseline="0" dirty="0">
                <a:solidFill>
                  <a:schemeClr val="tx1"/>
                </a:solidFill>
                <a:latin typeface="Arial" charset="0"/>
                <a:ea typeface="+mn-ea"/>
                <a:cs typeface="+mn-cs"/>
              </a:rPr>
              <a:t>shows a relatively weak negative correlation, approximately –0.40; </a:t>
            </a:r>
          </a:p>
          <a:p>
            <a:pPr marL="228600" indent="-228600">
              <a:buAutoNum type="alphaLcParenBoth"/>
            </a:pPr>
            <a:r>
              <a:rPr lang="en-US" sz="1200" b="0" i="0" u="none" strike="noStrike" kern="1200" baseline="0" dirty="0">
                <a:solidFill>
                  <a:schemeClr val="tx1"/>
                </a:solidFill>
                <a:latin typeface="Arial" charset="0"/>
                <a:ea typeface="+mn-ea"/>
                <a:cs typeface="+mn-cs"/>
              </a:rPr>
              <a:t>shows a perfect negative correlation, –1.00; </a:t>
            </a:r>
          </a:p>
          <a:p>
            <a:pPr marL="228600" indent="-228600">
              <a:buAutoNum type="alphaLcParenBoth"/>
            </a:pPr>
            <a:r>
              <a:rPr lang="en-US" sz="1200" b="0" i="0" u="none" strike="noStrike" kern="1200" baseline="0" dirty="0">
                <a:solidFill>
                  <a:schemeClr val="tx1"/>
                </a:solidFill>
                <a:latin typeface="Arial" charset="0"/>
                <a:ea typeface="+mn-ea"/>
                <a:cs typeface="+mn-cs"/>
              </a:rPr>
              <a:t>shows no linear trend, a correlation of 0. </a:t>
            </a:r>
          </a:p>
          <a:p>
            <a:pPr marL="0" indent="0">
              <a:buNone/>
            </a:pPr>
            <a:r>
              <a:rPr lang="en-US" sz="1200" b="0" i="0" u="none" strike="noStrike" kern="1200" baseline="0" dirty="0">
                <a:solidFill>
                  <a:schemeClr val="tx1"/>
                </a:solidFill>
                <a:latin typeface="Arial" charset="0"/>
                <a:ea typeface="+mn-ea"/>
                <a:cs typeface="+mn-cs"/>
              </a:rPr>
              <a:t>In all graphs, the </a:t>
            </a:r>
            <a:r>
              <a:rPr lang="en-US" sz="1200" b="0" i="1" u="none" strike="noStrike" kern="1200" baseline="0" dirty="0">
                <a:solidFill>
                  <a:schemeClr val="tx1"/>
                </a:solidFill>
                <a:latin typeface="Arial" charset="0"/>
                <a:ea typeface="+mn-ea"/>
                <a:cs typeface="+mn-cs"/>
              </a:rPr>
              <a:t>X </a:t>
            </a:r>
            <a:r>
              <a:rPr lang="en-US" sz="1200" b="0" i="0" u="none" strike="noStrike" kern="1200" baseline="0" dirty="0">
                <a:solidFill>
                  <a:schemeClr val="tx1"/>
                </a:solidFill>
                <a:latin typeface="Arial" charset="0"/>
                <a:ea typeface="+mn-ea"/>
                <a:cs typeface="+mn-cs"/>
              </a:rPr>
              <a:t>values increase from left to right, and the </a:t>
            </a:r>
            <a:r>
              <a:rPr lang="en-US" sz="1200" b="0" i="1" u="none" strike="noStrike" kern="1200" baseline="0" dirty="0">
                <a:solidFill>
                  <a:schemeClr val="tx1"/>
                </a:solidFill>
                <a:latin typeface="Arial" charset="0"/>
                <a:ea typeface="+mn-ea"/>
                <a:cs typeface="+mn-cs"/>
              </a:rPr>
              <a:t>Y </a:t>
            </a:r>
            <a:r>
              <a:rPr lang="en-US" sz="1200" b="0" i="0" u="none" strike="noStrike" kern="1200" baseline="0" dirty="0">
                <a:solidFill>
                  <a:schemeClr val="tx1"/>
                </a:solidFill>
                <a:latin typeface="Arial" charset="0"/>
                <a:ea typeface="+mn-ea"/>
                <a:cs typeface="+mn-cs"/>
              </a:rPr>
              <a:t>values increase from bottom to top.</a:t>
            </a:r>
            <a:endParaRPr lang="en-US" dirty="0"/>
          </a:p>
          <a:p>
            <a:endParaRPr lang="en-US" dirty="0"/>
          </a:p>
        </p:txBody>
      </p:sp>
      <p:sp>
        <p:nvSpPr>
          <p:cNvPr id="4" name="Slide Number Placeholder 3"/>
          <p:cNvSpPr>
            <a:spLocks noGrp="1"/>
          </p:cNvSpPr>
          <p:nvPr>
            <p:ph type="sldNum" sz="quarter" idx="10"/>
          </p:nvPr>
        </p:nvSpPr>
        <p:spPr/>
        <p:txBody>
          <a:bodyPr/>
          <a:lstStyle/>
          <a:p>
            <a:fld id="{FCA16ACA-BEA9-4113-B004-2C9FC464C5F8}" type="slidenum">
              <a:rPr lang="en-US" smtClean="0"/>
              <a:pPr/>
              <a:t>11</a:t>
            </a:fld>
            <a:endParaRPr lang="en-US"/>
          </a:p>
        </p:txBody>
      </p:sp>
    </p:spTree>
    <p:extLst>
      <p:ext uri="{BB962C8B-B14F-4D97-AF65-F5344CB8AC3E}">
        <p14:creationId xmlns:p14="http://schemas.microsoft.com/office/powerpoint/2010/main" val="125716386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Figure 12.4 Hypothetical Data Showing Results from a Study Examining the Relationship Between Tutoring type and Success on a Math Section of SAT</a:t>
            </a:r>
          </a:p>
          <a:p>
            <a:r>
              <a:rPr lang="en-US" dirty="0"/>
              <a:t>The values are the number of individuals in each category; for example, 12 of the males successfully completed the task and 8 failed.</a:t>
            </a:r>
          </a:p>
          <a:p>
            <a:endParaRPr lang="en-US" dirty="0"/>
          </a:p>
        </p:txBody>
      </p:sp>
      <p:sp>
        <p:nvSpPr>
          <p:cNvPr id="4" name="Slide Number Placeholder 3"/>
          <p:cNvSpPr>
            <a:spLocks noGrp="1"/>
          </p:cNvSpPr>
          <p:nvPr>
            <p:ph type="sldNum" sz="quarter" idx="10"/>
          </p:nvPr>
        </p:nvSpPr>
        <p:spPr/>
        <p:txBody>
          <a:bodyPr/>
          <a:lstStyle/>
          <a:p>
            <a:fld id="{FCA16ACA-BEA9-4113-B004-2C9FC464C5F8}" type="slidenum">
              <a:rPr lang="en-US" smtClean="0"/>
              <a:pPr/>
              <a:t>13</a:t>
            </a:fld>
            <a:endParaRPr lang="en-US"/>
          </a:p>
        </p:txBody>
      </p:sp>
    </p:spTree>
    <p:extLst>
      <p:ext uri="{BB962C8B-B14F-4D97-AF65-F5344CB8AC3E}">
        <p14:creationId xmlns:p14="http://schemas.microsoft.com/office/powerpoint/2010/main" val="387607455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Arial" charset="0"/>
                <a:ea typeface="+mn-ea"/>
                <a:cs typeface="+mn-cs"/>
              </a:rPr>
              <a:t>Figure 12.5 The Third-Variable Problem</a:t>
            </a:r>
          </a:p>
          <a:p>
            <a:r>
              <a:rPr lang="en-US" sz="1200" b="0" i="0" u="none" strike="noStrike" kern="1200" baseline="0" dirty="0">
                <a:solidFill>
                  <a:schemeClr val="tx1"/>
                </a:solidFill>
                <a:latin typeface="Arial" charset="0"/>
                <a:ea typeface="+mn-ea"/>
                <a:cs typeface="+mn-cs"/>
              </a:rPr>
              <a:t>Although ice cream sales (Variable </a:t>
            </a:r>
            <a:r>
              <a:rPr lang="en-US" sz="1200" b="0" i="1" u="none" strike="noStrike" kern="1200" baseline="0" dirty="0">
                <a:solidFill>
                  <a:schemeClr val="tx1"/>
                </a:solidFill>
                <a:latin typeface="Arial" charset="0"/>
                <a:ea typeface="+mn-ea"/>
                <a:cs typeface="+mn-cs"/>
              </a:rPr>
              <a:t>A</a:t>
            </a:r>
            <a:r>
              <a:rPr lang="en-US" sz="1200" b="0" i="0" u="none" strike="noStrike" kern="1200" baseline="0" dirty="0">
                <a:solidFill>
                  <a:schemeClr val="tx1"/>
                </a:solidFill>
                <a:latin typeface="Arial" charset="0"/>
                <a:ea typeface="+mn-ea"/>
                <a:cs typeface="+mn-cs"/>
              </a:rPr>
              <a:t>) and crime rate (Variable </a:t>
            </a:r>
            <a:r>
              <a:rPr lang="en-US" sz="1200" b="0" i="1" u="none" strike="noStrike" kern="1200" baseline="0" dirty="0">
                <a:solidFill>
                  <a:schemeClr val="tx1"/>
                </a:solidFill>
                <a:latin typeface="Arial" charset="0"/>
                <a:ea typeface="+mn-ea"/>
                <a:cs typeface="+mn-cs"/>
              </a:rPr>
              <a:t>B</a:t>
            </a:r>
            <a:r>
              <a:rPr lang="en-US" sz="1200" b="0" i="0" u="none" strike="noStrike" kern="1200" baseline="0" dirty="0">
                <a:solidFill>
                  <a:schemeClr val="tx1"/>
                </a:solidFill>
                <a:latin typeface="Arial" charset="0"/>
                <a:ea typeface="+mn-ea"/>
                <a:cs typeface="+mn-cs"/>
              </a:rPr>
              <a:t>) appear to vary together, there is no direct connection between these two variables. Instead, both are influenced by a third variable. In this example, the temperature (Variable </a:t>
            </a:r>
            <a:r>
              <a:rPr lang="en-US" sz="1200" b="0" i="1" u="none" strike="noStrike" kern="1200" baseline="0" dirty="0">
                <a:solidFill>
                  <a:schemeClr val="tx1"/>
                </a:solidFill>
                <a:latin typeface="Arial" charset="0"/>
                <a:ea typeface="+mn-ea"/>
                <a:cs typeface="+mn-cs"/>
              </a:rPr>
              <a:t>X</a:t>
            </a:r>
            <a:r>
              <a:rPr lang="en-US" sz="1200" b="0" i="0" u="none" strike="noStrike" kern="1200" baseline="0" dirty="0">
                <a:solidFill>
                  <a:schemeClr val="tx1"/>
                </a:solidFill>
                <a:latin typeface="Arial" charset="0"/>
                <a:ea typeface="+mn-ea"/>
                <a:cs typeface="+mn-cs"/>
              </a:rPr>
              <a:t>) influences ice cream sales. In addition, temperature influences the crime rate.</a:t>
            </a:r>
            <a:endParaRPr lang="en-US" dirty="0"/>
          </a:p>
          <a:p>
            <a:endParaRPr lang="en-US" dirty="0"/>
          </a:p>
        </p:txBody>
      </p:sp>
      <p:sp>
        <p:nvSpPr>
          <p:cNvPr id="4" name="Slide Number Placeholder 3"/>
          <p:cNvSpPr>
            <a:spLocks noGrp="1"/>
          </p:cNvSpPr>
          <p:nvPr>
            <p:ph type="sldNum" sz="quarter" idx="10"/>
          </p:nvPr>
        </p:nvSpPr>
        <p:spPr/>
        <p:txBody>
          <a:bodyPr/>
          <a:lstStyle/>
          <a:p>
            <a:fld id="{FCA16ACA-BEA9-4113-B004-2C9FC464C5F8}" type="slidenum">
              <a:rPr lang="en-US" smtClean="0"/>
              <a:pPr/>
              <a:t>21</a:t>
            </a:fld>
            <a:endParaRPr lang="en-US"/>
          </a:p>
        </p:txBody>
      </p:sp>
    </p:spTree>
    <p:extLst>
      <p:ext uri="{BB962C8B-B14F-4D97-AF65-F5344CB8AC3E}">
        <p14:creationId xmlns:p14="http://schemas.microsoft.com/office/powerpoint/2010/main" val="390267840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Arial" charset="0"/>
                <a:ea typeface="+mn-ea"/>
                <a:cs typeface="+mn-cs"/>
              </a:rPr>
              <a:t>Figure 12.6 The Directionality Problem</a:t>
            </a:r>
          </a:p>
          <a:p>
            <a:r>
              <a:rPr lang="en-US" sz="1200" b="0" i="0" u="none" strike="noStrike" kern="1200" baseline="0" dirty="0">
                <a:solidFill>
                  <a:schemeClr val="tx1"/>
                </a:solidFill>
                <a:latin typeface="Arial" charset="0"/>
                <a:ea typeface="+mn-ea"/>
                <a:cs typeface="+mn-cs"/>
              </a:rPr>
              <a:t>Although a correlational study can demonstrate a relationship between the sexual content of television programs that adolescents watch and their sexual behaviors, the study cannot determine if the television content is influencing behavior or whether the behavior is influencing the choice of television programs.</a:t>
            </a:r>
            <a:endParaRPr lang="en-US" dirty="0"/>
          </a:p>
          <a:p>
            <a:endParaRPr lang="en-US" dirty="0"/>
          </a:p>
        </p:txBody>
      </p:sp>
      <p:sp>
        <p:nvSpPr>
          <p:cNvPr id="4" name="Slide Number Placeholder 3"/>
          <p:cNvSpPr>
            <a:spLocks noGrp="1"/>
          </p:cNvSpPr>
          <p:nvPr>
            <p:ph type="sldNum" sz="quarter" idx="10"/>
          </p:nvPr>
        </p:nvSpPr>
        <p:spPr/>
        <p:txBody>
          <a:bodyPr/>
          <a:lstStyle/>
          <a:p>
            <a:fld id="{FCA16ACA-BEA9-4113-B004-2C9FC464C5F8}" type="slidenum">
              <a:rPr lang="en-US" smtClean="0"/>
              <a:pPr/>
              <a:t>22</a:t>
            </a:fld>
            <a:endParaRPr lang="en-US"/>
          </a:p>
        </p:txBody>
      </p:sp>
    </p:spTree>
    <p:extLst>
      <p:ext uri="{BB962C8B-B14F-4D97-AF65-F5344CB8AC3E}">
        <p14:creationId xmlns:p14="http://schemas.microsoft.com/office/powerpoint/2010/main" val="28663191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p:cSld name="Chapter Opener">
    <p:spTree>
      <p:nvGrpSpPr>
        <p:cNvPr id="1" name=""/>
        <p:cNvGrpSpPr/>
        <p:nvPr/>
      </p:nvGrpSpPr>
      <p:grpSpPr>
        <a:xfrm>
          <a:off x="0" y="0"/>
          <a:ext cx="0" cy="0"/>
          <a:chOff x="0" y="0"/>
          <a:chExt cx="0" cy="0"/>
        </a:xfrm>
      </p:grpSpPr>
      <p:sp>
        <p:nvSpPr>
          <p:cNvPr id="16" name="Rectangle 15"/>
          <p:cNvSpPr/>
          <p:nvPr/>
        </p:nvSpPr>
        <p:spPr bwMode="white">
          <a:xfrm>
            <a:off x="0" y="0"/>
            <a:ext cx="9144000" cy="1371600"/>
          </a:xfrm>
          <a:prstGeom prst="rect">
            <a:avLst/>
          </a:prstGeom>
          <a:solidFill>
            <a:srgbClr val="00739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buClr>
                <a:srgbClr val="59305B"/>
              </a:buClr>
            </a:pPr>
            <a:endParaRPr lang="en-US" dirty="0"/>
          </a:p>
        </p:txBody>
      </p:sp>
      <p:sp>
        <p:nvSpPr>
          <p:cNvPr id="11" name="Title 10"/>
          <p:cNvSpPr>
            <a:spLocks noGrp="1"/>
          </p:cNvSpPr>
          <p:nvPr>
            <p:ph type="title"/>
          </p:nvPr>
        </p:nvSpPr>
        <p:spPr>
          <a:xfrm>
            <a:off x="457200" y="228600"/>
            <a:ext cx="8229600" cy="622828"/>
          </a:xfrm>
          <a:solidFill>
            <a:srgbClr val="00739B"/>
          </a:solidFill>
        </p:spPr>
        <p:txBody>
          <a:bodyPr anchor="t">
            <a:noAutofit/>
          </a:bodyPr>
          <a:lstStyle>
            <a:lvl1pPr>
              <a:defRPr sz="3600">
                <a:latin typeface="Arial" pitchFamily="34" charset="0"/>
                <a:ea typeface="Verdana" pitchFamily="34" charset="0"/>
                <a:cs typeface="Arial" pitchFamily="34" charset="0"/>
              </a:defRPr>
            </a:lvl1pPr>
          </a:lstStyle>
          <a:p>
            <a:r>
              <a:rPr lang="en-US" dirty="0"/>
              <a:t>Click to edit Master title style</a:t>
            </a:r>
          </a:p>
        </p:txBody>
      </p:sp>
      <p:sp>
        <p:nvSpPr>
          <p:cNvPr id="7" name="Content Placeholder 6"/>
          <p:cNvSpPr>
            <a:spLocks noGrp="1"/>
          </p:cNvSpPr>
          <p:nvPr>
            <p:ph type="body" sz="quarter" idx="13" hasCustomPrompt="1"/>
          </p:nvPr>
        </p:nvSpPr>
        <p:spPr>
          <a:xfrm>
            <a:off x="457200" y="816430"/>
            <a:ext cx="8229600" cy="478970"/>
          </a:xfrm>
        </p:spPr>
        <p:txBody>
          <a:bodyPr>
            <a:noAutofit/>
          </a:bodyPr>
          <a:lstStyle>
            <a:lvl1pPr marL="0" indent="0">
              <a:spcBef>
                <a:spcPts val="0"/>
              </a:spcBef>
              <a:buNone/>
              <a:defRPr sz="2400">
                <a:solidFill>
                  <a:schemeClr val="bg1"/>
                </a:solidFill>
                <a:latin typeface="Arial" pitchFamily="34" charset="0"/>
                <a:ea typeface="Verdana" pitchFamily="34" charset="0"/>
                <a:cs typeface="Arial" pitchFamily="34" charset="0"/>
              </a:defRPr>
            </a:lvl1pPr>
            <a:lvl2pPr marL="0" indent="0">
              <a:spcBef>
                <a:spcPts val="0"/>
              </a:spcBef>
              <a:buNone/>
              <a:defRPr sz="2400">
                <a:solidFill>
                  <a:schemeClr val="bg1"/>
                </a:solidFill>
              </a:defRPr>
            </a:lvl2pPr>
            <a:lvl3pPr marL="0" indent="0">
              <a:spcBef>
                <a:spcPts val="0"/>
              </a:spcBef>
              <a:buNone/>
              <a:defRPr sz="2400">
                <a:solidFill>
                  <a:schemeClr val="bg1"/>
                </a:solidFill>
              </a:defRPr>
            </a:lvl3pPr>
            <a:lvl4pPr marL="0" indent="0">
              <a:spcBef>
                <a:spcPts val="0"/>
              </a:spcBef>
              <a:buNone/>
              <a:defRPr sz="2400">
                <a:solidFill>
                  <a:schemeClr val="bg1"/>
                </a:solidFill>
              </a:defRPr>
            </a:lvl4pPr>
            <a:lvl5pPr marL="0" indent="0">
              <a:spcBef>
                <a:spcPts val="0"/>
              </a:spcBef>
              <a:buNone/>
              <a:defRPr sz="2400">
                <a:solidFill>
                  <a:schemeClr val="bg1"/>
                </a:solidFill>
              </a:defRPr>
            </a:lvl5pPr>
            <a:lvl6pPr marL="0" indent="0">
              <a:spcBef>
                <a:spcPts val="0"/>
              </a:spcBef>
              <a:buNone/>
              <a:defRPr sz="2400">
                <a:solidFill>
                  <a:schemeClr val="bg1"/>
                </a:solidFill>
              </a:defRPr>
            </a:lvl6pPr>
            <a:lvl7pPr marL="0" indent="0">
              <a:spcBef>
                <a:spcPts val="0"/>
              </a:spcBef>
              <a:buNone/>
              <a:defRPr sz="2400">
                <a:solidFill>
                  <a:schemeClr val="bg1"/>
                </a:solidFill>
              </a:defRPr>
            </a:lvl7pPr>
            <a:lvl8pPr marL="0" indent="0">
              <a:spcBef>
                <a:spcPts val="0"/>
              </a:spcBef>
              <a:buNone/>
              <a:defRPr sz="2400">
                <a:solidFill>
                  <a:schemeClr val="bg1"/>
                </a:solidFill>
              </a:defRPr>
            </a:lvl8pPr>
            <a:lvl9pPr marL="0" indent="0">
              <a:spcBef>
                <a:spcPts val="0"/>
              </a:spcBef>
              <a:buNone/>
              <a:defRPr sz="2400">
                <a:solidFill>
                  <a:schemeClr val="bg1"/>
                </a:solidFill>
              </a:defRPr>
            </a:lvl9pPr>
          </a:lstStyle>
          <a:p>
            <a:pPr lvl="0"/>
            <a:r>
              <a:rPr lang="en-US" dirty="0"/>
              <a:t>Add edition here</a:t>
            </a:r>
          </a:p>
        </p:txBody>
      </p:sp>
      <p:sp>
        <p:nvSpPr>
          <p:cNvPr id="9" name="Text Placeholder 8"/>
          <p:cNvSpPr>
            <a:spLocks noGrp="1"/>
          </p:cNvSpPr>
          <p:nvPr>
            <p:ph type="body" sz="quarter" idx="14" hasCustomPrompt="1"/>
          </p:nvPr>
        </p:nvSpPr>
        <p:spPr>
          <a:xfrm>
            <a:off x="5029200" y="1600201"/>
            <a:ext cx="3657600" cy="1600199"/>
          </a:xfrm>
        </p:spPr>
        <p:txBody>
          <a:bodyPr anchor="b">
            <a:noAutofit/>
          </a:bodyPr>
          <a:lstStyle>
            <a:lvl1pPr marL="0" indent="0">
              <a:spcBef>
                <a:spcPts val="0"/>
              </a:spcBef>
              <a:buNone/>
              <a:defRPr sz="4400" baseline="0">
                <a:latin typeface="Arial" pitchFamily="34" charset="0"/>
                <a:ea typeface="Verdana" pitchFamily="34" charset="0"/>
                <a:cs typeface="Arial" pitchFamily="34" charset="0"/>
              </a:defRPr>
            </a:lvl1pPr>
            <a:lvl2pPr marL="0" indent="0">
              <a:spcBef>
                <a:spcPts val="0"/>
              </a:spcBef>
              <a:buNone/>
              <a:defRPr sz="4400"/>
            </a:lvl2pPr>
            <a:lvl3pPr marL="0" indent="0">
              <a:spcBef>
                <a:spcPts val="0"/>
              </a:spcBef>
              <a:buNone/>
              <a:defRPr sz="4400"/>
            </a:lvl3pPr>
            <a:lvl4pPr marL="0" indent="0">
              <a:spcBef>
                <a:spcPts val="0"/>
              </a:spcBef>
              <a:buNone/>
              <a:defRPr sz="4400"/>
            </a:lvl4pPr>
            <a:lvl5pPr marL="0" indent="0">
              <a:spcBef>
                <a:spcPts val="0"/>
              </a:spcBef>
              <a:buNone/>
              <a:defRPr sz="4400"/>
            </a:lvl5pPr>
            <a:lvl6pPr marL="0" indent="0">
              <a:spcBef>
                <a:spcPts val="0"/>
              </a:spcBef>
              <a:buNone/>
              <a:defRPr sz="4400"/>
            </a:lvl6pPr>
            <a:lvl7pPr marL="0" indent="0">
              <a:spcBef>
                <a:spcPts val="0"/>
              </a:spcBef>
              <a:buNone/>
              <a:defRPr sz="4400"/>
            </a:lvl7pPr>
            <a:lvl8pPr marL="0" indent="0">
              <a:spcBef>
                <a:spcPts val="0"/>
              </a:spcBef>
              <a:buNone/>
              <a:defRPr sz="4400"/>
            </a:lvl8pPr>
            <a:lvl9pPr marL="0" indent="0">
              <a:spcBef>
                <a:spcPts val="0"/>
              </a:spcBef>
              <a:buNone/>
              <a:defRPr sz="4400"/>
            </a:lvl9pPr>
          </a:lstStyle>
          <a:p>
            <a:pPr lvl="0"/>
            <a:r>
              <a:rPr lang="en-US" dirty="0"/>
              <a:t>Chapter ##</a:t>
            </a:r>
          </a:p>
        </p:txBody>
      </p:sp>
      <p:sp>
        <p:nvSpPr>
          <p:cNvPr id="10" name="Text Placeholder 8"/>
          <p:cNvSpPr>
            <a:spLocks noGrp="1"/>
          </p:cNvSpPr>
          <p:nvPr>
            <p:ph type="body" sz="quarter" idx="15" hasCustomPrompt="1"/>
          </p:nvPr>
        </p:nvSpPr>
        <p:spPr>
          <a:xfrm>
            <a:off x="5029200" y="3200400"/>
            <a:ext cx="3657600" cy="2925763"/>
          </a:xfrm>
        </p:spPr>
        <p:txBody>
          <a:bodyPr>
            <a:noAutofit/>
          </a:bodyPr>
          <a:lstStyle>
            <a:lvl1pPr marL="0" indent="0">
              <a:spcBef>
                <a:spcPts val="0"/>
              </a:spcBef>
              <a:buNone/>
              <a:defRPr sz="2800">
                <a:latin typeface="Arial" pitchFamily="34" charset="0"/>
                <a:ea typeface="Verdana" pitchFamily="34" charset="0"/>
                <a:cs typeface="Arial" pitchFamily="34" charset="0"/>
              </a:defRPr>
            </a:lvl1pPr>
            <a:lvl2pPr marL="0" indent="0">
              <a:spcBef>
                <a:spcPts val="0"/>
              </a:spcBef>
              <a:buNone/>
              <a:defRPr/>
            </a:lvl2pPr>
            <a:lvl3pPr marL="0" indent="0">
              <a:spcBef>
                <a:spcPts val="0"/>
              </a:spcBef>
              <a:buNone/>
              <a:defRPr/>
            </a:lvl3pPr>
            <a:lvl4pPr marL="0" indent="0">
              <a:spcBef>
                <a:spcPts val="0"/>
              </a:spcBef>
              <a:buNone/>
              <a:defRPr/>
            </a:lvl4pPr>
            <a:lvl5pPr marL="0" indent="0">
              <a:spcBef>
                <a:spcPts val="0"/>
              </a:spcBef>
              <a:buNone/>
              <a:defRPr/>
            </a:lvl5pPr>
            <a:lvl6pPr marL="0" indent="0">
              <a:spcBef>
                <a:spcPts val="0"/>
              </a:spcBef>
              <a:buNone/>
              <a:defRPr/>
            </a:lvl6pPr>
            <a:lvl7pPr marL="0" indent="0">
              <a:spcBef>
                <a:spcPts val="0"/>
              </a:spcBef>
              <a:buNone/>
              <a:defRPr/>
            </a:lvl7pPr>
            <a:lvl8pPr marL="0" indent="0">
              <a:spcBef>
                <a:spcPts val="0"/>
              </a:spcBef>
              <a:buNone/>
              <a:defRPr/>
            </a:lvl8pPr>
            <a:lvl9pPr marL="0" indent="0">
              <a:spcBef>
                <a:spcPts val="0"/>
              </a:spcBef>
              <a:buNone/>
              <a:defRPr/>
            </a:lvl9pPr>
          </a:lstStyle>
          <a:p>
            <a:pPr lvl="0"/>
            <a:r>
              <a:rPr lang="en-US" dirty="0"/>
              <a:t>Chapter title</a:t>
            </a:r>
          </a:p>
        </p:txBody>
      </p:sp>
      <p:sp>
        <p:nvSpPr>
          <p:cNvPr id="13" name="Rectangle 12"/>
          <p:cNvSpPr/>
          <p:nvPr/>
        </p:nvSpPr>
        <p:spPr bwMode="white">
          <a:xfrm>
            <a:off x="-7938" y="6248400"/>
            <a:ext cx="9161464" cy="629874"/>
          </a:xfrm>
          <a:prstGeom prst="rect">
            <a:avLst/>
          </a:prstGeom>
          <a:solidFill>
            <a:srgbClr val="00739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Content Placeholder 4"/>
          <p:cNvSpPr>
            <a:spLocks noGrp="1"/>
          </p:cNvSpPr>
          <p:nvPr>
            <p:ph sz="quarter" idx="16"/>
          </p:nvPr>
        </p:nvSpPr>
        <p:spPr>
          <a:xfrm>
            <a:off x="1600200" y="6285230"/>
            <a:ext cx="7543800" cy="572770"/>
          </a:xfrm>
          <a:solidFill>
            <a:srgbClr val="00739B"/>
          </a:solidFill>
        </p:spPr>
        <p:txBody>
          <a:bodyPr>
            <a:noAutofit/>
          </a:bodyPr>
          <a:lstStyle>
            <a:lvl1pPr algn="ctr">
              <a:defRPr sz="1100">
                <a:latin typeface="Arial" pitchFamily="34" charset="0"/>
                <a:cs typeface="Arial" pitchFamily="34" charset="0"/>
              </a:defRPr>
            </a:lvl1pPr>
            <a:lvl2pPr>
              <a:defRPr sz="1100">
                <a:latin typeface="Arial" pitchFamily="34" charset="0"/>
                <a:cs typeface="Arial" pitchFamily="34" charset="0"/>
              </a:defRPr>
            </a:lvl2pPr>
            <a:lvl3pPr>
              <a:defRPr sz="1100">
                <a:latin typeface="Arial" pitchFamily="34" charset="0"/>
                <a:cs typeface="Arial" pitchFamily="34" charset="0"/>
              </a:defRPr>
            </a:lvl3pPr>
            <a:lvl4pPr>
              <a:defRPr sz="1100">
                <a:latin typeface="Arial" pitchFamily="34" charset="0"/>
                <a:cs typeface="Arial" pitchFamily="34" charset="0"/>
              </a:defRPr>
            </a:lvl4pPr>
            <a:lvl5pPr>
              <a:defRPr sz="1100">
                <a:latin typeface="Arial" pitchFamily="34" charset="0"/>
                <a:cs typeface="Arial" pitchFamily="34" charset="0"/>
              </a:defRPr>
            </a:lvl5pPr>
          </a:lstStyle>
          <a:p>
            <a:pPr lvl="0"/>
            <a:r>
              <a:rPr lang="en-US"/>
              <a:t>Click to edit Master text styles</a:t>
            </a:r>
          </a:p>
        </p:txBody>
      </p:sp>
    </p:spTree>
    <p:extLst>
      <p:ext uri="{BB962C8B-B14F-4D97-AF65-F5344CB8AC3E}">
        <p14:creationId xmlns:p14="http://schemas.microsoft.com/office/powerpoint/2010/main" val="181052409"/>
      </p:ext>
    </p:extLst>
  </p:cSld>
  <p:clrMapOvr>
    <a:masterClrMapping/>
  </p:clrMapOvr>
  <p:hf sldNum="0" hd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3/23/2021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375952965"/>
      </p:ext>
    </p:extLst>
  </p:cSld>
  <p:clrMapOvr>
    <a:masterClrMapping/>
  </p:clrMapOvr>
  <p:hf sldNum="0" hd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13524" y="1600200"/>
            <a:ext cx="2662534" cy="1371600"/>
          </a:xfrm>
        </p:spPr>
        <p:txBody>
          <a:bodyPr anchor="b">
            <a:normAutofit/>
          </a:bodyPr>
          <a:lstStyle>
            <a:lvl1pPr algn="ctr">
              <a:defRPr sz="2400" b="0"/>
            </a:lvl1pPr>
          </a:lstStyle>
          <a:p>
            <a:r>
              <a:rPr lang="en-US"/>
              <a:t>Click to edit Master title style</a:t>
            </a:r>
            <a:endParaRPr lang="en-US" dirty="0"/>
          </a:p>
        </p:txBody>
      </p:sp>
      <p:sp>
        <p:nvSpPr>
          <p:cNvPr id="3" name="Content Placeholder 2"/>
          <p:cNvSpPr>
            <a:spLocks noGrp="1"/>
          </p:cNvSpPr>
          <p:nvPr>
            <p:ph idx="1"/>
          </p:nvPr>
        </p:nvSpPr>
        <p:spPr>
          <a:xfrm>
            <a:off x="3947553" y="685800"/>
            <a:ext cx="4681962"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13524" y="2971800"/>
            <a:ext cx="2662534"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3/23/2021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1196671137"/>
      </p:ext>
    </p:extLst>
  </p:cSld>
  <p:clrMapOvr>
    <a:masterClrMapping/>
  </p:clrMapOvr>
  <p:hf sldNum="0" hdr="0" dt="0"/>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12332" y="1752599"/>
            <a:ext cx="4070679" cy="1371600"/>
          </a:xfrm>
        </p:spPr>
        <p:txBody>
          <a:bodyPr anchor="b">
            <a:normAutofit/>
          </a:bodyPr>
          <a:lstStyle>
            <a:lvl1pPr algn="ctr">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5697495" y="914400"/>
            <a:ext cx="2461371"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12332" y="3124199"/>
            <a:ext cx="4070679"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3/23/2021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2378449043"/>
      </p:ext>
    </p:extLst>
  </p:cSld>
  <p:clrMapOvr>
    <a:masterClrMapping/>
  </p:clrMapOvr>
  <p:hf sldNum="0" hd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13523" y="4732865"/>
            <a:ext cx="7515991" cy="566738"/>
          </a:xfrm>
        </p:spPr>
        <p:txBody>
          <a:bodyPr anchor="b">
            <a:normAutofit/>
          </a:bodyPr>
          <a:lstStyle>
            <a:lvl1pPr algn="ctr">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789975" y="932112"/>
            <a:ext cx="6171065"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13523" y="5299603"/>
            <a:ext cx="751599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3/23/2021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1475354376"/>
      </p:ext>
    </p:extLst>
  </p:cSld>
  <p:clrMapOvr>
    <a:masterClrMapping/>
  </p:clrMapOvr>
  <p:hf sldNum="0" hd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13524" y="685800"/>
            <a:ext cx="7515991" cy="3048000"/>
          </a:xfrm>
        </p:spPr>
        <p:txBody>
          <a:bodyPr anchor="ctr">
            <a:normAutofit/>
          </a:bodyPr>
          <a:lstStyle>
            <a:lvl1pPr algn="ct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113524" y="4343400"/>
            <a:ext cx="7515992"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3/23/2021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492078848"/>
      </p:ext>
    </p:extLst>
  </p:cSld>
  <p:clrMapOvr>
    <a:masterClrMapping/>
  </p:clrMapOvr>
  <p:hf sldNum="0" hdr="0" dt="0"/>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14" name="TextBox 13"/>
          <p:cNvSpPr txBox="1"/>
          <p:nvPr/>
        </p:nvSpPr>
        <p:spPr>
          <a:xfrm>
            <a:off x="969421" y="863023"/>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8172197" y="2819399"/>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1426741" y="685801"/>
            <a:ext cx="6974115" cy="2743199"/>
          </a:xfrm>
        </p:spPr>
        <p:txBody>
          <a:bodyPr anchor="ct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598235" y="3428999"/>
            <a:ext cx="6631128"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1113523" y="4343400"/>
            <a:ext cx="751599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3/23/2021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881122296"/>
      </p:ext>
    </p:extLst>
  </p:cSld>
  <p:clrMapOvr>
    <a:masterClrMapping/>
  </p:clrMapOvr>
  <p:hf sldNum="0" hdr="0" dt="0"/>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13525" y="3308581"/>
            <a:ext cx="7515989" cy="1468800"/>
          </a:xfrm>
        </p:spPr>
        <p:txBody>
          <a:bodyPr anchor="b">
            <a:normAutofit/>
          </a:bodyPr>
          <a:lstStyle>
            <a:lvl1pPr algn="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113524" y="4777381"/>
            <a:ext cx="751599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3/23/2021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1680820137"/>
      </p:ext>
    </p:extLst>
  </p:cSld>
  <p:clrMapOvr>
    <a:masterClrMapping/>
  </p:clrMapOvr>
  <p:hf sldNum="0" hdr="0" dt="0"/>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4" name="TextBox 13"/>
          <p:cNvSpPr txBox="1"/>
          <p:nvPr/>
        </p:nvSpPr>
        <p:spPr>
          <a:xfrm>
            <a:off x="969421" y="863023"/>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8172197" y="2819399"/>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1426741" y="685801"/>
            <a:ext cx="6974115" cy="2743199"/>
          </a:xfrm>
        </p:spPr>
        <p:txBody>
          <a:bodyPr anchor="ct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113525" y="3886200"/>
            <a:ext cx="751599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1113524" y="4775200"/>
            <a:ext cx="751599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3/23/2021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1915634183"/>
      </p:ext>
    </p:extLst>
  </p:cSld>
  <p:clrMapOvr>
    <a:masterClrMapping/>
  </p:clrMapOvr>
  <p:hf sldNum="0" hdr="0" dt="0"/>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113525" y="685801"/>
            <a:ext cx="7515991" cy="2727325"/>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1113524" y="3505200"/>
            <a:ext cx="7515992"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1113524" y="4343400"/>
            <a:ext cx="7515992"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3/23/2021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2267396225"/>
      </p:ext>
    </p:extLst>
  </p:cSld>
  <p:clrMapOvr>
    <a:masterClrMapping/>
  </p:clrMapOvr>
  <p:hf sldNum="0" hdr="0" dt="0"/>
</p:sldLayout>
</file>

<file path=ppt/slideLayouts/slideLayout1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3/23/2021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298553883"/>
      </p:ext>
    </p:extLst>
  </p:cSld>
  <p:clrMapOvr>
    <a:masterClrMapping/>
  </p:clrMapOvr>
  <p:hf sldNum="0" hdr="0" dt="0"/>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8" name="Title 7"/>
          <p:cNvSpPr>
            <a:spLocks noGrp="1"/>
          </p:cNvSpPr>
          <p:nvPr>
            <p:ph type="title"/>
          </p:nvPr>
        </p:nvSpPr>
        <p:spPr>
          <a:xfrm>
            <a:off x="45720" y="27709"/>
            <a:ext cx="9052560" cy="1039091"/>
          </a:xfrm>
        </p:spPr>
        <p:txBody>
          <a:bodyPr>
            <a:normAutofit/>
          </a:bodyPr>
          <a:lstStyle>
            <a:lvl1pPr algn="ctr">
              <a:defRPr sz="3600">
                <a:latin typeface="Arial" pitchFamily="34" charset="0"/>
                <a:ea typeface="Verdana" pitchFamily="34" charset="0"/>
                <a:cs typeface="Arial" pitchFamily="34" charset="0"/>
              </a:defRPr>
            </a:lvl1pPr>
          </a:lstStyle>
          <a:p>
            <a:r>
              <a:rPr lang="en-US"/>
              <a:t>Click to edit Master title style</a:t>
            </a:r>
            <a:endParaRPr lang="en-US" dirty="0"/>
          </a:p>
        </p:txBody>
      </p:sp>
      <p:sp>
        <p:nvSpPr>
          <p:cNvPr id="3" name="Content Placeholder 2"/>
          <p:cNvSpPr>
            <a:spLocks noGrp="1"/>
          </p:cNvSpPr>
          <p:nvPr>
            <p:ph idx="1"/>
          </p:nvPr>
        </p:nvSpPr>
        <p:spPr/>
        <p:txBody>
          <a:bodyPr/>
          <a:lstStyle>
            <a:lvl1pPr marL="461963" indent="-461963">
              <a:buClr>
                <a:srgbClr val="00739B"/>
              </a:buClr>
              <a:buSzPct val="100000"/>
              <a:defRPr/>
            </a:lvl1pPr>
            <a:lvl2pPr marL="914400" indent="-457200">
              <a:buClr>
                <a:srgbClr val="00739B"/>
              </a:buClr>
              <a:defRPr/>
            </a:lvl2pPr>
            <a:lvl3pPr marL="1376363" indent="-461963">
              <a:buClr>
                <a:srgbClr val="00739B"/>
              </a:buClr>
              <a:buFont typeface="Wingdings" pitchFamily="2" charset="2"/>
              <a:buChar char="§"/>
              <a:defRPr/>
            </a:lvl3pPr>
            <a:lvl4pPr marL="1600200" indent="-228600">
              <a:buClr>
                <a:srgbClr val="00739B"/>
              </a:buClr>
              <a:buFont typeface="Courier New" pitchFamily="49" charset="0"/>
              <a:buChar char="o"/>
              <a:defRPr/>
            </a:lvl4pPr>
            <a:lvl5pPr>
              <a:buClr>
                <a:srgbClr val="00739B"/>
              </a:buClr>
              <a:defRPr/>
            </a:lvl5pPr>
            <a:lvl6pPr>
              <a:defRPr/>
            </a:lvl6pPr>
            <a:lvl7pPr>
              <a:defRPr/>
            </a:lvl7pPr>
            <a:lvl8pPr>
              <a:defRPr/>
            </a:lvl8pPr>
            <a:lvl9pPr>
              <a:defRPr/>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67237915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301393" y="685800"/>
            <a:ext cx="1328123" cy="51054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113524" y="685800"/>
            <a:ext cx="6016373" cy="510540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3/23/2021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3234957861"/>
      </p:ext>
    </p:extLst>
  </p:cSld>
  <p:clrMapOvr>
    <a:masterClrMapping/>
  </p:clrMapOvr>
  <p:hf sldNum="0" hdr="0" dt="0"/>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userDrawn="1">
  <p:cSld name="Figure + Caption Layout">
    <p:bg>
      <p:bgPr>
        <a:pattFill prst="pct5">
          <a:fgClr>
            <a:schemeClr val="bg1"/>
          </a:fgClr>
          <a:bgClr>
            <a:schemeClr val="bg1"/>
          </a:bgClr>
        </a:pattFill>
        <a:effectLst/>
      </p:bgPr>
    </p:bg>
    <p:spTree>
      <p:nvGrpSpPr>
        <p:cNvPr id="1" name=""/>
        <p:cNvGrpSpPr/>
        <p:nvPr/>
      </p:nvGrpSpPr>
      <p:grpSpPr>
        <a:xfrm>
          <a:off x="0" y="0"/>
          <a:ext cx="0" cy="0"/>
          <a:chOff x="0" y="0"/>
          <a:chExt cx="0" cy="0"/>
        </a:xfrm>
      </p:grpSpPr>
      <p:sp>
        <p:nvSpPr>
          <p:cNvPr id="10" name="Title 1"/>
          <p:cNvSpPr>
            <a:spLocks noGrp="1"/>
          </p:cNvSpPr>
          <p:nvPr>
            <p:ph type="title"/>
          </p:nvPr>
        </p:nvSpPr>
        <p:spPr>
          <a:xfrm>
            <a:off x="519169" y="357626"/>
            <a:ext cx="8032638" cy="1004011"/>
          </a:xfrm>
        </p:spPr>
        <p:txBody>
          <a:bodyPr>
            <a:normAutofit/>
          </a:bodyPr>
          <a:lstStyle>
            <a:lvl1pPr algn="ctr">
              <a:defRPr sz="3600" b="0">
                <a:solidFill>
                  <a:schemeClr val="tx1"/>
                </a:solidFill>
              </a:defRPr>
            </a:lvl1pPr>
          </a:lstStyle>
          <a:p>
            <a:r>
              <a:rPr lang="en-US"/>
              <a:t>Click to edit Master title style</a:t>
            </a:r>
            <a:endParaRPr lang="en-US" dirty="0"/>
          </a:p>
        </p:txBody>
      </p:sp>
      <p:sp>
        <p:nvSpPr>
          <p:cNvPr id="3" name="Picture Placeholder 2"/>
          <p:cNvSpPr>
            <a:spLocks noGrp="1"/>
          </p:cNvSpPr>
          <p:nvPr>
            <p:ph type="pic" sz="quarter" idx="10"/>
          </p:nvPr>
        </p:nvSpPr>
        <p:spPr>
          <a:xfrm>
            <a:off x="1143000" y="1752600"/>
            <a:ext cx="6997700" cy="3429000"/>
          </a:xfrm>
        </p:spPr>
        <p:txBody>
          <a:bodyPr/>
          <a:lstStyle>
            <a:lvl1pPr>
              <a:buClr>
                <a:srgbClr val="59305B"/>
              </a:buClr>
              <a:defRPr/>
            </a:lvl1pPr>
          </a:lstStyle>
          <a:p>
            <a:r>
              <a:rPr lang="en-US" dirty="0"/>
              <a:t>Click icon to add picture</a:t>
            </a:r>
          </a:p>
        </p:txBody>
      </p:sp>
      <p:sp>
        <p:nvSpPr>
          <p:cNvPr id="11" name="Text Placeholder 3"/>
          <p:cNvSpPr>
            <a:spLocks noGrp="1"/>
          </p:cNvSpPr>
          <p:nvPr>
            <p:ph type="body" sz="half" idx="2"/>
          </p:nvPr>
        </p:nvSpPr>
        <p:spPr>
          <a:xfrm>
            <a:off x="519169" y="5486400"/>
            <a:ext cx="8032638" cy="66517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Rectangle 5"/>
          <p:cNvSpPr/>
          <p:nvPr/>
        </p:nvSpPr>
        <p:spPr bwMode="white">
          <a:xfrm>
            <a:off x="-7937" y="6248400"/>
            <a:ext cx="9151937" cy="617539"/>
          </a:xfrm>
          <a:prstGeom prst="rect">
            <a:avLst/>
          </a:prstGeom>
          <a:solidFill>
            <a:srgbClr val="00739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8" name="Copyright" descr="Pearson: Copyright 2015, 2012, 2009"/>
          <p:cNvSpPr txBox="1">
            <a:spLocks noChangeArrowheads="1"/>
          </p:cNvSpPr>
          <p:nvPr/>
        </p:nvSpPr>
        <p:spPr bwMode="auto">
          <a:xfrm>
            <a:off x="1524000" y="6398426"/>
            <a:ext cx="7012763" cy="347987"/>
          </a:xfrm>
          <a:prstGeom prst="rect">
            <a:avLst/>
          </a:prstGeom>
          <a:solidFill>
            <a:srgbClr val="00739B"/>
          </a:solidFill>
          <a:ln w="9525">
            <a:noFill/>
            <a:miter lim="800000"/>
            <a:headEnd/>
            <a:tailEnd/>
          </a:ln>
        </p:spPr>
        <p:txBody>
          <a:bodyPr lIns="0" tIns="0" rIns="0" bIns="0" anchor="ctr"/>
          <a:lstStyle>
            <a:lvl1pPr eaLnBrk="0" hangingPunct="0">
              <a:defRPr sz="2400">
                <a:solidFill>
                  <a:schemeClr val="tx1"/>
                </a:solidFill>
                <a:latin typeface="Arial" panose="020B0604020202020204" pitchFamily="34" charset="0"/>
              </a:defRPr>
            </a:lvl1pPr>
            <a:lvl2pPr marL="37931725" indent="-37474525" eaLnBrk="0" hangingPunct="0">
              <a:defRPr sz="2400">
                <a:solidFill>
                  <a:schemeClr val="tx1"/>
                </a:solidFill>
                <a:latin typeface="Arial" panose="020B0604020202020204" pitchFamily="34" charset="0"/>
              </a:defRPr>
            </a:lvl2pPr>
            <a:lvl3pPr eaLnBrk="0" hangingPunct="0">
              <a:defRPr sz="2400">
                <a:solidFill>
                  <a:schemeClr val="tx1"/>
                </a:solidFill>
                <a:latin typeface="Arial" panose="020B0604020202020204" pitchFamily="34" charset="0"/>
              </a:defRPr>
            </a:lvl3pPr>
            <a:lvl4pPr eaLnBrk="0" hangingPunct="0">
              <a:defRPr sz="2400">
                <a:solidFill>
                  <a:schemeClr val="tx1"/>
                </a:solidFill>
                <a:latin typeface="Arial" panose="020B0604020202020204" pitchFamily="34" charset="0"/>
              </a:defRPr>
            </a:lvl4pPr>
            <a:lvl5pPr eaLnBrk="0" hangingPunct="0">
              <a:defRPr sz="2400">
                <a:solidFill>
                  <a:schemeClr val="tx1"/>
                </a:solidFill>
                <a:latin typeface="Arial" panose="020B0604020202020204" pitchFamily="34" charset="0"/>
              </a:defRPr>
            </a:lvl5pPr>
            <a:lvl6pPr marL="457200" eaLnBrk="0" fontAlgn="base" hangingPunct="0">
              <a:spcBef>
                <a:spcPct val="0"/>
              </a:spcBef>
              <a:spcAft>
                <a:spcPct val="0"/>
              </a:spcAft>
              <a:defRPr sz="2400">
                <a:solidFill>
                  <a:schemeClr val="tx1"/>
                </a:solidFill>
                <a:latin typeface="Arial" panose="020B0604020202020204" pitchFamily="34" charset="0"/>
              </a:defRPr>
            </a:lvl6pPr>
            <a:lvl7pPr marL="914400" eaLnBrk="0" fontAlgn="base" hangingPunct="0">
              <a:spcBef>
                <a:spcPct val="0"/>
              </a:spcBef>
              <a:spcAft>
                <a:spcPct val="0"/>
              </a:spcAft>
              <a:defRPr sz="2400">
                <a:solidFill>
                  <a:schemeClr val="tx1"/>
                </a:solidFill>
                <a:latin typeface="Arial" panose="020B0604020202020204" pitchFamily="34" charset="0"/>
              </a:defRPr>
            </a:lvl7pPr>
            <a:lvl8pPr marL="1371600" eaLnBrk="0" fontAlgn="base" hangingPunct="0">
              <a:spcBef>
                <a:spcPct val="0"/>
              </a:spcBef>
              <a:spcAft>
                <a:spcPct val="0"/>
              </a:spcAft>
              <a:defRPr sz="2400">
                <a:solidFill>
                  <a:schemeClr val="tx1"/>
                </a:solidFill>
                <a:latin typeface="Arial" panose="020B0604020202020204" pitchFamily="34" charset="0"/>
              </a:defRPr>
            </a:lvl8pPr>
            <a:lvl9pPr marL="1828800" eaLnBrk="0" fontAlgn="base" hangingPunct="0">
              <a:spcBef>
                <a:spcPct val="0"/>
              </a:spcBef>
              <a:spcAft>
                <a:spcPct val="0"/>
              </a:spcAft>
              <a:defRPr sz="2400">
                <a:solidFill>
                  <a:schemeClr val="tx1"/>
                </a:solidFill>
                <a:latin typeface="Arial" panose="020B0604020202020204" pitchFamily="34" charset="0"/>
              </a:defRPr>
            </a:lvl9pPr>
          </a:lstStyle>
          <a:p>
            <a:pPr marL="0" lvl="0" indent="0" algn="ctr" eaLnBrk="0" fontAlgn="base" hangingPunct="0">
              <a:spcBef>
                <a:spcPct val="0"/>
              </a:spcBef>
              <a:spcAft>
                <a:spcPct val="0"/>
              </a:spcAft>
              <a:buClrTx/>
              <a:buNone/>
              <a:defRPr/>
            </a:pPr>
            <a:r>
              <a:rPr lang="en-US" sz="1200" dirty="0">
                <a:solidFill>
                  <a:schemeClr val="bg1"/>
                </a:solidFill>
              </a:rPr>
              <a:t>© 2019 Cengage. All rights reserved</a:t>
            </a:r>
            <a:r>
              <a:rPr lang="en-US" sz="1200" dirty="0">
                <a:solidFill>
                  <a:schemeClr val="bg1"/>
                </a:solidFill>
                <a:ea typeface="ＭＳ Ｐゴシック" charset="-128"/>
              </a:rPr>
              <a:t>.</a:t>
            </a:r>
            <a:endParaRPr lang="en-US" sz="1200" dirty="0">
              <a:solidFill>
                <a:schemeClr val="bg1"/>
              </a:solidFill>
            </a:endParaRPr>
          </a:p>
        </p:txBody>
      </p:sp>
      <p:sp>
        <p:nvSpPr>
          <p:cNvPr id="4" name="Content Placeholder 3"/>
          <p:cNvSpPr>
            <a:spLocks noGrp="1"/>
          </p:cNvSpPr>
          <p:nvPr>
            <p:ph sz="quarter" idx="11" hasCustomPrompt="1"/>
          </p:nvPr>
        </p:nvSpPr>
        <p:spPr>
          <a:xfrm>
            <a:off x="231775" y="1611313"/>
            <a:ext cx="668338" cy="1292225"/>
          </a:xfrm>
        </p:spPr>
        <p:txBody>
          <a:bodyPr/>
          <a:lstStyle/>
          <a:p>
            <a:pPr lvl="0"/>
            <a:r>
              <a:rPr lang="en-US" dirty="0"/>
              <a:t>f</a:t>
            </a:r>
          </a:p>
        </p:txBody>
      </p:sp>
      <p:pic>
        <p:nvPicPr>
          <p:cNvPr id="9" name="Picture 8"/>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0" y="6450154"/>
            <a:ext cx="1359386" cy="3046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95071961"/>
      </p:ext>
    </p:extLst>
  </p:cSld>
  <p:clrMapOvr>
    <a:masterClrMapping/>
  </p:clrMapOvr>
  <p:transition spd="slow"/>
  <p:hf sldNum="0" hdr="0" dt="0"/>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Figure + Caption Layout">
    <p:bg>
      <p:bgPr>
        <a:pattFill prst="pct5">
          <a:fgClr>
            <a:schemeClr val="bg1"/>
          </a:fgClr>
          <a:bgClr>
            <a:schemeClr val="bg1"/>
          </a:bgClr>
        </a:pattFill>
        <a:effectLst/>
      </p:bgPr>
    </p:bg>
    <p:spTree>
      <p:nvGrpSpPr>
        <p:cNvPr id="1" name=""/>
        <p:cNvGrpSpPr/>
        <p:nvPr/>
      </p:nvGrpSpPr>
      <p:grpSpPr>
        <a:xfrm>
          <a:off x="0" y="0"/>
          <a:ext cx="0" cy="0"/>
          <a:chOff x="0" y="0"/>
          <a:chExt cx="0" cy="0"/>
        </a:xfrm>
      </p:grpSpPr>
      <p:sp>
        <p:nvSpPr>
          <p:cNvPr id="10" name="Title 1"/>
          <p:cNvSpPr>
            <a:spLocks noGrp="1"/>
          </p:cNvSpPr>
          <p:nvPr>
            <p:ph type="title"/>
          </p:nvPr>
        </p:nvSpPr>
        <p:spPr>
          <a:xfrm>
            <a:off x="519169" y="357626"/>
            <a:ext cx="8032638" cy="1004011"/>
          </a:xfrm>
        </p:spPr>
        <p:txBody>
          <a:bodyPr>
            <a:normAutofit/>
          </a:bodyPr>
          <a:lstStyle>
            <a:lvl1pPr algn="ctr">
              <a:defRPr sz="3600" b="0">
                <a:solidFill>
                  <a:schemeClr val="tx1"/>
                </a:solidFill>
              </a:defRPr>
            </a:lvl1pPr>
          </a:lstStyle>
          <a:p>
            <a:r>
              <a:rPr lang="en-US"/>
              <a:t>Click to edit Master title style</a:t>
            </a:r>
            <a:endParaRPr lang="en-US" dirty="0"/>
          </a:p>
        </p:txBody>
      </p:sp>
      <p:sp>
        <p:nvSpPr>
          <p:cNvPr id="3" name="Picture Placeholder 2"/>
          <p:cNvSpPr>
            <a:spLocks noGrp="1"/>
          </p:cNvSpPr>
          <p:nvPr>
            <p:ph type="pic" sz="quarter" idx="10"/>
          </p:nvPr>
        </p:nvSpPr>
        <p:spPr>
          <a:xfrm>
            <a:off x="1143000" y="1752600"/>
            <a:ext cx="6997700" cy="3429000"/>
          </a:xfrm>
        </p:spPr>
        <p:txBody>
          <a:bodyPr/>
          <a:lstStyle>
            <a:lvl1pPr>
              <a:buClr>
                <a:srgbClr val="59305B"/>
              </a:buClr>
              <a:defRPr/>
            </a:lvl1pPr>
          </a:lstStyle>
          <a:p>
            <a:r>
              <a:rPr lang="en-US" dirty="0"/>
              <a:t>Click icon to add picture</a:t>
            </a:r>
          </a:p>
        </p:txBody>
      </p:sp>
      <p:sp>
        <p:nvSpPr>
          <p:cNvPr id="11" name="Text Placeholder 3"/>
          <p:cNvSpPr>
            <a:spLocks noGrp="1"/>
          </p:cNvSpPr>
          <p:nvPr>
            <p:ph type="body" sz="half" idx="2"/>
          </p:nvPr>
        </p:nvSpPr>
        <p:spPr>
          <a:xfrm>
            <a:off x="519169" y="5486400"/>
            <a:ext cx="8032638" cy="66517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Rectangle 5"/>
          <p:cNvSpPr/>
          <p:nvPr/>
        </p:nvSpPr>
        <p:spPr bwMode="white">
          <a:xfrm>
            <a:off x="-7937" y="6248400"/>
            <a:ext cx="9151937" cy="617539"/>
          </a:xfrm>
          <a:prstGeom prst="rect">
            <a:avLst/>
          </a:prstGeom>
          <a:solidFill>
            <a:srgbClr val="00739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8" name="Copyright" descr="Pearson: Copyright 2015, 2012, 2009"/>
          <p:cNvSpPr txBox="1">
            <a:spLocks noChangeArrowheads="1"/>
          </p:cNvSpPr>
          <p:nvPr/>
        </p:nvSpPr>
        <p:spPr bwMode="auto">
          <a:xfrm>
            <a:off x="1524000" y="6398426"/>
            <a:ext cx="7012763" cy="347987"/>
          </a:xfrm>
          <a:prstGeom prst="rect">
            <a:avLst/>
          </a:prstGeom>
          <a:solidFill>
            <a:srgbClr val="00739B"/>
          </a:solidFill>
          <a:ln w="9525">
            <a:noFill/>
            <a:miter lim="800000"/>
            <a:headEnd/>
            <a:tailEnd/>
          </a:ln>
        </p:spPr>
        <p:txBody>
          <a:bodyPr lIns="0" tIns="0" rIns="0" bIns="0" anchor="ctr"/>
          <a:lstStyle>
            <a:lvl1pPr eaLnBrk="0" hangingPunct="0">
              <a:defRPr sz="2400">
                <a:solidFill>
                  <a:schemeClr val="tx1"/>
                </a:solidFill>
                <a:latin typeface="Arial" panose="020B0604020202020204" pitchFamily="34" charset="0"/>
              </a:defRPr>
            </a:lvl1pPr>
            <a:lvl2pPr marL="37931725" indent="-37474525" eaLnBrk="0" hangingPunct="0">
              <a:defRPr sz="2400">
                <a:solidFill>
                  <a:schemeClr val="tx1"/>
                </a:solidFill>
                <a:latin typeface="Arial" panose="020B0604020202020204" pitchFamily="34" charset="0"/>
              </a:defRPr>
            </a:lvl2pPr>
            <a:lvl3pPr eaLnBrk="0" hangingPunct="0">
              <a:defRPr sz="2400">
                <a:solidFill>
                  <a:schemeClr val="tx1"/>
                </a:solidFill>
                <a:latin typeface="Arial" panose="020B0604020202020204" pitchFamily="34" charset="0"/>
              </a:defRPr>
            </a:lvl3pPr>
            <a:lvl4pPr eaLnBrk="0" hangingPunct="0">
              <a:defRPr sz="2400">
                <a:solidFill>
                  <a:schemeClr val="tx1"/>
                </a:solidFill>
                <a:latin typeface="Arial" panose="020B0604020202020204" pitchFamily="34" charset="0"/>
              </a:defRPr>
            </a:lvl4pPr>
            <a:lvl5pPr eaLnBrk="0" hangingPunct="0">
              <a:defRPr sz="2400">
                <a:solidFill>
                  <a:schemeClr val="tx1"/>
                </a:solidFill>
                <a:latin typeface="Arial" panose="020B0604020202020204" pitchFamily="34" charset="0"/>
              </a:defRPr>
            </a:lvl5pPr>
            <a:lvl6pPr marL="457200" eaLnBrk="0" fontAlgn="base" hangingPunct="0">
              <a:spcBef>
                <a:spcPct val="0"/>
              </a:spcBef>
              <a:spcAft>
                <a:spcPct val="0"/>
              </a:spcAft>
              <a:defRPr sz="2400">
                <a:solidFill>
                  <a:schemeClr val="tx1"/>
                </a:solidFill>
                <a:latin typeface="Arial" panose="020B0604020202020204" pitchFamily="34" charset="0"/>
              </a:defRPr>
            </a:lvl6pPr>
            <a:lvl7pPr marL="914400" eaLnBrk="0" fontAlgn="base" hangingPunct="0">
              <a:spcBef>
                <a:spcPct val="0"/>
              </a:spcBef>
              <a:spcAft>
                <a:spcPct val="0"/>
              </a:spcAft>
              <a:defRPr sz="2400">
                <a:solidFill>
                  <a:schemeClr val="tx1"/>
                </a:solidFill>
                <a:latin typeface="Arial" panose="020B0604020202020204" pitchFamily="34" charset="0"/>
              </a:defRPr>
            </a:lvl7pPr>
            <a:lvl8pPr marL="1371600" eaLnBrk="0" fontAlgn="base" hangingPunct="0">
              <a:spcBef>
                <a:spcPct val="0"/>
              </a:spcBef>
              <a:spcAft>
                <a:spcPct val="0"/>
              </a:spcAft>
              <a:defRPr sz="2400">
                <a:solidFill>
                  <a:schemeClr val="tx1"/>
                </a:solidFill>
                <a:latin typeface="Arial" panose="020B0604020202020204" pitchFamily="34" charset="0"/>
              </a:defRPr>
            </a:lvl8pPr>
            <a:lvl9pPr marL="1828800" eaLnBrk="0" fontAlgn="base" hangingPunct="0">
              <a:spcBef>
                <a:spcPct val="0"/>
              </a:spcBef>
              <a:spcAft>
                <a:spcPct val="0"/>
              </a:spcAft>
              <a:defRPr sz="2400">
                <a:solidFill>
                  <a:schemeClr val="tx1"/>
                </a:solidFill>
                <a:latin typeface="Arial" panose="020B0604020202020204" pitchFamily="34" charset="0"/>
              </a:defRPr>
            </a:lvl9pPr>
          </a:lstStyle>
          <a:p>
            <a:pPr marL="0" lvl="0" indent="0" algn="ctr" eaLnBrk="0" fontAlgn="base" hangingPunct="0">
              <a:spcBef>
                <a:spcPct val="0"/>
              </a:spcBef>
              <a:spcAft>
                <a:spcPct val="0"/>
              </a:spcAft>
              <a:buClrTx/>
              <a:buNone/>
              <a:defRPr/>
            </a:pPr>
            <a:r>
              <a:rPr lang="en-US" sz="1200" dirty="0">
                <a:solidFill>
                  <a:schemeClr val="bg1"/>
                </a:solidFill>
              </a:rPr>
              <a:t>© 2019 Cengage. All rights reserved</a:t>
            </a:r>
            <a:r>
              <a:rPr lang="en-US" sz="1200" dirty="0">
                <a:solidFill>
                  <a:schemeClr val="bg1"/>
                </a:solidFill>
                <a:ea typeface="ＭＳ Ｐゴシック" charset="-128"/>
              </a:rPr>
              <a:t>.</a:t>
            </a:r>
            <a:endParaRPr lang="en-US" sz="1200" dirty="0">
              <a:solidFill>
                <a:schemeClr val="bg1"/>
              </a:solidFill>
            </a:endParaRPr>
          </a:p>
        </p:txBody>
      </p:sp>
      <p:sp>
        <p:nvSpPr>
          <p:cNvPr id="4" name="Content Placeholder 3"/>
          <p:cNvSpPr>
            <a:spLocks noGrp="1"/>
          </p:cNvSpPr>
          <p:nvPr>
            <p:ph sz="quarter" idx="11" hasCustomPrompt="1"/>
          </p:nvPr>
        </p:nvSpPr>
        <p:spPr>
          <a:xfrm>
            <a:off x="231775" y="1611313"/>
            <a:ext cx="668338" cy="1292225"/>
          </a:xfrm>
        </p:spPr>
        <p:txBody>
          <a:bodyPr/>
          <a:lstStyle/>
          <a:p>
            <a:pPr lvl="0"/>
            <a:r>
              <a:rPr lang="en-US" dirty="0"/>
              <a:t>f</a:t>
            </a:r>
          </a:p>
        </p:txBody>
      </p:sp>
      <p:pic>
        <p:nvPicPr>
          <p:cNvPr id="9" name="Picture 8"/>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0" y="6450154"/>
            <a:ext cx="1359386" cy="3046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86561692"/>
      </p:ext>
    </p:extLst>
  </p:cSld>
  <p:clrMapOvr>
    <a:masterClrMapping/>
  </p:clrMapOvr>
  <p:transition spd="slow"/>
  <p:hf sldNum="0" hdr="0" dt="0"/>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25" name="Group 24"/>
          <p:cNvGrpSpPr/>
          <p:nvPr/>
        </p:nvGrpSpPr>
        <p:grpSpPr>
          <a:xfrm>
            <a:off x="203200" y="0"/>
            <a:ext cx="3778250" cy="6858001"/>
            <a:chOff x="203200" y="0"/>
            <a:chExt cx="3778250" cy="6858001"/>
          </a:xfrm>
        </p:grpSpPr>
        <p:sp>
          <p:nvSpPr>
            <p:cNvPr id="14" name="Freeform 6"/>
            <p:cNvSpPr/>
            <p:nvPr/>
          </p:nvSpPr>
          <p:spPr bwMode="auto">
            <a:xfrm>
              <a:off x="641350" y="0"/>
              <a:ext cx="1365250" cy="3971925"/>
            </a:xfrm>
            <a:custGeom>
              <a:avLst/>
              <a:gdLst/>
              <a:ahLst/>
              <a:cxnLst/>
              <a:rect l="0" t="0" r="r" b="b"/>
              <a:pathLst>
                <a:path w="860" h="2502">
                  <a:moveTo>
                    <a:pt x="0" y="2445"/>
                  </a:moveTo>
                  <a:lnTo>
                    <a:pt x="228" y="2502"/>
                  </a:lnTo>
                  <a:lnTo>
                    <a:pt x="860" y="0"/>
                  </a:lnTo>
                  <a:lnTo>
                    <a:pt x="620" y="0"/>
                  </a:lnTo>
                  <a:lnTo>
                    <a:pt x="0" y="2445"/>
                  </a:lnTo>
                  <a:close/>
                </a:path>
              </a:pathLst>
            </a:custGeom>
            <a:solidFill>
              <a:schemeClr val="accent1"/>
            </a:solidFill>
            <a:ln>
              <a:noFill/>
            </a:ln>
          </p:spPr>
        </p:sp>
        <p:sp>
          <p:nvSpPr>
            <p:cNvPr id="15" name="Freeform 7"/>
            <p:cNvSpPr/>
            <p:nvPr/>
          </p:nvSpPr>
          <p:spPr bwMode="auto">
            <a:xfrm>
              <a:off x="203200" y="0"/>
              <a:ext cx="1336675" cy="3862388"/>
            </a:xfrm>
            <a:custGeom>
              <a:avLst/>
              <a:gdLst/>
              <a:ahLst/>
              <a:cxnLst/>
              <a:rect l="0" t="0" r="r" b="b"/>
              <a:pathLst>
                <a:path w="842" h="2433">
                  <a:moveTo>
                    <a:pt x="842" y="0"/>
                  </a:moveTo>
                  <a:lnTo>
                    <a:pt x="602" y="0"/>
                  </a:lnTo>
                  <a:lnTo>
                    <a:pt x="0" y="2376"/>
                  </a:lnTo>
                  <a:lnTo>
                    <a:pt x="228" y="2433"/>
                  </a:lnTo>
                  <a:lnTo>
                    <a:pt x="842" y="0"/>
                  </a:lnTo>
                  <a:close/>
                </a:path>
              </a:pathLst>
            </a:custGeom>
            <a:solidFill>
              <a:schemeClr val="tx1">
                <a:lumMod val="65000"/>
                <a:lumOff val="35000"/>
              </a:schemeClr>
            </a:solidFill>
            <a:ln>
              <a:noFill/>
            </a:ln>
          </p:spPr>
        </p:sp>
        <p:sp>
          <p:nvSpPr>
            <p:cNvPr id="16" name="Freeform 8"/>
            <p:cNvSpPr/>
            <p:nvPr/>
          </p:nvSpPr>
          <p:spPr bwMode="auto">
            <a:xfrm>
              <a:off x="207963" y="3776663"/>
              <a:ext cx="1936750" cy="3081338"/>
            </a:xfrm>
            <a:custGeom>
              <a:avLst/>
              <a:gdLst/>
              <a:ahLst/>
              <a:cxnLst/>
              <a:rect l="0" t="0" r="r" b="b"/>
              <a:pathLst>
                <a:path w="1220" h="1941">
                  <a:moveTo>
                    <a:pt x="0" y="0"/>
                  </a:moveTo>
                  <a:lnTo>
                    <a:pt x="1166" y="1941"/>
                  </a:lnTo>
                  <a:lnTo>
                    <a:pt x="1220" y="1941"/>
                  </a:lnTo>
                  <a:lnTo>
                    <a:pt x="0" y="0"/>
                  </a:lnTo>
                  <a:close/>
                </a:path>
              </a:pathLst>
            </a:custGeom>
            <a:solidFill>
              <a:schemeClr val="tx1">
                <a:lumMod val="85000"/>
                <a:lumOff val="15000"/>
              </a:schemeClr>
            </a:solidFill>
            <a:ln>
              <a:noFill/>
            </a:ln>
          </p:spPr>
        </p:sp>
        <p:sp>
          <p:nvSpPr>
            <p:cNvPr id="20" name="Freeform 9"/>
            <p:cNvSpPr/>
            <p:nvPr/>
          </p:nvSpPr>
          <p:spPr bwMode="auto">
            <a:xfrm>
              <a:off x="646113" y="3886200"/>
              <a:ext cx="2373313" cy="2971800"/>
            </a:xfrm>
            <a:custGeom>
              <a:avLst/>
              <a:gdLst/>
              <a:ahLst/>
              <a:cxnLst/>
              <a:rect l="0" t="0" r="r" b="b"/>
              <a:pathLst>
                <a:path w="1495" h="1872">
                  <a:moveTo>
                    <a:pt x="1495" y="1872"/>
                  </a:moveTo>
                  <a:lnTo>
                    <a:pt x="0" y="0"/>
                  </a:lnTo>
                  <a:lnTo>
                    <a:pt x="1442" y="1872"/>
                  </a:lnTo>
                  <a:lnTo>
                    <a:pt x="1495" y="1872"/>
                  </a:lnTo>
                  <a:close/>
                </a:path>
              </a:pathLst>
            </a:custGeom>
            <a:solidFill>
              <a:schemeClr val="accent1">
                <a:lumMod val="50000"/>
              </a:schemeClr>
            </a:solidFill>
            <a:ln>
              <a:noFill/>
            </a:ln>
          </p:spPr>
        </p:sp>
        <p:sp>
          <p:nvSpPr>
            <p:cNvPr id="21" name="Freeform 10"/>
            <p:cNvSpPr/>
            <p:nvPr/>
          </p:nvSpPr>
          <p:spPr bwMode="auto">
            <a:xfrm>
              <a:off x="641350" y="3881438"/>
              <a:ext cx="3340100" cy="2976563"/>
            </a:xfrm>
            <a:custGeom>
              <a:avLst/>
              <a:gdLst/>
              <a:ahLst/>
              <a:cxnLst/>
              <a:rect l="0" t="0" r="r" b="b"/>
              <a:pathLst>
                <a:path w="2104" h="1875">
                  <a:moveTo>
                    <a:pt x="0" y="0"/>
                  </a:moveTo>
                  <a:lnTo>
                    <a:pt x="3" y="3"/>
                  </a:lnTo>
                  <a:lnTo>
                    <a:pt x="1498" y="1875"/>
                  </a:lnTo>
                  <a:lnTo>
                    <a:pt x="2104" y="1875"/>
                  </a:lnTo>
                  <a:lnTo>
                    <a:pt x="228" y="57"/>
                  </a:lnTo>
                  <a:lnTo>
                    <a:pt x="0" y="0"/>
                  </a:lnTo>
                  <a:close/>
                </a:path>
              </a:pathLst>
            </a:custGeom>
            <a:solidFill>
              <a:schemeClr val="accent1">
                <a:lumMod val="75000"/>
              </a:schemeClr>
            </a:solidFill>
            <a:ln>
              <a:noFill/>
            </a:ln>
          </p:spPr>
        </p:sp>
        <p:sp>
          <p:nvSpPr>
            <p:cNvPr id="22" name="Freeform 11"/>
            <p:cNvSpPr/>
            <p:nvPr/>
          </p:nvSpPr>
          <p:spPr bwMode="auto">
            <a:xfrm>
              <a:off x="203200" y="3771900"/>
              <a:ext cx="2660650" cy="3086100"/>
            </a:xfrm>
            <a:custGeom>
              <a:avLst/>
              <a:gdLst/>
              <a:ahLst/>
              <a:cxnLst/>
              <a:rect l="0" t="0" r="r" b="b"/>
              <a:pathLst>
                <a:path w="1676" h="1944">
                  <a:moveTo>
                    <a:pt x="1676" y="1944"/>
                  </a:moveTo>
                  <a:lnTo>
                    <a:pt x="264" y="111"/>
                  </a:lnTo>
                  <a:lnTo>
                    <a:pt x="225" y="60"/>
                  </a:lnTo>
                  <a:lnTo>
                    <a:pt x="228" y="60"/>
                  </a:lnTo>
                  <a:lnTo>
                    <a:pt x="264" y="111"/>
                  </a:lnTo>
                  <a:lnTo>
                    <a:pt x="234" y="69"/>
                  </a:lnTo>
                  <a:lnTo>
                    <a:pt x="228" y="57"/>
                  </a:lnTo>
                  <a:lnTo>
                    <a:pt x="222" y="54"/>
                  </a:lnTo>
                  <a:lnTo>
                    <a:pt x="0" y="0"/>
                  </a:lnTo>
                  <a:lnTo>
                    <a:pt x="3" y="3"/>
                  </a:lnTo>
                  <a:lnTo>
                    <a:pt x="1223" y="1944"/>
                  </a:lnTo>
                  <a:lnTo>
                    <a:pt x="1676" y="1944"/>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1739673" y="914401"/>
            <a:ext cx="6947127" cy="3488266"/>
          </a:xfrm>
        </p:spPr>
        <p:txBody>
          <a:bodyPr anchor="b">
            <a:normAutofit/>
          </a:bodyPr>
          <a:lstStyle>
            <a:lvl1pPr algn="r">
              <a:defRPr sz="5400">
                <a:effectLst/>
              </a:defRPr>
            </a:lvl1pPr>
          </a:lstStyle>
          <a:p>
            <a:r>
              <a:rPr lang="en-US"/>
              <a:t>Click to edit Master title style</a:t>
            </a:r>
            <a:endParaRPr lang="en-US" dirty="0"/>
          </a:p>
        </p:txBody>
      </p:sp>
      <p:sp>
        <p:nvSpPr>
          <p:cNvPr id="3" name="Subtitle 2"/>
          <p:cNvSpPr>
            <a:spLocks noGrp="1"/>
          </p:cNvSpPr>
          <p:nvPr>
            <p:ph type="subTitle" idx="1"/>
          </p:nvPr>
        </p:nvSpPr>
        <p:spPr>
          <a:xfrm>
            <a:off x="2924238" y="4402666"/>
            <a:ext cx="5762563" cy="1364531"/>
          </a:xfrm>
        </p:spPr>
        <p:txBody>
          <a:bodyPr anchor="t">
            <a:normAutofit/>
          </a:bodyPr>
          <a:lstStyle>
            <a:lvl1pPr marL="0" indent="0" algn="r">
              <a:buNone/>
              <a:defRPr sz="18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7325773" y="6117336"/>
            <a:ext cx="857473" cy="365125"/>
          </a:xfrm>
        </p:spPr>
        <p:txBody>
          <a:bodyPr/>
          <a:lstStyle/>
          <a:p>
            <a:fld id="{B61BEF0D-F0BB-DE4B-95CE-6DB70DBA9567}" type="datetimeFigureOut">
              <a:rPr lang="en-US" dirty="0"/>
              <a:pPr/>
              <a:t>3/23/2021</a:t>
            </a:fld>
            <a:endParaRPr lang="en-US" dirty="0"/>
          </a:p>
        </p:txBody>
      </p:sp>
      <p:sp>
        <p:nvSpPr>
          <p:cNvPr id="5" name="Footer Placeholder 4"/>
          <p:cNvSpPr>
            <a:spLocks noGrp="1"/>
          </p:cNvSpPr>
          <p:nvPr>
            <p:ph type="ftr" sz="quarter" idx="11"/>
          </p:nvPr>
        </p:nvSpPr>
        <p:spPr>
          <a:xfrm>
            <a:off x="3623733" y="6117336"/>
            <a:ext cx="3609438" cy="365125"/>
          </a:xfrm>
        </p:spPr>
        <p:txBody>
          <a:bodyPr/>
          <a:lstStyle/>
          <a:p>
            <a:endParaRPr lang="en-US" dirty="0"/>
          </a:p>
        </p:txBody>
      </p:sp>
      <p:sp>
        <p:nvSpPr>
          <p:cNvPr id="6" name="Slide Number Placeholder 5"/>
          <p:cNvSpPr>
            <a:spLocks noGrp="1"/>
          </p:cNvSpPr>
          <p:nvPr>
            <p:ph type="sldNum" sz="quarter" idx="12"/>
          </p:nvPr>
        </p:nvSpPr>
        <p:spPr>
          <a:xfrm>
            <a:off x="8275320" y="6117336"/>
            <a:ext cx="411480" cy="365125"/>
          </a:xfrm>
        </p:spPr>
        <p:txBody>
          <a:bodyPr/>
          <a:lstStyle/>
          <a:p>
            <a:fld id="{D57F1E4F-1CFF-5643-939E-217C01CDF565}" type="slidenum">
              <a:rPr lang="en-US" dirty="0"/>
              <a:pPr/>
              <a:t>‹#›</a:t>
            </a:fld>
            <a:endParaRPr lang="en-US" dirty="0"/>
          </a:p>
        </p:txBody>
      </p:sp>
      <p:sp>
        <p:nvSpPr>
          <p:cNvPr id="23" name="Freeform 12"/>
          <p:cNvSpPr/>
          <p:nvPr/>
        </p:nvSpPr>
        <p:spPr bwMode="auto">
          <a:xfrm>
            <a:off x="203200" y="3771900"/>
            <a:ext cx="361950" cy="90488"/>
          </a:xfrm>
          <a:custGeom>
            <a:avLst/>
            <a:gdLst/>
            <a:ahLst/>
            <a:cxnLst/>
            <a:rect l="0" t="0" r="r" b="b"/>
            <a:pathLst>
              <a:path w="228" h="57">
                <a:moveTo>
                  <a:pt x="228" y="57"/>
                </a:moveTo>
                <a:lnTo>
                  <a:pt x="0" y="0"/>
                </a:lnTo>
                <a:lnTo>
                  <a:pt x="222" y="54"/>
                </a:lnTo>
                <a:lnTo>
                  <a:pt x="228" y="57"/>
                </a:lnTo>
                <a:close/>
              </a:path>
            </a:pathLst>
          </a:custGeom>
          <a:solidFill>
            <a:srgbClr val="29ABE2"/>
          </a:solidFill>
          <a:ln>
            <a:noFill/>
          </a:ln>
          <a:extLst>
            <a:ext uri="{91240B29-F687-4f45-9708-019B960494DF}">
              <a14:hiddenLine xmlns:a14="http://schemas.microsoft.com/office/drawing/2010/main" xmlns="" w="9525">
                <a:solidFill>
                  <a:srgbClr val="000000"/>
                </a:solidFill>
                <a:round/>
                <a:headEnd/>
                <a:tailEnd/>
              </a14:hiddenLine>
            </a:ext>
          </a:extLst>
        </p:spPr>
      </p:sp>
      <p:sp>
        <p:nvSpPr>
          <p:cNvPr id="24" name="Freeform 13"/>
          <p:cNvSpPr/>
          <p:nvPr/>
        </p:nvSpPr>
        <p:spPr bwMode="auto">
          <a:xfrm>
            <a:off x="560388" y="3867150"/>
            <a:ext cx="61913" cy="80963"/>
          </a:xfrm>
          <a:custGeom>
            <a:avLst/>
            <a:gdLst/>
            <a:ahLst/>
            <a:cxnLst/>
            <a:rect l="0" t="0" r="r" b="b"/>
            <a:pathLst>
              <a:path w="39" h="51">
                <a:moveTo>
                  <a:pt x="0" y="0"/>
                </a:moveTo>
                <a:lnTo>
                  <a:pt x="39" y="51"/>
                </a:lnTo>
                <a:lnTo>
                  <a:pt x="3" y="0"/>
                </a:lnTo>
                <a:lnTo>
                  <a:pt x="0" y="0"/>
                </a:lnTo>
                <a:close/>
              </a:path>
            </a:pathLst>
          </a:custGeom>
          <a:solidFill>
            <a:srgbClr val="29ABE2"/>
          </a:solidFill>
          <a:ln>
            <a:noFill/>
          </a:ln>
          <a:extLst>
            <a:ext uri="{91240B29-F687-4f45-9708-019B960494DF}">
              <a14:hiddenLine xmlns:a14="http://schemas.microsoft.com/office/drawing/2010/main" xmlns="" w="9525">
                <a:solidFill>
                  <a:srgbClr val="000000"/>
                </a:solidFill>
                <a:round/>
                <a:headEnd/>
                <a:tailEnd/>
              </a14:hiddenLine>
            </a:ext>
          </a:extLst>
        </p:spPr>
      </p:sp>
    </p:spTree>
    <p:extLst>
      <p:ext uri="{BB962C8B-B14F-4D97-AF65-F5344CB8AC3E}">
        <p14:creationId xmlns:p14="http://schemas.microsoft.com/office/powerpoint/2010/main" val="3317734085"/>
      </p:ext>
    </p:extLst>
  </p:cSld>
  <p:clrMapOvr>
    <a:masterClrMapping/>
  </p:clrMapOvr>
  <p:hf sldNum="0" hdr="0" dt="0"/>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82133" y="457201"/>
            <a:ext cx="7704667" cy="1981200"/>
          </a:xfrm>
        </p:spPr>
        <p:txBody>
          <a:bodyPr/>
          <a:lstStyle/>
          <a:p>
            <a:r>
              <a:rPr lang="en-US"/>
              <a:t>Click to edit Master title style</a:t>
            </a:r>
            <a:endParaRPr lang="en-US" dirty="0"/>
          </a:p>
        </p:txBody>
      </p:sp>
      <p:sp>
        <p:nvSpPr>
          <p:cNvPr id="3" name="Content Placeholder 2"/>
          <p:cNvSpPr>
            <a:spLocks noGrp="1"/>
          </p:cNvSpPr>
          <p:nvPr>
            <p:ph idx="1"/>
          </p:nvPr>
        </p:nvSpPr>
        <p:spPr>
          <a:xfrm>
            <a:off x="982133" y="2667000"/>
            <a:ext cx="7704667" cy="3332816"/>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344329" y="6108173"/>
            <a:ext cx="857473" cy="365125"/>
          </a:xfrm>
        </p:spPr>
        <p:txBody>
          <a:bodyPr/>
          <a:lstStyle/>
          <a:p>
            <a:fld id="{B61BEF0D-F0BB-DE4B-95CE-6DB70DBA9567}" type="datetimeFigureOut">
              <a:rPr lang="en-US" dirty="0"/>
              <a:pPr/>
              <a:t>3/23/2021</a:t>
            </a:fld>
            <a:endParaRPr lang="en-US" dirty="0"/>
          </a:p>
        </p:txBody>
      </p:sp>
      <p:sp>
        <p:nvSpPr>
          <p:cNvPr id="5" name="Footer Placeholder 4"/>
          <p:cNvSpPr>
            <a:spLocks noGrp="1"/>
          </p:cNvSpPr>
          <p:nvPr>
            <p:ph type="ftr" sz="quarter" idx="11"/>
          </p:nvPr>
        </p:nvSpPr>
        <p:spPr>
          <a:xfrm>
            <a:off x="1972647" y="6108173"/>
            <a:ext cx="5314517" cy="365125"/>
          </a:xfrm>
        </p:spPr>
        <p:txBody>
          <a:bodyPr/>
          <a:lstStyle/>
          <a:p>
            <a:endParaRPr lang="en-US" dirty="0"/>
          </a:p>
        </p:txBody>
      </p:sp>
      <p:sp>
        <p:nvSpPr>
          <p:cNvPr id="6" name="Slide Number Placeholder 5"/>
          <p:cNvSpPr>
            <a:spLocks noGrp="1"/>
          </p:cNvSpPr>
          <p:nvPr>
            <p:ph type="sldNum" sz="quarter" idx="12"/>
          </p:nvPr>
        </p:nvSpPr>
        <p:spPr>
          <a:xfrm>
            <a:off x="8258967" y="6108173"/>
            <a:ext cx="427833" cy="365125"/>
          </a:xfrm>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18089349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986995" y="2666998"/>
            <a:ext cx="6699805" cy="2360071"/>
          </a:xfrm>
        </p:spPr>
        <p:txBody>
          <a:bodyPr anchor="b"/>
          <a:lstStyle>
            <a:lvl1pPr algn="r">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986998" y="5027070"/>
            <a:ext cx="6699802"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3/23/2021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8273317" y="6116070"/>
            <a:ext cx="413483" cy="365125"/>
          </a:xfrm>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2605644216"/>
      </p:ext>
    </p:extLst>
  </p:cSld>
  <p:clrMapOvr>
    <a:masterClrMapping/>
  </p:clrMapOvr>
  <p:hf sldNum="0" hdr="0" dt="0"/>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982133" y="685801"/>
            <a:ext cx="7704667" cy="1752599"/>
          </a:xfrm>
        </p:spPr>
        <p:txBody>
          <a:bodyPr/>
          <a:lstStyle/>
          <a:p>
            <a:r>
              <a:rPr lang="en-US"/>
              <a:t>Click to edit Master title style</a:t>
            </a:r>
            <a:endParaRPr lang="en-US" dirty="0"/>
          </a:p>
        </p:txBody>
      </p:sp>
      <p:sp>
        <p:nvSpPr>
          <p:cNvPr id="3" name="Content Placeholder 2"/>
          <p:cNvSpPr>
            <a:spLocks noGrp="1"/>
          </p:cNvSpPr>
          <p:nvPr>
            <p:ph sz="half" idx="1"/>
          </p:nvPr>
        </p:nvSpPr>
        <p:spPr>
          <a:xfrm>
            <a:off x="982133" y="2667000"/>
            <a:ext cx="3739896" cy="3368674"/>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946904" y="2667000"/>
            <a:ext cx="3739896" cy="3346824"/>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3/23/2021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1076314379"/>
      </p:ext>
    </p:extLst>
  </p:cSld>
  <p:clrMapOvr>
    <a:masterClrMapping/>
  </p:clrMapOvr>
  <p:hf sldNum="0" hdr="0" dt="0"/>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329481" y="2658533"/>
            <a:ext cx="3456291"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13523" y="3335336"/>
            <a:ext cx="3672248" cy="2665259"/>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161710" y="2667000"/>
            <a:ext cx="3467806"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957266" y="3335336"/>
            <a:ext cx="3672248" cy="2665259"/>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3/23/2021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2912475112"/>
      </p:ext>
    </p:extLst>
  </p:cSld>
  <p:clrMapOvr>
    <a:masterClrMapping/>
  </p:clrMapOvr>
  <p:hf sldNum="0" hdr="0" dt="0"/>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3/23/2021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1170674193"/>
      </p:ext>
    </p:extLst>
  </p:cSld>
  <p:clrMapOvr>
    <a:masterClrMapping/>
  </p:clrMapOvr>
  <p:hf sldNum="0" hdr="0" dt="0"/>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1.xml"/><Relationship Id="rId13" Type="http://schemas.openxmlformats.org/officeDocument/2006/relationships/slideLayout" Target="../slideLayouts/slideLayout16.xml"/><Relationship Id="rId18" Type="http://schemas.openxmlformats.org/officeDocument/2006/relationships/slideLayout" Target="../slideLayouts/slideLayout21.xml"/><Relationship Id="rId3" Type="http://schemas.openxmlformats.org/officeDocument/2006/relationships/slideLayout" Target="../slideLayouts/slideLayout6.xml"/><Relationship Id="rId7" Type="http://schemas.openxmlformats.org/officeDocument/2006/relationships/slideLayout" Target="../slideLayouts/slideLayout10.xml"/><Relationship Id="rId12" Type="http://schemas.openxmlformats.org/officeDocument/2006/relationships/slideLayout" Target="../slideLayouts/slideLayout15.xml"/><Relationship Id="rId17" Type="http://schemas.openxmlformats.org/officeDocument/2006/relationships/slideLayout" Target="../slideLayouts/slideLayout20.xml"/><Relationship Id="rId2" Type="http://schemas.openxmlformats.org/officeDocument/2006/relationships/slideLayout" Target="../slideLayouts/slideLayout5.xml"/><Relationship Id="rId16" Type="http://schemas.openxmlformats.org/officeDocument/2006/relationships/slideLayout" Target="../slideLayouts/slideLayout19.xml"/><Relationship Id="rId20" Type="http://schemas.openxmlformats.org/officeDocument/2006/relationships/image" Target="../media/image1.png"/><Relationship Id="rId1" Type="http://schemas.openxmlformats.org/officeDocument/2006/relationships/slideLayout" Target="../slideLayouts/slideLayout4.xml"/><Relationship Id="rId6" Type="http://schemas.openxmlformats.org/officeDocument/2006/relationships/slideLayout" Target="../slideLayouts/slideLayout9.xml"/><Relationship Id="rId11" Type="http://schemas.openxmlformats.org/officeDocument/2006/relationships/slideLayout" Target="../slideLayouts/slideLayout14.xml"/><Relationship Id="rId5" Type="http://schemas.openxmlformats.org/officeDocument/2006/relationships/slideLayout" Target="../slideLayouts/slideLayout8.xml"/><Relationship Id="rId15" Type="http://schemas.openxmlformats.org/officeDocument/2006/relationships/slideLayout" Target="../slideLayouts/slideLayout18.xml"/><Relationship Id="rId10" Type="http://schemas.openxmlformats.org/officeDocument/2006/relationships/slideLayout" Target="../slideLayouts/slideLayout13.xml"/><Relationship Id="rId19" Type="http://schemas.openxmlformats.org/officeDocument/2006/relationships/theme" Target="../theme/theme2.xml"/><Relationship Id="rId4" Type="http://schemas.openxmlformats.org/officeDocument/2006/relationships/slideLayout" Target="../slideLayouts/slideLayout7.xml"/><Relationship Id="rId9" Type="http://schemas.openxmlformats.org/officeDocument/2006/relationships/slideLayout" Target="../slideLayouts/slideLayout12.xml"/><Relationship Id="rId14" Type="http://schemas.openxmlformats.org/officeDocument/2006/relationships/slideLayout" Target="../slideLayouts/slideLayout17.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Content Placeholder 1"/>
          <p:cNvSpPr>
            <a:spLocks noGrp="1"/>
          </p:cNvSpPr>
          <p:nvPr>
            <p:ph type="title"/>
          </p:nvPr>
        </p:nvSpPr>
        <p:spPr>
          <a:xfrm>
            <a:off x="457200" y="27709"/>
            <a:ext cx="8229600" cy="1039091"/>
          </a:xfrm>
          <a:prstGeom prst="rect">
            <a:avLst/>
          </a:prstGeom>
        </p:spPr>
        <p:txBody>
          <a:bodyPr vert="horz" lIns="91440" tIns="45720" rIns="91440" bIns="45720" rtlCol="0" anchor="ctr">
            <a:normAutofit/>
          </a:bodyPr>
          <a:lstStyle/>
          <a:p>
            <a:r>
              <a:rPr lang="en-US"/>
              <a:t>Click to edit Master title style</a:t>
            </a:r>
          </a:p>
        </p:txBody>
      </p:sp>
      <p:sp>
        <p:nvSpPr>
          <p:cNvPr id="3" name="Content Placeholder 2"/>
          <p:cNvSpPr>
            <a:spLocks noGrp="1"/>
          </p:cNvSpPr>
          <p:nvPr>
            <p:ph type="body" idx="1"/>
          </p:nvPr>
        </p:nvSpPr>
        <p:spPr>
          <a:xfrm>
            <a:off x="228600" y="1295400"/>
            <a:ext cx="8763000" cy="4830763"/>
          </a:xfrm>
          <a:prstGeom prst="rect">
            <a:avLst/>
          </a:prstGeom>
        </p:spPr>
        <p:txBody>
          <a:bodyPr vert="horz" lIns="91440" tIns="45720" rIns="91440" bIns="45720" rtlCol="0">
            <a:normAutofit/>
          </a:bodyPr>
          <a:lstStyle/>
          <a:p>
            <a:pPr marL="461963" lvl="0" indent="-461963">
              <a:buSzPct val="100000"/>
            </a:pPr>
            <a:r>
              <a:rPr lang="en-US" dirty="0"/>
              <a:t>Click to edit Master text styles</a:t>
            </a:r>
          </a:p>
          <a:p>
            <a:pPr marL="914400" lvl="1" indent="-457200"/>
            <a:r>
              <a:rPr lang="en-US" dirty="0"/>
              <a:t>Second level</a:t>
            </a:r>
          </a:p>
          <a:p>
            <a:pPr marL="1376363" lvl="2" indent="-461963"/>
            <a:r>
              <a:rPr lang="en-US" dirty="0"/>
              <a:t>Third level</a:t>
            </a:r>
          </a:p>
          <a:p>
            <a:pPr lvl="3"/>
            <a:r>
              <a:rPr lang="en-US" dirty="0"/>
              <a:t>Fourth level</a:t>
            </a:r>
          </a:p>
          <a:p>
            <a:pPr lvl="4"/>
            <a:r>
              <a:rPr lang="en-US" dirty="0"/>
              <a:t>Fifth level</a:t>
            </a:r>
          </a:p>
        </p:txBody>
      </p:sp>
      <p:sp>
        <p:nvSpPr>
          <p:cNvPr id="7" name="Rectangle 6"/>
          <p:cNvSpPr/>
          <p:nvPr/>
        </p:nvSpPr>
        <p:spPr bwMode="white">
          <a:xfrm>
            <a:off x="0" y="0"/>
            <a:ext cx="9144000" cy="1133554"/>
          </a:xfrm>
          <a:prstGeom prst="rect">
            <a:avLst/>
          </a:prstGeom>
          <a:solidFill>
            <a:srgbClr val="00739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002D3D"/>
              </a:solidFill>
            </a:endParaRPr>
          </a:p>
        </p:txBody>
      </p:sp>
      <p:sp>
        <p:nvSpPr>
          <p:cNvPr id="14" name="Rectangle 13"/>
          <p:cNvSpPr/>
          <p:nvPr/>
        </p:nvSpPr>
        <p:spPr bwMode="white">
          <a:xfrm>
            <a:off x="-7938" y="6248400"/>
            <a:ext cx="9161464" cy="629874"/>
          </a:xfrm>
          <a:prstGeom prst="rect">
            <a:avLst/>
          </a:prstGeom>
          <a:solidFill>
            <a:srgbClr val="00739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Copyright" descr="Pearson: Copyright 2015, 2012, 2009"/>
          <p:cNvSpPr txBox="1">
            <a:spLocks noChangeArrowheads="1"/>
          </p:cNvSpPr>
          <p:nvPr/>
        </p:nvSpPr>
        <p:spPr bwMode="auto">
          <a:xfrm>
            <a:off x="1524000" y="6398426"/>
            <a:ext cx="7012763" cy="347987"/>
          </a:xfrm>
          <a:prstGeom prst="rect">
            <a:avLst/>
          </a:prstGeom>
          <a:solidFill>
            <a:srgbClr val="00739B"/>
          </a:solidFill>
          <a:ln w="9525">
            <a:noFill/>
            <a:miter lim="800000"/>
            <a:headEnd/>
            <a:tailEnd/>
          </a:ln>
        </p:spPr>
        <p:txBody>
          <a:bodyPr lIns="0" tIns="0" rIns="0" bIns="0" anchor="ctr"/>
          <a:lstStyle>
            <a:lvl1pPr eaLnBrk="0" hangingPunct="0">
              <a:defRPr sz="2400">
                <a:solidFill>
                  <a:schemeClr val="tx1"/>
                </a:solidFill>
                <a:latin typeface="Arial" panose="020B0604020202020204" pitchFamily="34" charset="0"/>
              </a:defRPr>
            </a:lvl1pPr>
            <a:lvl2pPr marL="37931725" indent="-37474525" eaLnBrk="0" hangingPunct="0">
              <a:defRPr sz="2400">
                <a:solidFill>
                  <a:schemeClr val="tx1"/>
                </a:solidFill>
                <a:latin typeface="Arial" panose="020B0604020202020204" pitchFamily="34" charset="0"/>
              </a:defRPr>
            </a:lvl2pPr>
            <a:lvl3pPr eaLnBrk="0" hangingPunct="0">
              <a:defRPr sz="2400">
                <a:solidFill>
                  <a:schemeClr val="tx1"/>
                </a:solidFill>
                <a:latin typeface="Arial" panose="020B0604020202020204" pitchFamily="34" charset="0"/>
              </a:defRPr>
            </a:lvl3pPr>
            <a:lvl4pPr eaLnBrk="0" hangingPunct="0">
              <a:defRPr sz="2400">
                <a:solidFill>
                  <a:schemeClr val="tx1"/>
                </a:solidFill>
                <a:latin typeface="Arial" panose="020B0604020202020204" pitchFamily="34" charset="0"/>
              </a:defRPr>
            </a:lvl4pPr>
            <a:lvl5pPr eaLnBrk="0" hangingPunct="0">
              <a:defRPr sz="2400">
                <a:solidFill>
                  <a:schemeClr val="tx1"/>
                </a:solidFill>
                <a:latin typeface="Arial" panose="020B0604020202020204" pitchFamily="34" charset="0"/>
              </a:defRPr>
            </a:lvl5pPr>
            <a:lvl6pPr marL="457200" eaLnBrk="0" fontAlgn="base" hangingPunct="0">
              <a:spcBef>
                <a:spcPct val="0"/>
              </a:spcBef>
              <a:spcAft>
                <a:spcPct val="0"/>
              </a:spcAft>
              <a:defRPr sz="2400">
                <a:solidFill>
                  <a:schemeClr val="tx1"/>
                </a:solidFill>
                <a:latin typeface="Arial" panose="020B0604020202020204" pitchFamily="34" charset="0"/>
              </a:defRPr>
            </a:lvl6pPr>
            <a:lvl7pPr marL="914400" eaLnBrk="0" fontAlgn="base" hangingPunct="0">
              <a:spcBef>
                <a:spcPct val="0"/>
              </a:spcBef>
              <a:spcAft>
                <a:spcPct val="0"/>
              </a:spcAft>
              <a:defRPr sz="2400">
                <a:solidFill>
                  <a:schemeClr val="tx1"/>
                </a:solidFill>
                <a:latin typeface="Arial" panose="020B0604020202020204" pitchFamily="34" charset="0"/>
              </a:defRPr>
            </a:lvl7pPr>
            <a:lvl8pPr marL="1371600" eaLnBrk="0" fontAlgn="base" hangingPunct="0">
              <a:spcBef>
                <a:spcPct val="0"/>
              </a:spcBef>
              <a:spcAft>
                <a:spcPct val="0"/>
              </a:spcAft>
              <a:defRPr sz="2400">
                <a:solidFill>
                  <a:schemeClr val="tx1"/>
                </a:solidFill>
                <a:latin typeface="Arial" panose="020B0604020202020204" pitchFamily="34" charset="0"/>
              </a:defRPr>
            </a:lvl8pPr>
            <a:lvl9pPr marL="1828800" eaLnBrk="0" fontAlgn="base" hangingPunct="0">
              <a:spcBef>
                <a:spcPct val="0"/>
              </a:spcBef>
              <a:spcAft>
                <a:spcPct val="0"/>
              </a:spcAft>
              <a:defRPr sz="2400">
                <a:solidFill>
                  <a:schemeClr val="tx1"/>
                </a:solidFill>
                <a:latin typeface="Arial" panose="020B0604020202020204" pitchFamily="34" charset="0"/>
              </a:defRPr>
            </a:lvl9pPr>
          </a:lstStyle>
          <a:p>
            <a:pPr marL="0" lvl="0" indent="0" algn="ctr" eaLnBrk="0" fontAlgn="base" hangingPunct="0">
              <a:spcBef>
                <a:spcPct val="0"/>
              </a:spcBef>
              <a:spcAft>
                <a:spcPct val="0"/>
              </a:spcAft>
              <a:buClrTx/>
              <a:buNone/>
              <a:defRPr/>
            </a:pPr>
            <a:r>
              <a:rPr lang="en-US" sz="1200" dirty="0">
                <a:solidFill>
                  <a:schemeClr val="bg1"/>
                </a:solidFill>
              </a:rPr>
              <a:t>© 2019 Cengage. All rights reserved</a:t>
            </a:r>
            <a:r>
              <a:rPr lang="en-US" sz="1200" dirty="0">
                <a:solidFill>
                  <a:schemeClr val="bg1"/>
                </a:solidFill>
                <a:ea typeface="ＭＳ Ｐゴシック" charset="-128"/>
              </a:rPr>
              <a:t>.</a:t>
            </a:r>
            <a:endParaRPr lang="en-US" sz="1200" dirty="0">
              <a:solidFill>
                <a:schemeClr val="bg1"/>
              </a:solidFill>
            </a:endParaRPr>
          </a:p>
        </p:txBody>
      </p:sp>
      <p:pic>
        <p:nvPicPr>
          <p:cNvPr id="8" name="Picture 7"/>
          <p:cNvPicPr>
            <a:picLocks noChangeAspect="1" noChangeArrowheads="1"/>
          </p:cNvPicPr>
          <p:nvPr userDrawn="1"/>
        </p:nvPicPr>
        <p:blipFill>
          <a:blip r:embed="rId5" cstate="print">
            <a:extLst>
              <a:ext uri="{28A0092B-C50C-407E-A947-70E740481C1C}">
                <a14:useLocalDpi xmlns:a14="http://schemas.microsoft.com/office/drawing/2010/main" val="0"/>
              </a:ext>
            </a:extLst>
          </a:blip>
          <a:srcRect/>
          <a:stretch>
            <a:fillRect/>
          </a:stretch>
        </p:blipFill>
        <p:spPr bwMode="auto">
          <a:xfrm>
            <a:off x="0" y="6450154"/>
            <a:ext cx="1359386" cy="3046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92269746"/>
      </p:ext>
    </p:extLst>
  </p:cSld>
  <p:clrMap bg1="lt1" tx1="dk1" bg2="lt2" tx2="dk2" accent1="accent1" accent2="accent2" accent3="accent3" accent4="accent4" accent5="accent5" accent6="accent6" hlink="hlink" folHlink="folHlink"/>
  <p:sldLayoutIdLst>
    <p:sldLayoutId id="2147483672" r:id="rId1"/>
    <p:sldLayoutId id="2147483673" r:id="rId2"/>
    <p:sldLayoutId id="2147483674" r:id="rId3"/>
  </p:sldLayoutIdLst>
  <p:hf sldNum="0" hdr="0" dt="0"/>
  <p:txStyles>
    <p:titleStyle>
      <a:lvl1pPr algn="ctr" defTabSz="914400" rtl="0" eaLnBrk="1" latinLnBrk="0" hangingPunct="1">
        <a:spcBef>
          <a:spcPct val="0"/>
        </a:spcBef>
        <a:buNone/>
        <a:defRPr sz="3600" kern="1200">
          <a:solidFill>
            <a:schemeClr val="bg1"/>
          </a:solidFill>
          <a:latin typeface="Arial" pitchFamily="34" charset="0"/>
          <a:ea typeface="+mj-ea"/>
          <a:cs typeface="Arial" pitchFamily="34" charset="0"/>
        </a:defRPr>
      </a:lvl1pPr>
    </p:titleStyle>
    <p:bodyStyle>
      <a:lvl1pPr marL="342900" indent="-342900" algn="l" defTabSz="914400" rtl="0" eaLnBrk="1" latinLnBrk="0" hangingPunct="1">
        <a:spcBef>
          <a:spcPct val="20000"/>
        </a:spcBef>
        <a:buClr>
          <a:srgbClr val="00739B"/>
        </a:buClr>
        <a:buFont typeface="Arial" pitchFamily="34" charset="0"/>
        <a:buChar char="•"/>
        <a:defRPr lang="en-US" sz="2600" kern="1200" dirty="0" smtClean="0">
          <a:solidFill>
            <a:schemeClr val="tx1"/>
          </a:solidFill>
          <a:latin typeface="Arial" pitchFamily="34" charset="0"/>
          <a:ea typeface="Verdana" pitchFamily="34" charset="0"/>
          <a:cs typeface="Arial" pitchFamily="34" charset="0"/>
        </a:defRPr>
      </a:lvl1pPr>
      <a:lvl2pPr marL="742950" indent="-285750" algn="l" defTabSz="914400" rtl="0" eaLnBrk="1" latinLnBrk="0" hangingPunct="1">
        <a:spcBef>
          <a:spcPct val="20000"/>
        </a:spcBef>
        <a:buClr>
          <a:srgbClr val="00739B"/>
        </a:buClr>
        <a:buFont typeface="Arial" pitchFamily="34" charset="0"/>
        <a:buChar char="–"/>
        <a:defRPr lang="en-US" sz="2400" kern="1200" dirty="0" smtClean="0">
          <a:solidFill>
            <a:schemeClr val="tx1"/>
          </a:solidFill>
          <a:latin typeface="Arial" pitchFamily="34" charset="0"/>
          <a:ea typeface="Verdana" pitchFamily="34" charset="0"/>
          <a:cs typeface="Arial" pitchFamily="34" charset="0"/>
        </a:defRPr>
      </a:lvl2pPr>
      <a:lvl3pPr marL="1143000" indent="-228600" algn="l" defTabSz="914400" rtl="0" eaLnBrk="1" latinLnBrk="0" hangingPunct="1">
        <a:spcBef>
          <a:spcPct val="20000"/>
        </a:spcBef>
        <a:buClr>
          <a:srgbClr val="00739B"/>
        </a:buClr>
        <a:buFont typeface="Wingdings" pitchFamily="2" charset="2"/>
        <a:buChar char="§"/>
        <a:defRPr lang="en-US" sz="2200" kern="1200" dirty="0" smtClean="0">
          <a:solidFill>
            <a:schemeClr val="tx1"/>
          </a:solidFill>
          <a:latin typeface="Arial" pitchFamily="34" charset="0"/>
          <a:ea typeface="Verdana" pitchFamily="34" charset="0"/>
          <a:cs typeface="Arial" pitchFamily="34" charset="0"/>
        </a:defRPr>
      </a:lvl3pPr>
      <a:lvl4pPr marL="1600200" indent="-228600" algn="l" defTabSz="914400" rtl="0" eaLnBrk="1" latinLnBrk="0" hangingPunct="1">
        <a:spcBef>
          <a:spcPct val="20000"/>
        </a:spcBef>
        <a:buClr>
          <a:srgbClr val="00739B"/>
        </a:buClr>
        <a:buFont typeface="Courier New" pitchFamily="49" charset="0"/>
        <a:buChar char="o"/>
        <a:defRPr lang="en-US" sz="2000" kern="1200" dirty="0" smtClean="0">
          <a:solidFill>
            <a:schemeClr val="tx1"/>
          </a:solidFill>
          <a:latin typeface="Arial" pitchFamily="34" charset="0"/>
          <a:ea typeface="Verdana" pitchFamily="34" charset="0"/>
          <a:cs typeface="Arial" pitchFamily="34" charset="0"/>
        </a:defRPr>
      </a:lvl4pPr>
      <a:lvl5pPr marL="2057400" indent="-228600" algn="l" defTabSz="914400" rtl="0" eaLnBrk="1" latinLnBrk="0" hangingPunct="1">
        <a:spcBef>
          <a:spcPct val="20000"/>
        </a:spcBef>
        <a:buClr>
          <a:srgbClr val="00739B"/>
        </a:buClr>
        <a:buFont typeface="Arial" pitchFamily="34" charset="0"/>
        <a:buChar char="»"/>
        <a:defRPr lang="en-US" sz="2000" kern="1200" dirty="0">
          <a:solidFill>
            <a:schemeClr val="tx1"/>
          </a:solidFill>
          <a:latin typeface="Arial" pitchFamily="34" charset="0"/>
          <a:ea typeface="Verdana" pitchFamily="34" charset="0"/>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14" name="Group 13"/>
          <p:cNvGrpSpPr/>
          <p:nvPr/>
        </p:nvGrpSpPr>
        <p:grpSpPr>
          <a:xfrm>
            <a:off x="0" y="0"/>
            <a:ext cx="2132013" cy="6858001"/>
            <a:chOff x="0" y="0"/>
            <a:chExt cx="2132013" cy="6858001"/>
          </a:xfrm>
        </p:grpSpPr>
        <p:sp>
          <p:nvSpPr>
            <p:cNvPr id="15" name="Freeform 6"/>
            <p:cNvSpPr/>
            <p:nvPr/>
          </p:nvSpPr>
          <p:spPr bwMode="auto">
            <a:xfrm>
              <a:off x="0" y="0"/>
              <a:ext cx="1073150" cy="5291138"/>
            </a:xfrm>
            <a:custGeom>
              <a:avLst/>
              <a:gdLst/>
              <a:ahLst/>
              <a:cxnLst/>
              <a:rect l="0" t="0" r="r" b="b"/>
              <a:pathLst>
                <a:path w="676" h="3333">
                  <a:moveTo>
                    <a:pt x="0" y="3132"/>
                  </a:moveTo>
                  <a:lnTo>
                    <a:pt x="0" y="3312"/>
                  </a:lnTo>
                  <a:lnTo>
                    <a:pt x="126" y="3333"/>
                  </a:lnTo>
                  <a:lnTo>
                    <a:pt x="676" y="0"/>
                  </a:lnTo>
                  <a:lnTo>
                    <a:pt x="514" y="0"/>
                  </a:lnTo>
                  <a:lnTo>
                    <a:pt x="0" y="3132"/>
                  </a:lnTo>
                  <a:close/>
                </a:path>
              </a:pathLst>
            </a:custGeom>
            <a:solidFill>
              <a:schemeClr val="accent1"/>
            </a:solidFill>
            <a:ln>
              <a:noFill/>
            </a:ln>
          </p:spPr>
        </p:sp>
        <p:sp>
          <p:nvSpPr>
            <p:cNvPr id="16" name="Freeform 7"/>
            <p:cNvSpPr/>
            <p:nvPr/>
          </p:nvSpPr>
          <p:spPr bwMode="auto">
            <a:xfrm>
              <a:off x="0" y="0"/>
              <a:ext cx="758825" cy="4624388"/>
            </a:xfrm>
            <a:custGeom>
              <a:avLst/>
              <a:gdLst/>
              <a:ahLst/>
              <a:cxnLst/>
              <a:rect l="0" t="0" r="r" b="b"/>
              <a:pathLst>
                <a:path w="478" h="2913">
                  <a:moveTo>
                    <a:pt x="478" y="0"/>
                  </a:moveTo>
                  <a:lnTo>
                    <a:pt x="318" y="0"/>
                  </a:lnTo>
                  <a:lnTo>
                    <a:pt x="0" y="1938"/>
                  </a:lnTo>
                  <a:lnTo>
                    <a:pt x="0" y="2913"/>
                  </a:lnTo>
                  <a:lnTo>
                    <a:pt x="478" y="0"/>
                  </a:lnTo>
                  <a:close/>
                </a:path>
              </a:pathLst>
            </a:custGeom>
            <a:solidFill>
              <a:schemeClr val="tx1">
                <a:lumMod val="65000"/>
                <a:lumOff val="35000"/>
              </a:schemeClr>
            </a:solidFill>
            <a:ln>
              <a:noFill/>
            </a:ln>
          </p:spPr>
        </p:sp>
        <p:sp>
          <p:nvSpPr>
            <p:cNvPr id="17" name="Freeform 8"/>
            <p:cNvSpPr/>
            <p:nvPr/>
          </p:nvSpPr>
          <p:spPr bwMode="auto">
            <a:xfrm>
              <a:off x="0" y="5662613"/>
              <a:ext cx="906463" cy="1195388"/>
            </a:xfrm>
            <a:custGeom>
              <a:avLst/>
              <a:gdLst/>
              <a:ahLst/>
              <a:cxnLst/>
              <a:rect l="0" t="0" r="r" b="b"/>
              <a:pathLst>
                <a:path w="571" h="753">
                  <a:moveTo>
                    <a:pt x="0" y="0"/>
                  </a:moveTo>
                  <a:lnTo>
                    <a:pt x="0" y="12"/>
                  </a:lnTo>
                  <a:lnTo>
                    <a:pt x="538" y="753"/>
                  </a:lnTo>
                  <a:lnTo>
                    <a:pt x="571" y="753"/>
                  </a:lnTo>
                  <a:lnTo>
                    <a:pt x="0" y="0"/>
                  </a:lnTo>
                  <a:close/>
                </a:path>
              </a:pathLst>
            </a:custGeom>
            <a:solidFill>
              <a:schemeClr val="tx1">
                <a:lumMod val="85000"/>
                <a:lumOff val="15000"/>
              </a:schemeClr>
            </a:solidFill>
            <a:ln>
              <a:noFill/>
            </a:ln>
          </p:spPr>
        </p:sp>
        <p:sp>
          <p:nvSpPr>
            <p:cNvPr id="18" name="Freeform 9"/>
            <p:cNvSpPr/>
            <p:nvPr/>
          </p:nvSpPr>
          <p:spPr bwMode="auto">
            <a:xfrm>
              <a:off x="0" y="5295900"/>
              <a:ext cx="1487488" cy="1562100"/>
            </a:xfrm>
            <a:custGeom>
              <a:avLst/>
              <a:gdLst/>
              <a:ahLst/>
              <a:cxnLst/>
              <a:rect l="0" t="0" r="r" b="b"/>
              <a:pathLst>
                <a:path w="937" h="984">
                  <a:moveTo>
                    <a:pt x="0" y="0"/>
                  </a:moveTo>
                  <a:lnTo>
                    <a:pt x="0" y="3"/>
                  </a:lnTo>
                  <a:lnTo>
                    <a:pt x="901" y="984"/>
                  </a:lnTo>
                  <a:lnTo>
                    <a:pt x="937" y="984"/>
                  </a:lnTo>
                  <a:lnTo>
                    <a:pt x="0" y="0"/>
                  </a:lnTo>
                  <a:close/>
                </a:path>
              </a:pathLst>
            </a:custGeom>
            <a:solidFill>
              <a:schemeClr val="accent1">
                <a:lumMod val="50000"/>
              </a:schemeClr>
            </a:solidFill>
            <a:ln>
              <a:noFill/>
            </a:ln>
          </p:spPr>
        </p:sp>
        <p:sp>
          <p:nvSpPr>
            <p:cNvPr id="19" name="Freeform 10"/>
            <p:cNvSpPr/>
            <p:nvPr/>
          </p:nvSpPr>
          <p:spPr bwMode="auto">
            <a:xfrm>
              <a:off x="0" y="5257800"/>
              <a:ext cx="2132013" cy="1600200"/>
            </a:xfrm>
            <a:custGeom>
              <a:avLst/>
              <a:gdLst/>
              <a:ahLst/>
              <a:cxnLst/>
              <a:rect l="0" t="0" r="r" b="b"/>
              <a:pathLst>
                <a:path w="1343" h="1008">
                  <a:moveTo>
                    <a:pt x="0" y="24"/>
                  </a:moveTo>
                  <a:lnTo>
                    <a:pt x="937" y="1008"/>
                  </a:lnTo>
                  <a:lnTo>
                    <a:pt x="1343" y="1008"/>
                  </a:lnTo>
                  <a:lnTo>
                    <a:pt x="126" y="21"/>
                  </a:lnTo>
                  <a:lnTo>
                    <a:pt x="0" y="0"/>
                  </a:lnTo>
                  <a:lnTo>
                    <a:pt x="0" y="24"/>
                  </a:lnTo>
                  <a:close/>
                </a:path>
              </a:pathLst>
            </a:custGeom>
            <a:solidFill>
              <a:schemeClr val="accent1">
                <a:lumMod val="75000"/>
              </a:schemeClr>
            </a:solidFill>
            <a:ln>
              <a:noFill/>
            </a:ln>
          </p:spPr>
        </p:sp>
        <p:sp>
          <p:nvSpPr>
            <p:cNvPr id="20" name="Freeform 11"/>
            <p:cNvSpPr/>
            <p:nvPr/>
          </p:nvSpPr>
          <p:spPr bwMode="auto">
            <a:xfrm>
              <a:off x="0" y="5357813"/>
              <a:ext cx="1377950" cy="1500188"/>
            </a:xfrm>
            <a:custGeom>
              <a:avLst/>
              <a:gdLst/>
              <a:ahLst/>
              <a:cxnLst/>
              <a:rect l="0" t="0" r="r" b="b"/>
              <a:pathLst>
                <a:path w="868" h="945">
                  <a:moveTo>
                    <a:pt x="0" y="192"/>
                  </a:moveTo>
                  <a:lnTo>
                    <a:pt x="571" y="945"/>
                  </a:lnTo>
                  <a:lnTo>
                    <a:pt x="868" y="945"/>
                  </a:lnTo>
                  <a:lnTo>
                    <a:pt x="0" y="0"/>
                  </a:lnTo>
                  <a:lnTo>
                    <a:pt x="0" y="192"/>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982133" y="457201"/>
            <a:ext cx="7704667" cy="1981200"/>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982134" y="2667000"/>
            <a:ext cx="7704666" cy="3356995"/>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358679" y="6116070"/>
            <a:ext cx="857473"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B61BEF0D-F0BB-DE4B-95CE-6DB70DBA9567}" type="datetimeFigureOut">
              <a:rPr lang="en-US" dirty="0"/>
              <a:pPr/>
              <a:t>3/23/2021</a:t>
            </a:fld>
            <a:endParaRPr lang="en-US" dirty="0"/>
          </a:p>
        </p:txBody>
      </p:sp>
      <p:sp>
        <p:nvSpPr>
          <p:cNvPr id="5" name="Footer Placeholder 4"/>
          <p:cNvSpPr>
            <a:spLocks noGrp="1"/>
          </p:cNvSpPr>
          <p:nvPr>
            <p:ph type="ftr" sz="quarter" idx="3"/>
          </p:nvPr>
        </p:nvSpPr>
        <p:spPr>
          <a:xfrm>
            <a:off x="1986997" y="6116070"/>
            <a:ext cx="531451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dirty="0"/>
          </a:p>
        </p:txBody>
      </p:sp>
      <p:sp>
        <p:nvSpPr>
          <p:cNvPr id="6" name="Slide Number Placeholder 5"/>
          <p:cNvSpPr>
            <a:spLocks noGrp="1"/>
          </p:cNvSpPr>
          <p:nvPr>
            <p:ph type="sldNum" sz="quarter" idx="4"/>
          </p:nvPr>
        </p:nvSpPr>
        <p:spPr>
          <a:xfrm>
            <a:off x="8273317" y="6116070"/>
            <a:ext cx="413483"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D57F1E4F-1CFF-5643-939E-217C01CDF565}" type="slidenum">
              <a:rPr lang="en-US" dirty="0"/>
              <a:pPr/>
              <a:t>‹#›</a:t>
            </a:fld>
            <a:endParaRPr lang="en-US" dirty="0"/>
          </a:p>
        </p:txBody>
      </p:sp>
      <p:pic>
        <p:nvPicPr>
          <p:cNvPr id="21" name="Picture 20">
            <a:extLst>
              <a:ext uri="{FF2B5EF4-FFF2-40B4-BE49-F238E27FC236}">
                <a16:creationId xmlns:a16="http://schemas.microsoft.com/office/drawing/2014/main" id="{EFEAB775-44AC-462B-9B7C-726D95747161}"/>
              </a:ext>
            </a:extLst>
          </p:cNvPr>
          <p:cNvPicPr>
            <a:picLocks noChangeAspect="1" noChangeArrowheads="1"/>
          </p:cNvPicPr>
          <p:nvPr userDrawn="1"/>
        </p:nvPicPr>
        <p:blipFill>
          <a:blip r:embed="rId20" cstate="print">
            <a:extLst>
              <a:ext uri="{28A0092B-C50C-407E-A947-70E740481C1C}">
                <a14:useLocalDpi xmlns:a14="http://schemas.microsoft.com/office/drawing/2010/main" val="0"/>
              </a:ext>
            </a:extLst>
          </a:blip>
          <a:srcRect/>
          <a:stretch>
            <a:fillRect/>
          </a:stretch>
        </p:blipFill>
        <p:spPr bwMode="auto">
          <a:xfrm>
            <a:off x="0" y="6450154"/>
            <a:ext cx="1359386" cy="3046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86170687"/>
      </p:ext>
    </p:extLst>
  </p:cSld>
  <p:clrMap bg1="lt1" tx1="dk1" bg2="lt2" tx2="dk2" accent1="accent1" accent2="accent2" accent3="accent3" accent4="accent4" accent5="accent5" accent6="accent6" hlink="hlink" folHlink="folHlink"/>
  <p:sldLayoutIdLst>
    <p:sldLayoutId id="2147483676" r:id="rId1"/>
    <p:sldLayoutId id="2147483677" r:id="rId2"/>
    <p:sldLayoutId id="2147483678" r:id="rId3"/>
    <p:sldLayoutId id="2147483679" r:id="rId4"/>
    <p:sldLayoutId id="2147483680" r:id="rId5"/>
    <p:sldLayoutId id="2147483681" r:id="rId6"/>
    <p:sldLayoutId id="2147483682" r:id="rId7"/>
    <p:sldLayoutId id="2147483683" r:id="rId8"/>
    <p:sldLayoutId id="2147483684" r:id="rId9"/>
    <p:sldLayoutId id="2147483685" r:id="rId10"/>
    <p:sldLayoutId id="2147483686" r:id="rId11"/>
    <p:sldLayoutId id="2147483687" r:id="rId12"/>
    <p:sldLayoutId id="2147483688" r:id="rId13"/>
    <p:sldLayoutId id="2147483689" r:id="rId14"/>
    <p:sldLayoutId id="2147483690" r:id="rId15"/>
    <p:sldLayoutId id="2147483691" r:id="rId16"/>
    <p:sldLayoutId id="2147483692" r:id="rId17"/>
    <p:sldLayoutId id="2147483693" r:id="rId18"/>
  </p:sldLayoutIdLst>
  <p:hf sldNum="0" hdr="0" dt="0"/>
  <p:txStyles>
    <p:title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3.xml"/><Relationship Id="rId1" Type="http://schemas.openxmlformats.org/officeDocument/2006/relationships/slideLayout" Target="../slideLayouts/slideLayout2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4.xml"/><Relationship Id="rId1" Type="http://schemas.openxmlformats.org/officeDocument/2006/relationships/slideLayout" Target="../slideLayouts/slideLayout21.xml"/></Relationships>
</file>

<file path=ppt/slides/_rels/slide1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1.xml"/></Relationships>
</file>

<file path=ppt/slides/_rels/slide1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5.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6.xml"/><Relationship Id="rId1" Type="http://schemas.openxmlformats.org/officeDocument/2006/relationships/slideLayout" Target="../slideLayouts/slideLayout21.xml"/><Relationship Id="rId4" Type="http://schemas.openxmlformats.org/officeDocument/2006/relationships/image" Target="../media/image7.jpeg"/></Relationships>
</file>

<file path=ppt/slides/_rels/slide2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notesSlide" Target="../notesSlides/notesSlide1.xml"/><Relationship Id="rId1" Type="http://schemas.openxmlformats.org/officeDocument/2006/relationships/slideLayout" Target="../slideLayouts/slideLayout2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xml"/><Relationship Id="rId1" Type="http://schemas.openxmlformats.org/officeDocument/2006/relationships/slideLayout" Target="../slideLayouts/slideLayout2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3" name="Rectangle 9">
            <a:extLst>
              <a:ext uri="{FF2B5EF4-FFF2-40B4-BE49-F238E27FC236}">
                <a16:creationId xmlns:a16="http://schemas.microsoft.com/office/drawing/2014/main" id="{F659138C-74A1-445B-848C-3608AE871A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solidFill>
            <a:schemeClr val="bg1">
              <a:lumMod val="75000"/>
              <a:lumOff val="25000"/>
            </a:schemeClr>
          </a:solidFill>
          <a:ln>
            <a:noFill/>
          </a:ln>
        </p:spPr>
        <p:style>
          <a:lnRef idx="2">
            <a:schemeClr val="accent1">
              <a:shade val="50000"/>
            </a:schemeClr>
          </a:lnRef>
          <a:fillRef idx="1002">
            <a:schemeClr val="dk2"/>
          </a:fillRef>
          <a:effectRef idx="0">
            <a:schemeClr val="accent1"/>
          </a:effectRef>
          <a:fontRef idx="minor">
            <a:schemeClr val="lt1"/>
          </a:fontRef>
        </p:style>
        <p:txBody>
          <a:bodyPr rtlCol="0" anchor="ctr"/>
          <a:lstStyle/>
          <a:p>
            <a:pPr algn="ctr"/>
            <a:endParaRPr lang="en-US"/>
          </a:p>
        </p:txBody>
      </p:sp>
      <p:grpSp>
        <p:nvGrpSpPr>
          <p:cNvPr id="24" name="Group 11">
            <a:extLst>
              <a:ext uri="{FF2B5EF4-FFF2-40B4-BE49-F238E27FC236}">
                <a16:creationId xmlns:a16="http://schemas.microsoft.com/office/drawing/2014/main" id="{7DFD7409-66D7-4C9C-B528-E79EB64A4D3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815592" y="0"/>
            <a:ext cx="3761187" cy="6862763"/>
            <a:chOff x="2928938" y="-4763"/>
            <a:chExt cx="5014912" cy="6862763"/>
          </a:xfrm>
        </p:grpSpPr>
        <p:sp>
          <p:nvSpPr>
            <p:cNvPr id="13" name="Freeform 6">
              <a:extLst>
                <a:ext uri="{FF2B5EF4-FFF2-40B4-BE49-F238E27FC236}">
                  <a16:creationId xmlns:a16="http://schemas.microsoft.com/office/drawing/2014/main" id="{87990EF0-5F6F-4FE3-AA65-8968AF2DF8A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lumMod val="75000"/>
              </a:schemeClr>
            </a:solidFill>
            <a:ln>
              <a:noFill/>
            </a:ln>
          </p:spPr>
        </p:sp>
        <p:sp>
          <p:nvSpPr>
            <p:cNvPr id="25" name="Freeform 7">
              <a:extLst>
                <a:ext uri="{FF2B5EF4-FFF2-40B4-BE49-F238E27FC236}">
                  <a16:creationId xmlns:a16="http://schemas.microsoft.com/office/drawing/2014/main" id="{D78F7598-94C7-46E9-8B2A-CB44A0F2526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rgbClr val="595959"/>
            </a:solidFill>
            <a:ln>
              <a:noFill/>
            </a:ln>
          </p:spPr>
        </p:sp>
        <p:sp>
          <p:nvSpPr>
            <p:cNvPr id="15" name="Freeform 12">
              <a:extLst>
                <a:ext uri="{FF2B5EF4-FFF2-40B4-BE49-F238E27FC236}">
                  <a16:creationId xmlns:a16="http://schemas.microsoft.com/office/drawing/2014/main" id="{99D2CBB1-072D-4875-B7D7-CADB0ABF30E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rgbClr val="262626"/>
            </a:solidFill>
            <a:ln>
              <a:noFill/>
            </a:ln>
          </p:spPr>
        </p:sp>
        <p:sp>
          <p:nvSpPr>
            <p:cNvPr id="16" name="Freeform 13">
              <a:extLst>
                <a:ext uri="{FF2B5EF4-FFF2-40B4-BE49-F238E27FC236}">
                  <a16:creationId xmlns:a16="http://schemas.microsoft.com/office/drawing/2014/main" id="{58F600B4-EE22-4BA5-A764-9D80C335C3A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17" name="Freeform 14">
              <a:extLst>
                <a:ext uri="{FF2B5EF4-FFF2-40B4-BE49-F238E27FC236}">
                  <a16:creationId xmlns:a16="http://schemas.microsoft.com/office/drawing/2014/main" id="{1E8DAD02-2B30-48A9-ACE0-2E919309187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18" name="Freeform 15">
              <a:extLst>
                <a:ext uri="{FF2B5EF4-FFF2-40B4-BE49-F238E27FC236}">
                  <a16:creationId xmlns:a16="http://schemas.microsoft.com/office/drawing/2014/main" id="{F8F76B12-142C-41AF-B239-F414ABCFA26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rgbClr val="404040"/>
            </a:solidFill>
            <a:ln>
              <a:noFill/>
            </a:ln>
          </p:spPr>
        </p:sp>
      </p:grpSp>
      <p:sp useBgFill="1">
        <p:nvSpPr>
          <p:cNvPr id="20" name="Rectangle 19">
            <a:extLst>
              <a:ext uri="{FF2B5EF4-FFF2-40B4-BE49-F238E27FC236}">
                <a16:creationId xmlns:a16="http://schemas.microsoft.com/office/drawing/2014/main" id="{225F4217-4021-45A0-812B-398F9A7A93F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6696" y="667808"/>
            <a:ext cx="8170607" cy="5580592"/>
          </a:xfrm>
          <a:prstGeom prst="rect">
            <a:avLst/>
          </a:prstGeom>
          <a:ln w="3175" cap="sq">
            <a:solidFill>
              <a:schemeClr val="bg1">
                <a:lumMod val="65000"/>
              </a:schemeClr>
            </a:solidFill>
            <a:miter lim="800000"/>
          </a:ln>
          <a:effectLst>
            <a:outerShdw blurRad="635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le 3"/>
          <p:cNvSpPr>
            <a:spLocks noGrp="1"/>
          </p:cNvSpPr>
          <p:nvPr>
            <p:ph type="title"/>
          </p:nvPr>
        </p:nvSpPr>
        <p:spPr>
          <a:xfrm>
            <a:off x="892276" y="1261872"/>
            <a:ext cx="2359152" cy="4334256"/>
          </a:xfrm>
        </p:spPr>
        <p:txBody>
          <a:bodyPr>
            <a:normAutofit/>
          </a:bodyPr>
          <a:lstStyle/>
          <a:p>
            <a:pPr algn="r"/>
            <a:r>
              <a:rPr lang="en-US" sz="3100"/>
              <a:t> An Introduction to Correlational Research</a:t>
            </a:r>
          </a:p>
        </p:txBody>
      </p:sp>
      <p:cxnSp>
        <p:nvCxnSpPr>
          <p:cNvPr id="22" name="Straight Connector 21">
            <a:extLst>
              <a:ext uri="{FF2B5EF4-FFF2-40B4-BE49-F238E27FC236}">
                <a16:creationId xmlns:a16="http://schemas.microsoft.com/office/drawing/2014/main" id="{486F4EBC-E415-40E4-A8BA-BA66F0B632C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3490721" y="1920240"/>
            <a:ext cx="0" cy="301752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sp>
        <p:nvSpPr>
          <p:cNvPr id="5" name="Content Placeholder 4"/>
          <p:cNvSpPr>
            <a:spLocks noGrp="1"/>
          </p:cNvSpPr>
          <p:nvPr>
            <p:ph idx="1"/>
          </p:nvPr>
        </p:nvSpPr>
        <p:spPr>
          <a:xfrm>
            <a:off x="3755949" y="1261873"/>
            <a:ext cx="4463259" cy="4449422"/>
          </a:xfrm>
        </p:spPr>
        <p:txBody>
          <a:bodyPr>
            <a:normAutofit/>
          </a:bodyPr>
          <a:lstStyle/>
          <a:p>
            <a:r>
              <a:rPr lang="en-US" sz="1700" dirty="0"/>
              <a:t>What is the goal of the correlational research strategy?</a:t>
            </a:r>
          </a:p>
          <a:p>
            <a:pPr lvl="1"/>
            <a:r>
              <a:rPr lang="en-US" sz="1700" dirty="0"/>
              <a:t>To establish that a relationship exists between variables and to describe the nature of the relationship</a:t>
            </a:r>
          </a:p>
          <a:p>
            <a:pPr lvl="2"/>
            <a:r>
              <a:rPr lang="en-US" sz="1700" dirty="0"/>
              <a:t>Associative Relationship</a:t>
            </a:r>
          </a:p>
          <a:p>
            <a:pPr lvl="2"/>
            <a:r>
              <a:rPr lang="en-US" sz="1700" b="1" dirty="0"/>
              <a:t>No independent variables</a:t>
            </a:r>
          </a:p>
          <a:p>
            <a:pPr lvl="2"/>
            <a:r>
              <a:rPr lang="en-US" sz="1700" b="1" dirty="0"/>
              <a:t>Dependent Variables only</a:t>
            </a:r>
          </a:p>
          <a:p>
            <a:pPr lvl="2"/>
            <a:r>
              <a:rPr lang="en-US" sz="1700" dirty="0"/>
              <a:t>Predictive Relationship; “Link”, “Associated with”, “Increases/Decreases Risk for..”</a:t>
            </a:r>
          </a:p>
          <a:p>
            <a:pPr lvl="2"/>
            <a:endParaRPr lang="en-US" sz="1700" dirty="0"/>
          </a:p>
        </p:txBody>
      </p:sp>
    </p:spTree>
    <p:extLst>
      <p:ext uri="{BB962C8B-B14F-4D97-AF65-F5344CB8AC3E}">
        <p14:creationId xmlns:p14="http://schemas.microsoft.com/office/powerpoint/2010/main" val="1846058113"/>
      </p:ext>
    </p:extLst>
  </p:cSld>
  <p:clrMapOvr>
    <a:overrideClrMapping bg1="dk1" tx1="lt1" bg2="dk2" tx2="lt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dirty="0"/>
              <a:t>The Consistency or Strength of the Relationship</a:t>
            </a:r>
          </a:p>
        </p:txBody>
      </p:sp>
      <p:sp>
        <p:nvSpPr>
          <p:cNvPr id="3" name="Content Placeholder 2"/>
          <p:cNvSpPr>
            <a:spLocks noGrp="1"/>
          </p:cNvSpPr>
          <p:nvPr>
            <p:ph idx="1"/>
          </p:nvPr>
        </p:nvSpPr>
        <p:spPr/>
        <p:txBody>
          <a:bodyPr/>
          <a:lstStyle/>
          <a:p>
            <a:r>
              <a:rPr lang="en-US" dirty="0"/>
              <a:t>Correlation (correlation coefficient): measures and describes the relationship between two variables.</a:t>
            </a:r>
          </a:p>
          <a:p>
            <a:endParaRPr lang="en-US" dirty="0"/>
          </a:p>
          <a:p>
            <a:pPr lvl="1"/>
            <a:r>
              <a:rPr lang="en-US" dirty="0"/>
              <a:t>The sign (1/–) indicates the direction of the relationship.</a:t>
            </a:r>
          </a:p>
          <a:p>
            <a:pPr lvl="1"/>
            <a:r>
              <a:rPr lang="en-US" dirty="0"/>
              <a:t>The numerical value (0.0–1.0) indicates the strength or consistency of the relationship.</a:t>
            </a:r>
          </a:p>
          <a:p>
            <a:pPr marL="457200" lvl="1" indent="0">
              <a:buNone/>
            </a:pPr>
            <a:endParaRPr lang="en-US" dirty="0"/>
          </a:p>
        </p:txBody>
      </p:sp>
    </p:spTree>
    <p:extLst>
      <p:ext uri="{BB962C8B-B14F-4D97-AF65-F5344CB8AC3E}">
        <p14:creationId xmlns:p14="http://schemas.microsoft.com/office/powerpoint/2010/main" val="224424748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19169" y="176799"/>
            <a:ext cx="8032638" cy="1104412"/>
          </a:xfrm>
        </p:spPr>
        <p:txBody>
          <a:bodyPr>
            <a:noAutofit/>
          </a:bodyPr>
          <a:lstStyle/>
          <a:p>
            <a:r>
              <a:rPr lang="en-US" dirty="0"/>
              <a:t>Examples of Different Degrees of Linear Relationship</a:t>
            </a:r>
          </a:p>
        </p:txBody>
      </p:sp>
      <p:pic>
        <p:nvPicPr>
          <p:cNvPr id="7" name="Picture 6" descr="&quot;An illustration shows four sets of graph titled “Different degrees of linear relationship.”&#10;The first graph (a) shows multiple scatter points enclosed within an irregular ellipse.&#10;The second graph (b) shows multiple scatter points enclosed within an irregular sphere.&#10;The third graph (c) shows a straight line.&#10;The fourth graph (d) shows multiple scatter points enclosed within a circle.&quot;"/>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695450" y="1748724"/>
            <a:ext cx="5966320" cy="4146717"/>
          </a:xfrm>
          <a:prstGeom prst="rect">
            <a:avLst/>
          </a:prstGeom>
        </p:spPr>
      </p:pic>
    </p:spTree>
    <p:extLst>
      <p:ext uri="{BB962C8B-B14F-4D97-AF65-F5344CB8AC3E}">
        <p14:creationId xmlns:p14="http://schemas.microsoft.com/office/powerpoint/2010/main" val="3227428405"/>
      </p:ext>
    </p:extLst>
  </p:cSld>
  <p:clrMapOvr>
    <a:masterClrMapping/>
  </p:clrMapOvr>
  <p:transition spd="slow"/>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dirty="0"/>
              <a:t>Evaluating Relationships for Nominal Data</a:t>
            </a:r>
          </a:p>
        </p:txBody>
      </p:sp>
      <p:sp>
        <p:nvSpPr>
          <p:cNvPr id="3" name="Content Placeholder 2"/>
          <p:cNvSpPr>
            <a:spLocks noGrp="1"/>
          </p:cNvSpPr>
          <p:nvPr>
            <p:ph idx="1"/>
          </p:nvPr>
        </p:nvSpPr>
        <p:spPr/>
        <p:txBody>
          <a:bodyPr/>
          <a:lstStyle/>
          <a:p>
            <a:r>
              <a:rPr lang="en-US" dirty="0"/>
              <a:t>One numerical score and the other score non-numerical</a:t>
            </a:r>
          </a:p>
          <a:p>
            <a:pPr lvl="1"/>
            <a:r>
              <a:rPr lang="en-US" dirty="0"/>
              <a:t>Use the non-numerical variable to organize the scores into separate groups</a:t>
            </a:r>
          </a:p>
          <a:p>
            <a:pPr lvl="1"/>
            <a:r>
              <a:rPr lang="en-US" dirty="0"/>
              <a:t>Non-numerical value with two categories—numerically code the categories as 0 and 1</a:t>
            </a:r>
          </a:p>
          <a:p>
            <a:pPr lvl="2"/>
            <a:r>
              <a:rPr lang="en-US" dirty="0"/>
              <a:t>Calculate the Pearson correlation </a:t>
            </a:r>
            <a:r>
              <a:rPr lang="en-US" dirty="0">
                <a:latin typeface="Arial"/>
                <a:cs typeface="Arial"/>
              </a:rPr>
              <a:t>► point-</a:t>
            </a:r>
            <a:r>
              <a:rPr lang="en-US" dirty="0" err="1">
                <a:latin typeface="Arial"/>
                <a:cs typeface="Arial"/>
              </a:rPr>
              <a:t>biserial</a:t>
            </a:r>
            <a:r>
              <a:rPr lang="en-US" dirty="0">
                <a:latin typeface="Arial"/>
                <a:cs typeface="Arial"/>
              </a:rPr>
              <a:t> correlation</a:t>
            </a:r>
            <a:endParaRPr lang="en-US" dirty="0"/>
          </a:p>
        </p:txBody>
      </p:sp>
    </p:spTree>
    <p:extLst>
      <p:ext uri="{BB962C8B-B14F-4D97-AF65-F5344CB8AC3E}">
        <p14:creationId xmlns:p14="http://schemas.microsoft.com/office/powerpoint/2010/main" val="329957451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blipFill rotWithShape="1">
          <a:blip r:embed="rId3">
            <a:duotone>
              <a:schemeClr val="bg2">
                <a:shade val="76000"/>
                <a:satMod val="180000"/>
              </a:schemeClr>
              <a:schemeClr val="bg2">
                <a:tint val="80000"/>
                <a:satMod val="120000"/>
                <a:lumMod val="180000"/>
              </a:schemeClr>
            </a:duotone>
          </a:blip>
          <a:stretch/>
        </a:blipFill>
        <a:effectLst/>
      </p:bgPr>
    </p:bg>
    <p:spTree>
      <p:nvGrpSpPr>
        <p:cNvPr id="1" name=""/>
        <p:cNvGrpSpPr/>
        <p:nvPr/>
      </p:nvGrpSpPr>
      <p:grpSpPr>
        <a:xfrm>
          <a:off x="0" y="0"/>
          <a:ext cx="0" cy="0"/>
          <a:chOff x="0" y="0"/>
          <a:chExt cx="0" cy="0"/>
        </a:xfrm>
      </p:grpSpPr>
      <p:grpSp>
        <p:nvGrpSpPr>
          <p:cNvPr id="12" name="Group 11">
            <a:extLst>
              <a:ext uri="{FF2B5EF4-FFF2-40B4-BE49-F238E27FC236}">
                <a16:creationId xmlns:a16="http://schemas.microsoft.com/office/drawing/2014/main" id="{15FF890B-3CE7-403A-AECE-2DE04FC7AF80}"/>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3109" y="0"/>
            <a:ext cx="1827609" cy="6858001"/>
            <a:chOff x="1320800" y="0"/>
            <a:chExt cx="2436813" cy="6858001"/>
          </a:xfrm>
        </p:grpSpPr>
        <p:sp>
          <p:nvSpPr>
            <p:cNvPr id="13" name="Freeform 6">
              <a:extLst>
                <a:ext uri="{FF2B5EF4-FFF2-40B4-BE49-F238E27FC236}">
                  <a16:creationId xmlns:a16="http://schemas.microsoft.com/office/drawing/2014/main" id="{99A4E160-6CFD-4514-9E20-CA6692CCDB9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14" name="Freeform 7">
              <a:extLst>
                <a:ext uri="{FF2B5EF4-FFF2-40B4-BE49-F238E27FC236}">
                  <a16:creationId xmlns:a16="http://schemas.microsoft.com/office/drawing/2014/main" id="{3DCD16F5-8D15-45FD-BA62-ADAC08183A2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5" name="Freeform 8">
              <a:extLst>
                <a:ext uri="{FF2B5EF4-FFF2-40B4-BE49-F238E27FC236}">
                  <a16:creationId xmlns:a16="http://schemas.microsoft.com/office/drawing/2014/main" id="{E7CFAF28-6FDA-4C2C-BE51-123D1115F75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6" name="Freeform 9">
              <a:extLst>
                <a:ext uri="{FF2B5EF4-FFF2-40B4-BE49-F238E27FC236}">
                  <a16:creationId xmlns:a16="http://schemas.microsoft.com/office/drawing/2014/main" id="{1FD12703-0627-4991-B2A4-F96519F9086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7" name="Freeform 10">
              <a:extLst>
                <a:ext uri="{FF2B5EF4-FFF2-40B4-BE49-F238E27FC236}">
                  <a16:creationId xmlns:a16="http://schemas.microsoft.com/office/drawing/2014/main" id="{A5758E0B-DF61-40A8-B765-BC6841906A9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8" name="Freeform 11">
              <a:extLst>
                <a:ext uri="{FF2B5EF4-FFF2-40B4-BE49-F238E27FC236}">
                  <a16:creationId xmlns:a16="http://schemas.microsoft.com/office/drawing/2014/main" id="{3E063A1F-9566-4436-B4E3-2890FBBC2CC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grpSp>
        <p:nvGrpSpPr>
          <p:cNvPr id="20" name="Group 19">
            <a:extLst>
              <a:ext uri="{FF2B5EF4-FFF2-40B4-BE49-F238E27FC236}">
                <a16:creationId xmlns:a16="http://schemas.microsoft.com/office/drawing/2014/main" id="{28A4A409-9242-444A-AC1F-809866828B50}"/>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3109" y="0"/>
            <a:ext cx="1827609" cy="6858001"/>
            <a:chOff x="1320800" y="0"/>
            <a:chExt cx="2436813" cy="6858001"/>
          </a:xfrm>
        </p:grpSpPr>
        <p:sp>
          <p:nvSpPr>
            <p:cNvPr id="21" name="Freeform 6">
              <a:extLst>
                <a:ext uri="{FF2B5EF4-FFF2-40B4-BE49-F238E27FC236}">
                  <a16:creationId xmlns:a16="http://schemas.microsoft.com/office/drawing/2014/main" id="{ABF65108-5AB6-40BD-BCAF-526D8E30910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22" name="Freeform 7">
              <a:extLst>
                <a:ext uri="{FF2B5EF4-FFF2-40B4-BE49-F238E27FC236}">
                  <a16:creationId xmlns:a16="http://schemas.microsoft.com/office/drawing/2014/main" id="{C77C904B-BC3A-472F-BB70-8750D41E41D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23" name="Freeform 8">
              <a:extLst>
                <a:ext uri="{FF2B5EF4-FFF2-40B4-BE49-F238E27FC236}">
                  <a16:creationId xmlns:a16="http://schemas.microsoft.com/office/drawing/2014/main" id="{E910D569-2CFD-4010-B886-2F31BB8EC9C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24" name="Freeform 9">
              <a:extLst>
                <a:ext uri="{FF2B5EF4-FFF2-40B4-BE49-F238E27FC236}">
                  <a16:creationId xmlns:a16="http://schemas.microsoft.com/office/drawing/2014/main" id="{5A816932-FBAD-46C0-AA92-336589A5A91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25" name="Freeform 10">
              <a:extLst>
                <a:ext uri="{FF2B5EF4-FFF2-40B4-BE49-F238E27FC236}">
                  <a16:creationId xmlns:a16="http://schemas.microsoft.com/office/drawing/2014/main" id="{3D914BDD-E5E0-4DFB-8072-5B498F94A69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26" name="Freeform 11">
              <a:extLst>
                <a:ext uri="{FF2B5EF4-FFF2-40B4-BE49-F238E27FC236}">
                  <a16:creationId xmlns:a16="http://schemas.microsoft.com/office/drawing/2014/main" id="{ED9E392E-46C2-4B84-A121-9B2BC452F02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 name="Title 1"/>
          <p:cNvSpPr>
            <a:spLocks noGrp="1"/>
          </p:cNvSpPr>
          <p:nvPr>
            <p:ph type="title"/>
          </p:nvPr>
        </p:nvSpPr>
        <p:spPr>
          <a:xfrm>
            <a:off x="1113234" y="685800"/>
            <a:ext cx="2109288" cy="1752599"/>
          </a:xfrm>
        </p:spPr>
        <p:txBody>
          <a:bodyPr vert="horz" lIns="91440" tIns="45720" rIns="91440" bIns="45720" rtlCol="0" anchor="ctr">
            <a:normAutofit/>
          </a:bodyPr>
          <a:lstStyle/>
          <a:p>
            <a:r>
              <a:rPr lang="en-US" sz="2600"/>
              <a:t>Evaluating Relationships for Nominal Data</a:t>
            </a:r>
          </a:p>
        </p:txBody>
      </p:sp>
      <p:sp>
        <p:nvSpPr>
          <p:cNvPr id="3" name="Content Placeholder 2"/>
          <p:cNvSpPr>
            <a:spLocks noGrp="1"/>
          </p:cNvSpPr>
          <p:nvPr>
            <p:ph sz="quarter" idx="11"/>
          </p:nvPr>
        </p:nvSpPr>
        <p:spPr>
          <a:xfrm>
            <a:off x="1113232" y="2666999"/>
            <a:ext cx="2109290" cy="3124201"/>
          </a:xfrm>
        </p:spPr>
        <p:txBody>
          <a:bodyPr vert="horz" lIns="91440" tIns="45720" rIns="91440" bIns="45720" rtlCol="0" anchor="ctr">
            <a:normAutofit/>
          </a:bodyPr>
          <a:lstStyle/>
          <a:p>
            <a:pPr>
              <a:lnSpc>
                <a:spcPct val="90000"/>
              </a:lnSpc>
            </a:pPr>
            <a:r>
              <a:rPr lang="en-US" sz="1000"/>
              <a:t>If both variables are non-numerical</a:t>
            </a:r>
          </a:p>
          <a:p>
            <a:pPr lvl="1">
              <a:lnSpc>
                <a:spcPct val="90000"/>
              </a:lnSpc>
            </a:pPr>
            <a:r>
              <a:rPr lang="en-US" sz="1000"/>
              <a:t>Evaluate by organizing the data in a matrix</a:t>
            </a:r>
          </a:p>
          <a:p>
            <a:pPr lvl="2">
              <a:lnSpc>
                <a:spcPct val="90000"/>
              </a:lnSpc>
            </a:pPr>
            <a:r>
              <a:rPr lang="en-US" sz="1000"/>
              <a:t>Categories of one variable form the rows; categories of the second variable form the columns.</a:t>
            </a:r>
          </a:p>
          <a:p>
            <a:pPr lvl="2">
              <a:lnSpc>
                <a:spcPct val="90000"/>
              </a:lnSpc>
            </a:pPr>
            <a:r>
              <a:rPr lang="en-US" sz="1000"/>
              <a:t>Apply the chi-square test</a:t>
            </a:r>
          </a:p>
        </p:txBody>
      </p:sp>
      <p:sp>
        <p:nvSpPr>
          <p:cNvPr id="28" name="Rounded Rectangle 16">
            <a:extLst>
              <a:ext uri="{FF2B5EF4-FFF2-40B4-BE49-F238E27FC236}">
                <a16:creationId xmlns:a16="http://schemas.microsoft.com/office/drawing/2014/main" id="{21ECAAB0-702B-4C08-B30F-0AFAC3479AD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465871" y="648931"/>
            <a:ext cx="5161397" cy="5231964"/>
          </a:xfrm>
          <a:prstGeom prst="roundRect">
            <a:avLst>
              <a:gd name="adj" fmla="val 4834"/>
            </a:avLst>
          </a:prstGeom>
          <a:solidFill>
            <a:schemeClr val="bg1"/>
          </a:solidFill>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7" name="Table 6"/>
          <p:cNvGraphicFramePr>
            <a:graphicFrameLocks noGrp="1"/>
          </p:cNvGraphicFramePr>
          <p:nvPr>
            <p:extLst>
              <p:ext uri="{D42A27DB-BD31-4B8C-83A1-F6EECF244321}">
                <p14:modId xmlns:p14="http://schemas.microsoft.com/office/powerpoint/2010/main" val="2560168749"/>
              </p:ext>
            </p:extLst>
          </p:nvPr>
        </p:nvGraphicFramePr>
        <p:xfrm>
          <a:off x="3705901" y="2542481"/>
          <a:ext cx="4678020" cy="1485278"/>
        </p:xfrm>
        <a:graphic>
          <a:graphicData uri="http://schemas.openxmlformats.org/drawingml/2006/table">
            <a:tbl>
              <a:tblPr firstRow="1" bandRow="1">
                <a:tableStyleId>{5940675A-B579-460E-94D1-54222C63F5DA}</a:tableStyleId>
              </a:tblPr>
              <a:tblGrid>
                <a:gridCol w="1287154">
                  <a:extLst>
                    <a:ext uri="{9D8B030D-6E8A-4147-A177-3AD203B41FA5}">
                      <a16:colId xmlns:a16="http://schemas.microsoft.com/office/drawing/2014/main" val="20000"/>
                    </a:ext>
                  </a:extLst>
                </a:gridCol>
                <a:gridCol w="1706177">
                  <a:extLst>
                    <a:ext uri="{9D8B030D-6E8A-4147-A177-3AD203B41FA5}">
                      <a16:colId xmlns:a16="http://schemas.microsoft.com/office/drawing/2014/main" val="20001"/>
                    </a:ext>
                  </a:extLst>
                </a:gridCol>
                <a:gridCol w="1684689">
                  <a:extLst>
                    <a:ext uri="{9D8B030D-6E8A-4147-A177-3AD203B41FA5}">
                      <a16:colId xmlns:a16="http://schemas.microsoft.com/office/drawing/2014/main" val="20002"/>
                    </a:ext>
                  </a:extLst>
                </a:gridCol>
              </a:tblGrid>
              <a:tr h="340376">
                <a:tc>
                  <a:txBody>
                    <a:bodyPr/>
                    <a:lstStyle/>
                    <a:p>
                      <a:endParaRPr lang="en-US" sz="1500">
                        <a:latin typeface="Arial" pitchFamily="34" charset="0"/>
                        <a:cs typeface="Arial" pitchFamily="34" charset="0"/>
                      </a:endParaRPr>
                    </a:p>
                  </a:txBody>
                  <a:tcPr marL="77358" marR="77358" marT="38679" marB="38679">
                    <a:solidFill>
                      <a:srgbClr val="00739B"/>
                    </a:solidFill>
                  </a:tcPr>
                </a:tc>
                <a:tc>
                  <a:txBody>
                    <a:bodyPr/>
                    <a:lstStyle/>
                    <a:p>
                      <a:pPr algn="ctr"/>
                      <a:r>
                        <a:rPr lang="en-US" sz="1500" b="1">
                          <a:solidFill>
                            <a:schemeClr val="bg1"/>
                          </a:solidFill>
                          <a:latin typeface="Arial" pitchFamily="34" charset="0"/>
                          <a:cs typeface="Arial" pitchFamily="34" charset="0"/>
                        </a:rPr>
                        <a:t>SAT Above Ave</a:t>
                      </a:r>
                    </a:p>
                  </a:txBody>
                  <a:tcPr marL="77358" marR="77358" marT="38679" marB="38679">
                    <a:solidFill>
                      <a:srgbClr val="00739B"/>
                    </a:solidFill>
                  </a:tcPr>
                </a:tc>
                <a:tc>
                  <a:txBody>
                    <a:bodyPr/>
                    <a:lstStyle/>
                    <a:p>
                      <a:pPr algn="ctr"/>
                      <a:r>
                        <a:rPr lang="en-US" sz="1500" b="1">
                          <a:solidFill>
                            <a:schemeClr val="bg1"/>
                          </a:solidFill>
                          <a:latin typeface="Arial" pitchFamily="34" charset="0"/>
                          <a:cs typeface="Arial" pitchFamily="34" charset="0"/>
                        </a:rPr>
                        <a:t>SAT Below Ave</a:t>
                      </a:r>
                    </a:p>
                  </a:txBody>
                  <a:tcPr marL="77358" marR="77358" marT="38679" marB="38679">
                    <a:solidFill>
                      <a:srgbClr val="00739B"/>
                    </a:solidFill>
                  </a:tcPr>
                </a:tc>
                <a:extLst>
                  <a:ext uri="{0D108BD9-81ED-4DB2-BD59-A6C34878D82A}">
                    <a16:rowId xmlns:a16="http://schemas.microsoft.com/office/drawing/2014/main" val="10000"/>
                  </a:ext>
                </a:extLst>
              </a:tr>
              <a:tr h="572451">
                <a:tc>
                  <a:txBody>
                    <a:bodyPr/>
                    <a:lstStyle/>
                    <a:p>
                      <a:pPr algn="r"/>
                      <a:r>
                        <a:rPr lang="en-US" sz="1500" b="1">
                          <a:latin typeface="Arial" pitchFamily="34" charset="0"/>
                          <a:cs typeface="Arial" pitchFamily="34" charset="0"/>
                        </a:rPr>
                        <a:t>Math Tutoring</a:t>
                      </a:r>
                    </a:p>
                  </a:txBody>
                  <a:tcPr marL="77358" marR="77358" marT="38679" marB="38679"/>
                </a:tc>
                <a:tc>
                  <a:txBody>
                    <a:bodyPr/>
                    <a:lstStyle/>
                    <a:p>
                      <a:pPr algn="ctr"/>
                      <a:r>
                        <a:rPr lang="en-US" sz="1500">
                          <a:latin typeface="Arial" pitchFamily="34" charset="0"/>
                          <a:cs typeface="Arial" pitchFamily="34" charset="0"/>
                        </a:rPr>
                        <a:t>17</a:t>
                      </a:r>
                    </a:p>
                  </a:txBody>
                  <a:tcPr marL="77358" marR="77358" marT="38679" marB="38679"/>
                </a:tc>
                <a:tc>
                  <a:txBody>
                    <a:bodyPr/>
                    <a:lstStyle/>
                    <a:p>
                      <a:pPr algn="ctr"/>
                      <a:r>
                        <a:rPr lang="en-US" sz="1500">
                          <a:latin typeface="Arial" pitchFamily="34" charset="0"/>
                          <a:cs typeface="Arial" pitchFamily="34" charset="0"/>
                        </a:rPr>
                        <a:t>3</a:t>
                      </a:r>
                    </a:p>
                  </a:txBody>
                  <a:tcPr marL="77358" marR="77358" marT="38679" marB="38679"/>
                </a:tc>
                <a:extLst>
                  <a:ext uri="{0D108BD9-81ED-4DB2-BD59-A6C34878D82A}">
                    <a16:rowId xmlns:a16="http://schemas.microsoft.com/office/drawing/2014/main" val="10001"/>
                  </a:ext>
                </a:extLst>
              </a:tr>
              <a:tr h="572451">
                <a:tc>
                  <a:txBody>
                    <a:bodyPr/>
                    <a:lstStyle/>
                    <a:p>
                      <a:pPr algn="r"/>
                      <a:r>
                        <a:rPr lang="en-US" sz="1500" b="1">
                          <a:latin typeface="Arial" pitchFamily="34" charset="0"/>
                          <a:cs typeface="Arial" pitchFamily="34" charset="0"/>
                        </a:rPr>
                        <a:t>Test taking Training</a:t>
                      </a:r>
                    </a:p>
                  </a:txBody>
                  <a:tcPr marL="77358" marR="77358" marT="38679" marB="38679"/>
                </a:tc>
                <a:tc>
                  <a:txBody>
                    <a:bodyPr/>
                    <a:lstStyle/>
                    <a:p>
                      <a:pPr algn="ctr"/>
                      <a:r>
                        <a:rPr lang="en-US" sz="1500">
                          <a:latin typeface="Arial" pitchFamily="34" charset="0"/>
                          <a:cs typeface="Arial" pitchFamily="34" charset="0"/>
                        </a:rPr>
                        <a:t>12</a:t>
                      </a:r>
                    </a:p>
                  </a:txBody>
                  <a:tcPr marL="77358" marR="77358" marT="38679" marB="38679"/>
                </a:tc>
                <a:tc>
                  <a:txBody>
                    <a:bodyPr/>
                    <a:lstStyle/>
                    <a:p>
                      <a:pPr algn="ctr"/>
                      <a:r>
                        <a:rPr lang="en-US" sz="1500">
                          <a:latin typeface="Arial" pitchFamily="34" charset="0"/>
                          <a:cs typeface="Arial" pitchFamily="34" charset="0"/>
                        </a:rPr>
                        <a:t>8</a:t>
                      </a:r>
                    </a:p>
                  </a:txBody>
                  <a:tcPr marL="77358" marR="77358" marT="38679" marB="38679"/>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2108662947"/>
      </p:ext>
    </p:extLst>
  </p:cSld>
  <p:clrMapOvr>
    <a:masterClrMapping/>
  </p:clrMapOvr>
  <p:transition spd="slow"/>
</p:sld>
</file>

<file path=ppt/slides/slide14.xml><?xml version="1.0" encoding="utf-8"?>
<p:sld xmlns:a="http://schemas.openxmlformats.org/drawingml/2006/main" xmlns:r="http://schemas.openxmlformats.org/officeDocument/2006/relationships" xmlns:p="http://schemas.openxmlformats.org/presentationml/2006/main">
  <p:cSld>
    <p:bg>
      <p:bgPr>
        <a:blipFill rotWithShape="1">
          <a:blip r:embed="rId2">
            <a:duotone>
              <a:schemeClr val="bg2">
                <a:shade val="76000"/>
                <a:satMod val="180000"/>
              </a:schemeClr>
              <a:schemeClr val="bg2">
                <a:tint val="80000"/>
                <a:satMod val="120000"/>
                <a:lumMod val="180000"/>
              </a:schemeClr>
            </a:duotone>
          </a:blip>
          <a:stretch/>
        </a:blipFill>
        <a:effectLst/>
      </p:bgPr>
    </p:bg>
    <p:spTree>
      <p:nvGrpSpPr>
        <p:cNvPr id="1" name=""/>
        <p:cNvGrpSpPr/>
        <p:nvPr/>
      </p:nvGrpSpPr>
      <p:grpSpPr>
        <a:xfrm>
          <a:off x="0" y="0"/>
          <a:ext cx="0" cy="0"/>
          <a:chOff x="0" y="0"/>
          <a:chExt cx="0" cy="0"/>
        </a:xfrm>
      </p:grpSpPr>
      <p:grpSp>
        <p:nvGrpSpPr>
          <p:cNvPr id="12" name="Group 11">
            <a:extLst>
              <a:ext uri="{FF2B5EF4-FFF2-40B4-BE49-F238E27FC236}">
                <a16:creationId xmlns:a16="http://schemas.microsoft.com/office/drawing/2014/main" id="{15FF890B-3CE7-403A-AECE-2DE04FC7AF80}"/>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3109" y="0"/>
            <a:ext cx="1827609" cy="6858001"/>
            <a:chOff x="1320800" y="0"/>
            <a:chExt cx="2436813" cy="6858001"/>
          </a:xfrm>
        </p:grpSpPr>
        <p:sp>
          <p:nvSpPr>
            <p:cNvPr id="13" name="Freeform 6">
              <a:extLst>
                <a:ext uri="{FF2B5EF4-FFF2-40B4-BE49-F238E27FC236}">
                  <a16:creationId xmlns:a16="http://schemas.microsoft.com/office/drawing/2014/main" id="{99A4E160-6CFD-4514-9E20-CA6692CCDB9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14" name="Freeform 7">
              <a:extLst>
                <a:ext uri="{FF2B5EF4-FFF2-40B4-BE49-F238E27FC236}">
                  <a16:creationId xmlns:a16="http://schemas.microsoft.com/office/drawing/2014/main" id="{3DCD16F5-8D15-45FD-BA62-ADAC08183A2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5" name="Freeform 8">
              <a:extLst>
                <a:ext uri="{FF2B5EF4-FFF2-40B4-BE49-F238E27FC236}">
                  <a16:creationId xmlns:a16="http://schemas.microsoft.com/office/drawing/2014/main" id="{E7CFAF28-6FDA-4C2C-BE51-123D1115F75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6" name="Freeform 9">
              <a:extLst>
                <a:ext uri="{FF2B5EF4-FFF2-40B4-BE49-F238E27FC236}">
                  <a16:creationId xmlns:a16="http://schemas.microsoft.com/office/drawing/2014/main" id="{1FD12703-0627-4991-B2A4-F96519F9086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7" name="Freeform 10">
              <a:extLst>
                <a:ext uri="{FF2B5EF4-FFF2-40B4-BE49-F238E27FC236}">
                  <a16:creationId xmlns:a16="http://schemas.microsoft.com/office/drawing/2014/main" id="{A5758E0B-DF61-40A8-B765-BC6841906A9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8" name="Freeform 11">
              <a:extLst>
                <a:ext uri="{FF2B5EF4-FFF2-40B4-BE49-F238E27FC236}">
                  <a16:creationId xmlns:a16="http://schemas.microsoft.com/office/drawing/2014/main" id="{3E063A1F-9566-4436-B4E3-2890FBBC2CC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grpSp>
        <p:nvGrpSpPr>
          <p:cNvPr id="20" name="Group 19">
            <a:extLst>
              <a:ext uri="{FF2B5EF4-FFF2-40B4-BE49-F238E27FC236}">
                <a16:creationId xmlns:a16="http://schemas.microsoft.com/office/drawing/2014/main" id="{28A4A409-9242-444A-AC1F-809866828B50}"/>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3109" y="0"/>
            <a:ext cx="1827609" cy="6858001"/>
            <a:chOff x="1320800" y="0"/>
            <a:chExt cx="2436813" cy="6858001"/>
          </a:xfrm>
        </p:grpSpPr>
        <p:sp>
          <p:nvSpPr>
            <p:cNvPr id="21" name="Freeform 6">
              <a:extLst>
                <a:ext uri="{FF2B5EF4-FFF2-40B4-BE49-F238E27FC236}">
                  <a16:creationId xmlns:a16="http://schemas.microsoft.com/office/drawing/2014/main" id="{ABF65108-5AB6-40BD-BCAF-526D8E30910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22" name="Freeform 7">
              <a:extLst>
                <a:ext uri="{FF2B5EF4-FFF2-40B4-BE49-F238E27FC236}">
                  <a16:creationId xmlns:a16="http://schemas.microsoft.com/office/drawing/2014/main" id="{C77C904B-BC3A-472F-BB70-8750D41E41D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23" name="Freeform 8">
              <a:extLst>
                <a:ext uri="{FF2B5EF4-FFF2-40B4-BE49-F238E27FC236}">
                  <a16:creationId xmlns:a16="http://schemas.microsoft.com/office/drawing/2014/main" id="{E910D569-2CFD-4010-B886-2F31BB8EC9C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24" name="Freeform 9">
              <a:extLst>
                <a:ext uri="{FF2B5EF4-FFF2-40B4-BE49-F238E27FC236}">
                  <a16:creationId xmlns:a16="http://schemas.microsoft.com/office/drawing/2014/main" id="{5A816932-FBAD-46C0-AA92-336589A5A91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25" name="Freeform 10">
              <a:extLst>
                <a:ext uri="{FF2B5EF4-FFF2-40B4-BE49-F238E27FC236}">
                  <a16:creationId xmlns:a16="http://schemas.microsoft.com/office/drawing/2014/main" id="{3D914BDD-E5E0-4DFB-8072-5B498F94A69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26" name="Freeform 11">
              <a:extLst>
                <a:ext uri="{FF2B5EF4-FFF2-40B4-BE49-F238E27FC236}">
                  <a16:creationId xmlns:a16="http://schemas.microsoft.com/office/drawing/2014/main" id="{ED9E392E-46C2-4B84-A121-9B2BC452F02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 name="Title 1"/>
          <p:cNvSpPr>
            <a:spLocks noGrp="1"/>
          </p:cNvSpPr>
          <p:nvPr>
            <p:ph type="title"/>
          </p:nvPr>
        </p:nvSpPr>
        <p:spPr>
          <a:xfrm>
            <a:off x="1113234" y="685800"/>
            <a:ext cx="2109288" cy="1752599"/>
          </a:xfrm>
        </p:spPr>
        <p:txBody>
          <a:bodyPr vert="horz" lIns="91440" tIns="45720" rIns="91440" bIns="45720" rtlCol="0" anchor="ctr">
            <a:normAutofit/>
          </a:bodyPr>
          <a:lstStyle/>
          <a:p>
            <a:pPr>
              <a:lnSpc>
                <a:spcPct val="90000"/>
              </a:lnSpc>
            </a:pPr>
            <a:r>
              <a:rPr lang="en-US" sz="2800"/>
              <a:t>Interpreting the Strength of a Correlation</a:t>
            </a:r>
          </a:p>
        </p:txBody>
      </p:sp>
      <p:sp>
        <p:nvSpPr>
          <p:cNvPr id="3" name="Content Placeholder 2"/>
          <p:cNvSpPr>
            <a:spLocks noGrp="1"/>
          </p:cNvSpPr>
          <p:nvPr>
            <p:ph sz="quarter" idx="11"/>
          </p:nvPr>
        </p:nvSpPr>
        <p:spPr>
          <a:xfrm>
            <a:off x="1113232" y="2666999"/>
            <a:ext cx="2109290" cy="3124201"/>
          </a:xfrm>
        </p:spPr>
        <p:txBody>
          <a:bodyPr vert="horz" lIns="91440" tIns="45720" rIns="91440" bIns="45720" rtlCol="0" anchor="ctr">
            <a:normAutofit/>
          </a:bodyPr>
          <a:lstStyle/>
          <a:p>
            <a:pPr>
              <a:lnSpc>
                <a:spcPct val="90000"/>
              </a:lnSpc>
            </a:pPr>
            <a:r>
              <a:rPr lang="en-US" sz="1500"/>
              <a:t>Coefficient of determination: the squared value of a correlation</a:t>
            </a:r>
          </a:p>
          <a:p>
            <a:pPr lvl="1">
              <a:lnSpc>
                <a:spcPct val="90000"/>
              </a:lnSpc>
            </a:pPr>
            <a:r>
              <a:rPr lang="en-US" sz="1500"/>
              <a:t>Measures the percentage of variability in one variable that is determined, or predicted, by its relationship with the other variable</a:t>
            </a:r>
          </a:p>
        </p:txBody>
      </p:sp>
      <p:sp>
        <p:nvSpPr>
          <p:cNvPr id="28" name="Rounded Rectangle 16">
            <a:extLst>
              <a:ext uri="{FF2B5EF4-FFF2-40B4-BE49-F238E27FC236}">
                <a16:creationId xmlns:a16="http://schemas.microsoft.com/office/drawing/2014/main" id="{21ECAAB0-702B-4C08-B30F-0AFAC3479AD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465871" y="648931"/>
            <a:ext cx="5161397" cy="5231964"/>
          </a:xfrm>
          <a:prstGeom prst="roundRect">
            <a:avLst>
              <a:gd name="adj" fmla="val 4834"/>
            </a:avLst>
          </a:prstGeom>
          <a:solidFill>
            <a:schemeClr val="bg1"/>
          </a:solidFill>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7" name="Table 6"/>
          <p:cNvGraphicFramePr>
            <a:graphicFrameLocks noGrp="1"/>
          </p:cNvGraphicFramePr>
          <p:nvPr>
            <p:extLst>
              <p:ext uri="{D42A27DB-BD31-4B8C-83A1-F6EECF244321}">
                <p14:modId xmlns:p14="http://schemas.microsoft.com/office/powerpoint/2010/main" val="655791318"/>
              </p:ext>
            </p:extLst>
          </p:nvPr>
        </p:nvGraphicFramePr>
        <p:xfrm>
          <a:off x="3705901" y="2148264"/>
          <a:ext cx="4678020" cy="2273710"/>
        </p:xfrm>
        <a:graphic>
          <a:graphicData uri="http://schemas.openxmlformats.org/drawingml/2006/table">
            <a:tbl>
              <a:tblPr firstRow="1" bandRow="1">
                <a:tableStyleId>{8799B23B-EC83-4686-B30A-512413B5E67A}</a:tableStyleId>
              </a:tblPr>
              <a:tblGrid>
                <a:gridCol w="1656576">
                  <a:extLst>
                    <a:ext uri="{9D8B030D-6E8A-4147-A177-3AD203B41FA5}">
                      <a16:colId xmlns:a16="http://schemas.microsoft.com/office/drawing/2014/main" val="20000"/>
                    </a:ext>
                  </a:extLst>
                </a:gridCol>
                <a:gridCol w="3021444">
                  <a:extLst>
                    <a:ext uri="{9D8B030D-6E8A-4147-A177-3AD203B41FA5}">
                      <a16:colId xmlns:a16="http://schemas.microsoft.com/office/drawing/2014/main" val="20001"/>
                    </a:ext>
                  </a:extLst>
                </a:gridCol>
              </a:tblGrid>
              <a:tr h="1001974">
                <a:tc>
                  <a:txBody>
                    <a:bodyPr/>
                    <a:lstStyle/>
                    <a:p>
                      <a:pPr algn="ctr"/>
                      <a:r>
                        <a:rPr lang="en-US" sz="1900"/>
                        <a:t>Degree of Relationship</a:t>
                      </a:r>
                      <a:endParaRPr lang="en-US" sz="1900" b="1">
                        <a:solidFill>
                          <a:schemeClr val="bg1"/>
                        </a:solidFill>
                        <a:latin typeface="Arial" pitchFamily="34" charset="0"/>
                        <a:cs typeface="Arial" pitchFamily="34" charset="0"/>
                      </a:endParaRPr>
                    </a:p>
                  </a:txBody>
                  <a:tcPr marL="96344" marR="96344" marT="48172" marB="48172" anchor="ctr"/>
                </a:tc>
                <a:tc>
                  <a:txBody>
                    <a:bodyPr/>
                    <a:lstStyle/>
                    <a:p>
                      <a:pPr algn="ctr"/>
                      <a:r>
                        <a:rPr lang="en-US" sz="1900"/>
                        <a:t>Value of the</a:t>
                      </a:r>
                      <a:r>
                        <a:rPr lang="en-US" sz="1900" baseline="0"/>
                        <a:t> Correlation Coefficient, or Coefficient of Determination</a:t>
                      </a:r>
                      <a:endParaRPr lang="en-US" sz="1900" b="1">
                        <a:solidFill>
                          <a:schemeClr val="bg1"/>
                        </a:solidFill>
                        <a:latin typeface="Arial" pitchFamily="34" charset="0"/>
                        <a:cs typeface="Arial" pitchFamily="34" charset="0"/>
                      </a:endParaRPr>
                    </a:p>
                  </a:txBody>
                  <a:tcPr marL="96344" marR="96344" marT="48172" marB="48172" anchor="ctr"/>
                </a:tc>
                <a:extLst>
                  <a:ext uri="{0D108BD9-81ED-4DB2-BD59-A6C34878D82A}">
                    <a16:rowId xmlns:a16="http://schemas.microsoft.com/office/drawing/2014/main" val="10000"/>
                  </a:ext>
                </a:extLst>
              </a:tr>
              <a:tr h="423912">
                <a:tc>
                  <a:txBody>
                    <a:bodyPr/>
                    <a:lstStyle/>
                    <a:p>
                      <a:r>
                        <a:rPr lang="en-US" sz="1900"/>
                        <a:t>Small</a:t>
                      </a:r>
                      <a:endParaRPr lang="en-US" sz="1900">
                        <a:latin typeface="Arial" pitchFamily="34" charset="0"/>
                        <a:cs typeface="Arial" pitchFamily="34" charset="0"/>
                      </a:endParaRPr>
                    </a:p>
                  </a:txBody>
                  <a:tcPr marL="96344" marR="96344" marT="48172" marB="48172"/>
                </a:tc>
                <a:tc>
                  <a:txBody>
                    <a:bodyPr/>
                    <a:lstStyle/>
                    <a:p>
                      <a:r>
                        <a:rPr lang="en-US" sz="1900"/>
                        <a:t>r = 0.10 or r</a:t>
                      </a:r>
                      <a:r>
                        <a:rPr lang="en-US" sz="1900" baseline="30000"/>
                        <a:t>2</a:t>
                      </a:r>
                      <a:r>
                        <a:rPr lang="en-US" sz="1900" baseline="0"/>
                        <a:t> = 0.01 (1%)</a:t>
                      </a:r>
                      <a:endParaRPr lang="en-US" sz="1900" baseline="0">
                        <a:latin typeface="Arial" pitchFamily="34" charset="0"/>
                        <a:cs typeface="Arial" pitchFamily="34" charset="0"/>
                      </a:endParaRPr>
                    </a:p>
                  </a:txBody>
                  <a:tcPr marL="96344" marR="96344" marT="48172" marB="48172"/>
                </a:tc>
                <a:extLst>
                  <a:ext uri="{0D108BD9-81ED-4DB2-BD59-A6C34878D82A}">
                    <a16:rowId xmlns:a16="http://schemas.microsoft.com/office/drawing/2014/main" val="10001"/>
                  </a:ext>
                </a:extLst>
              </a:tr>
              <a:tr h="423912">
                <a:tc>
                  <a:txBody>
                    <a:bodyPr/>
                    <a:lstStyle/>
                    <a:p>
                      <a:r>
                        <a:rPr lang="en-US" sz="1900"/>
                        <a:t>Medium</a:t>
                      </a:r>
                      <a:endParaRPr lang="en-US" sz="1900">
                        <a:latin typeface="Arial" pitchFamily="34" charset="0"/>
                        <a:cs typeface="Arial" pitchFamily="34" charset="0"/>
                      </a:endParaRPr>
                    </a:p>
                  </a:txBody>
                  <a:tcPr marL="96344" marR="96344" marT="48172" marB="4817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900"/>
                        <a:t>r = 0.50 or r</a:t>
                      </a:r>
                      <a:r>
                        <a:rPr lang="en-US" sz="1900" baseline="30000"/>
                        <a:t>2</a:t>
                      </a:r>
                      <a:r>
                        <a:rPr lang="en-US" sz="1900" baseline="0"/>
                        <a:t> = 0.25 (25%)</a:t>
                      </a:r>
                      <a:endParaRPr lang="en-US" sz="1900" baseline="0">
                        <a:latin typeface="Arial" pitchFamily="34" charset="0"/>
                        <a:cs typeface="Arial" pitchFamily="34" charset="0"/>
                      </a:endParaRPr>
                    </a:p>
                  </a:txBody>
                  <a:tcPr marL="96344" marR="96344" marT="48172" marB="48172"/>
                </a:tc>
                <a:extLst>
                  <a:ext uri="{0D108BD9-81ED-4DB2-BD59-A6C34878D82A}">
                    <a16:rowId xmlns:a16="http://schemas.microsoft.com/office/drawing/2014/main" val="10002"/>
                  </a:ext>
                </a:extLst>
              </a:tr>
              <a:tr h="423912">
                <a:tc>
                  <a:txBody>
                    <a:bodyPr/>
                    <a:lstStyle/>
                    <a:p>
                      <a:r>
                        <a:rPr lang="en-US" sz="1900"/>
                        <a:t>Large</a:t>
                      </a:r>
                      <a:endParaRPr lang="en-US" sz="1900">
                        <a:latin typeface="Arial" pitchFamily="34" charset="0"/>
                        <a:cs typeface="Arial" pitchFamily="34" charset="0"/>
                      </a:endParaRPr>
                    </a:p>
                  </a:txBody>
                  <a:tcPr marL="96344" marR="96344" marT="48172" marB="4817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900"/>
                        <a:t>r = 0.80 or r</a:t>
                      </a:r>
                      <a:r>
                        <a:rPr lang="en-US" sz="1900" baseline="30000"/>
                        <a:t>2</a:t>
                      </a:r>
                      <a:r>
                        <a:rPr lang="en-US" sz="1900" baseline="0"/>
                        <a:t> = 0.64 (64%)</a:t>
                      </a:r>
                      <a:endParaRPr lang="en-US" sz="1900" baseline="0">
                        <a:latin typeface="Arial" pitchFamily="34" charset="0"/>
                        <a:cs typeface="Arial" pitchFamily="34" charset="0"/>
                      </a:endParaRPr>
                    </a:p>
                  </a:txBody>
                  <a:tcPr marL="96344" marR="96344" marT="48172" marB="48172"/>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2647152202"/>
      </p:ext>
    </p:extLst>
  </p:cSld>
  <p:clrMapOvr>
    <a:masterClrMapping/>
  </p:clrMapOvr>
  <p:transition spd="slow"/>
</p:sld>
</file>

<file path=ppt/slides/slide15.xml><?xml version="1.0" encoding="utf-8"?>
<p:sld xmlns:a="http://schemas.openxmlformats.org/drawingml/2006/main" xmlns:r="http://schemas.openxmlformats.org/officeDocument/2006/relationships" xmlns:p="http://schemas.openxmlformats.org/presentationml/2006/main">
  <p:cSld>
    <p:bg>
      <p:bgPr>
        <a:blipFill rotWithShape="1">
          <a:blip r:embed="rId2">
            <a:duotone>
              <a:schemeClr val="bg2">
                <a:shade val="76000"/>
                <a:satMod val="180000"/>
              </a:schemeClr>
              <a:schemeClr val="bg2">
                <a:tint val="80000"/>
                <a:satMod val="120000"/>
                <a:lumMod val="180000"/>
              </a:schemeClr>
            </a:duotone>
          </a:blip>
          <a:stretch/>
        </a:blip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C8643778-7F6C-4E8D-84D1-D5CDB99281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1D22F88D-6907-48AF-B024-346E855E0D9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0" y="-1"/>
            <a:ext cx="3302781" cy="6858001"/>
          </a:xfrm>
          <a:custGeom>
            <a:avLst/>
            <a:gdLst>
              <a:gd name="connsiteX0" fmla="*/ 3223890 w 4403709"/>
              <a:gd name="connsiteY0" fmla="*/ 6858001 h 6858001"/>
              <a:gd name="connsiteX1" fmla="*/ 4101908 w 4403709"/>
              <a:gd name="connsiteY1" fmla="*/ 6858001 h 6858001"/>
              <a:gd name="connsiteX2" fmla="*/ 3254950 w 4403709"/>
              <a:gd name="connsiteY2" fmla="*/ 1599356 h 6858001"/>
              <a:gd name="connsiteX3" fmla="*/ 3254950 w 4403709"/>
              <a:gd name="connsiteY3" fmla="*/ 1594062 h 6858001"/>
              <a:gd name="connsiteX4" fmla="*/ 4403709 w 4403709"/>
              <a:gd name="connsiteY4" fmla="*/ 0 h 6858001"/>
              <a:gd name="connsiteX5" fmla="*/ 3254950 w 4403709"/>
              <a:gd name="connsiteY5" fmla="*/ 0 h 6858001"/>
              <a:gd name="connsiteX6" fmla="*/ 2903520 w 4403709"/>
              <a:gd name="connsiteY6" fmla="*/ 0 h 6858001"/>
              <a:gd name="connsiteX7" fmla="*/ 0 w 4403709"/>
              <a:gd name="connsiteY7" fmla="*/ 0 h 6858001"/>
              <a:gd name="connsiteX8" fmla="*/ 0 w 4403709"/>
              <a:gd name="connsiteY8" fmla="*/ 6858000 h 6858001"/>
              <a:gd name="connsiteX9" fmla="*/ 3223890 w 4403709"/>
              <a:gd name="connsiteY9" fmla="*/ 685800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403709" h="6858001">
                <a:moveTo>
                  <a:pt x="3223890" y="6858001"/>
                </a:moveTo>
                <a:lnTo>
                  <a:pt x="4101908" y="6858001"/>
                </a:lnTo>
                <a:lnTo>
                  <a:pt x="3254950" y="1599356"/>
                </a:lnTo>
                <a:lnTo>
                  <a:pt x="3254950" y="1594062"/>
                </a:lnTo>
                <a:lnTo>
                  <a:pt x="4403709" y="0"/>
                </a:lnTo>
                <a:lnTo>
                  <a:pt x="3254950" y="0"/>
                </a:lnTo>
                <a:lnTo>
                  <a:pt x="2903520" y="0"/>
                </a:lnTo>
                <a:lnTo>
                  <a:pt x="0" y="0"/>
                </a:lnTo>
                <a:lnTo>
                  <a:pt x="0" y="6858000"/>
                </a:lnTo>
                <a:lnTo>
                  <a:pt x="3223890" y="6858000"/>
                </a:lnTo>
                <a:close/>
              </a:path>
            </a:pathLst>
          </a:custGeom>
          <a:gradFill flip="none" rotWithShape="1">
            <a:gsLst>
              <a:gs pos="0">
                <a:schemeClr val="accent1">
                  <a:lumMod val="89000"/>
                </a:schemeClr>
              </a:gs>
              <a:gs pos="23000">
                <a:schemeClr val="accent1">
                  <a:lumMod val="89000"/>
                </a:schemeClr>
              </a:gs>
              <a:gs pos="69000">
                <a:schemeClr val="accent1">
                  <a:lumMod val="75000"/>
                </a:schemeClr>
              </a:gs>
              <a:gs pos="97000">
                <a:schemeClr val="accent1">
                  <a:lumMod val="70000"/>
                </a:schemeClr>
              </a:gs>
            </a:gsLst>
            <a:path path="circle">
              <a:fillToRect l="50000" t="50000" r="50000" b="50000"/>
            </a:path>
            <a:tileRect/>
          </a:gradFill>
          <a:ln>
            <a:noFill/>
          </a:ln>
        </p:spPr>
        <p:style>
          <a:lnRef idx="2">
            <a:schemeClr val="accent1">
              <a:shade val="50000"/>
            </a:schemeClr>
          </a:lnRef>
          <a:fillRef idx="1002">
            <a:schemeClr val="dk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 name="Title 1"/>
          <p:cNvSpPr>
            <a:spLocks noGrp="1"/>
          </p:cNvSpPr>
          <p:nvPr>
            <p:ph type="title"/>
          </p:nvPr>
        </p:nvSpPr>
        <p:spPr>
          <a:xfrm>
            <a:off x="372084" y="685801"/>
            <a:ext cx="2057400" cy="5105400"/>
          </a:xfrm>
        </p:spPr>
        <p:txBody>
          <a:bodyPr>
            <a:normAutofit/>
          </a:bodyPr>
          <a:lstStyle/>
          <a:p>
            <a:pPr algn="l"/>
            <a:r>
              <a:rPr lang="en-US" sz="2800">
                <a:solidFill>
                  <a:srgbClr val="FFFFFF"/>
                </a:solidFill>
              </a:rPr>
              <a:t>The Significance of a Relationship</a:t>
            </a:r>
          </a:p>
        </p:txBody>
      </p:sp>
      <p:grpSp>
        <p:nvGrpSpPr>
          <p:cNvPr id="12" name="Group 11">
            <a:extLst>
              <a:ext uri="{FF2B5EF4-FFF2-40B4-BE49-F238E27FC236}">
                <a16:creationId xmlns:a16="http://schemas.microsoft.com/office/drawing/2014/main" id="{F3842748-48B5-4DD0-A06A-A31C74024A9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486469" y="0"/>
            <a:ext cx="1827609" cy="6858001"/>
            <a:chOff x="1320800" y="0"/>
            <a:chExt cx="2436813" cy="6858001"/>
          </a:xfrm>
        </p:grpSpPr>
        <p:sp>
          <p:nvSpPr>
            <p:cNvPr id="13" name="Freeform 6">
              <a:extLst>
                <a:ext uri="{FF2B5EF4-FFF2-40B4-BE49-F238E27FC236}">
                  <a16:creationId xmlns:a16="http://schemas.microsoft.com/office/drawing/2014/main" id="{548E99BE-1071-4690-9B9C-07926CEE555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14" name="Freeform 7">
              <a:extLst>
                <a:ext uri="{FF2B5EF4-FFF2-40B4-BE49-F238E27FC236}">
                  <a16:creationId xmlns:a16="http://schemas.microsoft.com/office/drawing/2014/main" id="{9301F039-B467-413A-B25C-770E51069D4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5" name="Freeform 8">
              <a:extLst>
                <a:ext uri="{FF2B5EF4-FFF2-40B4-BE49-F238E27FC236}">
                  <a16:creationId xmlns:a16="http://schemas.microsoft.com/office/drawing/2014/main" id="{9F06AEC1-5558-49E8-8CAC-FEBD00DF003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6" name="Freeform 9">
              <a:extLst>
                <a:ext uri="{FF2B5EF4-FFF2-40B4-BE49-F238E27FC236}">
                  <a16:creationId xmlns:a16="http://schemas.microsoft.com/office/drawing/2014/main" id="{D10B76B9-BA68-471E-B58C-ED91198A9FA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7" name="Freeform 10">
              <a:extLst>
                <a:ext uri="{FF2B5EF4-FFF2-40B4-BE49-F238E27FC236}">
                  <a16:creationId xmlns:a16="http://schemas.microsoft.com/office/drawing/2014/main" id="{FEB3913B-54A3-490E-BA4B-5D0330990FC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8" name="Freeform 11">
              <a:extLst>
                <a:ext uri="{FF2B5EF4-FFF2-40B4-BE49-F238E27FC236}">
                  <a16:creationId xmlns:a16="http://schemas.microsoft.com/office/drawing/2014/main" id="{F75DC961-08A4-46F8-8A80-2E1FB977E1F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3" name="Content Placeholder 2"/>
          <p:cNvSpPr>
            <a:spLocks noGrp="1"/>
          </p:cNvSpPr>
          <p:nvPr>
            <p:ph idx="1"/>
          </p:nvPr>
        </p:nvSpPr>
        <p:spPr>
          <a:xfrm>
            <a:off x="3837829" y="685801"/>
            <a:ext cx="4789439" cy="5105400"/>
          </a:xfrm>
        </p:spPr>
        <p:txBody>
          <a:bodyPr>
            <a:normAutofit/>
          </a:bodyPr>
          <a:lstStyle/>
          <a:p>
            <a:r>
              <a:rPr lang="en-US" sz="1700"/>
              <a:t>Statistical significance of a correlation</a:t>
            </a:r>
          </a:p>
          <a:p>
            <a:pPr lvl="1"/>
            <a:r>
              <a:rPr lang="en-US" sz="1700" b="1"/>
              <a:t>The correlation is unlikely to have been produced by random variation.</a:t>
            </a:r>
          </a:p>
          <a:p>
            <a:pPr lvl="1"/>
            <a:r>
              <a:rPr lang="en-US" sz="1700" b="1"/>
              <a:t>Sample Size matters:</a:t>
            </a:r>
          </a:p>
          <a:p>
            <a:pPr lvl="2"/>
            <a:r>
              <a:rPr lang="en-US" sz="1700"/>
              <a:t>With a small sample, it is possible to obtain what appears to be a very strong correlation when in fact there is no relationship between the two variables.</a:t>
            </a:r>
          </a:p>
          <a:p>
            <a:pPr lvl="2"/>
            <a:r>
              <a:rPr lang="en-US" sz="1700"/>
              <a:t>Increasing the sample size makes it more likely that a correlation represents a real relationship.</a:t>
            </a:r>
          </a:p>
        </p:txBody>
      </p:sp>
    </p:spTree>
    <p:extLst>
      <p:ext uri="{BB962C8B-B14F-4D97-AF65-F5344CB8AC3E}">
        <p14:creationId xmlns:p14="http://schemas.microsoft.com/office/powerpoint/2010/main" val="215525237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blipFill rotWithShape="1">
          <a:blip r:embed="rId2">
            <a:duotone>
              <a:schemeClr val="bg2">
                <a:shade val="76000"/>
                <a:satMod val="180000"/>
              </a:schemeClr>
              <a:schemeClr val="bg2">
                <a:tint val="80000"/>
                <a:satMod val="120000"/>
                <a:lumMod val="180000"/>
              </a:schemeClr>
            </a:duotone>
          </a:blip>
          <a:stretch/>
        </a:blip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E03BF673-8C68-4092-BF1B-53C57EFEC2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618" cy="6858000"/>
          </a:xfrm>
          <a:prstGeom prst="rect">
            <a:avLst/>
          </a:prstGeom>
          <a:ln>
            <a:noFill/>
          </a:ln>
        </p:spPr>
        <p:style>
          <a:lnRef idx="2">
            <a:schemeClr val="accent1">
              <a:shade val="50000"/>
            </a:schemeClr>
          </a:lnRef>
          <a:fillRef idx="1002">
            <a:schemeClr val="dk1"/>
          </a:fillRef>
          <a:effectRef idx="0">
            <a:schemeClr val="accent1"/>
          </a:effectRef>
          <a:fontRef idx="minor">
            <a:schemeClr val="lt1"/>
          </a:fontRef>
        </p:style>
        <p:txBody>
          <a:bodyPr rtlCol="0" anchor="ctr"/>
          <a:lstStyle/>
          <a:p>
            <a:pPr algn="ctr"/>
            <a:endParaRPr lang="en-US" dirty="0"/>
          </a:p>
        </p:txBody>
      </p:sp>
      <p:sp useBgFill="1">
        <p:nvSpPr>
          <p:cNvPr id="10" name="Freeform: Shape 9">
            <a:extLst>
              <a:ext uri="{FF2B5EF4-FFF2-40B4-BE49-F238E27FC236}">
                <a16:creationId xmlns:a16="http://schemas.microsoft.com/office/drawing/2014/main" id="{B1BDB70B-F0E6-4867-818F-C582494FB6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92812" y="0"/>
            <a:ext cx="8351188" cy="6858000"/>
          </a:xfrm>
          <a:custGeom>
            <a:avLst/>
            <a:gdLst>
              <a:gd name="connsiteX0" fmla="*/ 7627977 w 11134917"/>
              <a:gd name="connsiteY0" fmla="*/ 0 h 6858000"/>
              <a:gd name="connsiteX1" fmla="*/ 8129873 w 11134917"/>
              <a:gd name="connsiteY1" fmla="*/ 0 h 6858000"/>
              <a:gd name="connsiteX2" fmla="*/ 11134917 w 11134917"/>
              <a:gd name="connsiteY2" fmla="*/ 0 h 6858000"/>
              <a:gd name="connsiteX3" fmla="*/ 11134917 w 11134917"/>
              <a:gd name="connsiteY3" fmla="*/ 6858000 h 6858000"/>
              <a:gd name="connsiteX4" fmla="*/ 8129873 w 11134917"/>
              <a:gd name="connsiteY4" fmla="*/ 6858000 h 6858000"/>
              <a:gd name="connsiteX5" fmla="*/ 7627977 w 11134917"/>
              <a:gd name="connsiteY5" fmla="*/ 6858000 h 6858000"/>
              <a:gd name="connsiteX6" fmla="*/ 7627977 w 11134917"/>
              <a:gd name="connsiteY6" fmla="*/ 6857419 h 6858000"/>
              <a:gd name="connsiteX7" fmla="*/ 1921931 w 11134917"/>
              <a:gd name="connsiteY7" fmla="*/ 6850814 h 6858000"/>
              <a:gd name="connsiteX8" fmla="*/ 0 w 11134917"/>
              <a:gd name="connsiteY8" fmla="*/ 5325357 h 6858000"/>
              <a:gd name="connsiteX9" fmla="*/ 838199 w 11134917"/>
              <a:gd name="connsiteY9" fmla="*/ 7331 h 6858000"/>
              <a:gd name="connsiteX10" fmla="*/ 7627977 w 11134917"/>
              <a:gd name="connsiteY10" fmla="*/ 505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1134917" h="6858000">
                <a:moveTo>
                  <a:pt x="7627977" y="0"/>
                </a:moveTo>
                <a:lnTo>
                  <a:pt x="8129873" y="0"/>
                </a:lnTo>
                <a:lnTo>
                  <a:pt x="11134917" y="0"/>
                </a:lnTo>
                <a:lnTo>
                  <a:pt x="11134917" y="6858000"/>
                </a:lnTo>
                <a:lnTo>
                  <a:pt x="8129873" y="6858000"/>
                </a:lnTo>
                <a:lnTo>
                  <a:pt x="7627977" y="6858000"/>
                </a:lnTo>
                <a:lnTo>
                  <a:pt x="7627977" y="6857419"/>
                </a:lnTo>
                <a:lnTo>
                  <a:pt x="1921931" y="6850814"/>
                </a:lnTo>
                <a:lnTo>
                  <a:pt x="0" y="5325357"/>
                </a:lnTo>
                <a:lnTo>
                  <a:pt x="838199" y="7331"/>
                </a:lnTo>
                <a:lnTo>
                  <a:pt x="7627977" y="505"/>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2" name="Group 11">
            <a:extLst>
              <a:ext uri="{FF2B5EF4-FFF2-40B4-BE49-F238E27FC236}">
                <a16:creationId xmlns:a16="http://schemas.microsoft.com/office/drawing/2014/main" id="{1E52C707-F508-47B5-8864-8CC3EE0F030B}"/>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09018" y="0"/>
            <a:ext cx="1827609" cy="6858001"/>
            <a:chOff x="1320800" y="0"/>
            <a:chExt cx="2436813" cy="6858001"/>
          </a:xfrm>
        </p:grpSpPr>
        <p:sp>
          <p:nvSpPr>
            <p:cNvPr id="13" name="Freeform 6">
              <a:extLst>
                <a:ext uri="{FF2B5EF4-FFF2-40B4-BE49-F238E27FC236}">
                  <a16:creationId xmlns:a16="http://schemas.microsoft.com/office/drawing/2014/main" id="{066B5DD9-1C9B-4957-AF7C-8E11C7E88BB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14" name="Freeform 7">
              <a:extLst>
                <a:ext uri="{FF2B5EF4-FFF2-40B4-BE49-F238E27FC236}">
                  <a16:creationId xmlns:a16="http://schemas.microsoft.com/office/drawing/2014/main" id="{8DF9D480-2CEE-4037-8C1B-6380686300D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5" name="Freeform 8">
              <a:extLst>
                <a:ext uri="{FF2B5EF4-FFF2-40B4-BE49-F238E27FC236}">
                  <a16:creationId xmlns:a16="http://schemas.microsoft.com/office/drawing/2014/main" id="{EBF6F7B8-E51D-495D-B944-B8E2E84C574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6" name="Freeform 9">
              <a:extLst>
                <a:ext uri="{FF2B5EF4-FFF2-40B4-BE49-F238E27FC236}">
                  <a16:creationId xmlns:a16="http://schemas.microsoft.com/office/drawing/2014/main" id="{F43BB0F7-F9F4-4CFA-9277-2B671DC701C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7" name="Freeform 10">
              <a:extLst>
                <a:ext uri="{FF2B5EF4-FFF2-40B4-BE49-F238E27FC236}">
                  <a16:creationId xmlns:a16="http://schemas.microsoft.com/office/drawing/2014/main" id="{D51F18A6-D926-4462-B110-63097184FBA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8" name="Freeform 11">
              <a:extLst>
                <a:ext uri="{FF2B5EF4-FFF2-40B4-BE49-F238E27FC236}">
                  <a16:creationId xmlns:a16="http://schemas.microsoft.com/office/drawing/2014/main" id="{ED77B4F5-55D8-444A-9EFF-CAAA8CD69F4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 name="Title 1"/>
          <p:cNvSpPr>
            <a:spLocks noGrp="1"/>
          </p:cNvSpPr>
          <p:nvPr>
            <p:ph type="title"/>
          </p:nvPr>
        </p:nvSpPr>
        <p:spPr>
          <a:xfrm>
            <a:off x="1377009" y="1072609"/>
            <a:ext cx="2281168" cy="4522647"/>
          </a:xfrm>
          <a:effectLst/>
        </p:spPr>
        <p:txBody>
          <a:bodyPr anchor="ctr">
            <a:normAutofit/>
          </a:bodyPr>
          <a:lstStyle/>
          <a:p>
            <a:pPr algn="l"/>
            <a:r>
              <a:rPr lang="en-US" sz="2800">
                <a:solidFill>
                  <a:schemeClr val="tx2"/>
                </a:solidFill>
              </a:rPr>
              <a:t> Applications of the Correlational Strategy</a:t>
            </a:r>
          </a:p>
        </p:txBody>
      </p:sp>
      <p:sp>
        <p:nvSpPr>
          <p:cNvPr id="3" name="Content Placeholder 2"/>
          <p:cNvSpPr>
            <a:spLocks noGrp="1"/>
          </p:cNvSpPr>
          <p:nvPr>
            <p:ph idx="1"/>
          </p:nvPr>
        </p:nvSpPr>
        <p:spPr>
          <a:xfrm>
            <a:off x="3861774" y="1072609"/>
            <a:ext cx="4787405" cy="4522647"/>
          </a:xfrm>
        </p:spPr>
        <p:txBody>
          <a:bodyPr anchor="ctr">
            <a:normAutofit/>
          </a:bodyPr>
          <a:lstStyle/>
          <a:p>
            <a:pPr lvl="0"/>
            <a:r>
              <a:rPr lang="en-US" sz="1700"/>
              <a:t>Prediction</a:t>
            </a:r>
          </a:p>
          <a:p>
            <a:pPr lvl="1"/>
            <a:r>
              <a:rPr lang="en-US" sz="1700"/>
              <a:t>A correlational study demonstrating a relationship between two variables </a:t>
            </a:r>
          </a:p>
          <a:p>
            <a:pPr lvl="2"/>
            <a:r>
              <a:rPr lang="en-US" sz="1700"/>
              <a:t>Allows researchers to use knowledge about one variable to help predict or explain the second variable</a:t>
            </a:r>
          </a:p>
          <a:p>
            <a:pPr lvl="1"/>
            <a:r>
              <a:rPr lang="en-US" sz="1700"/>
              <a:t>The two variables</a:t>
            </a:r>
          </a:p>
          <a:p>
            <a:pPr lvl="2"/>
            <a:r>
              <a:rPr lang="en-US" sz="1700"/>
              <a:t>Predictor variable: the first variable</a:t>
            </a:r>
          </a:p>
          <a:p>
            <a:pPr lvl="2"/>
            <a:r>
              <a:rPr lang="en-US" sz="1700"/>
              <a:t>Criterion variable: the second variable (being explained or predicted)</a:t>
            </a:r>
          </a:p>
        </p:txBody>
      </p:sp>
    </p:spTree>
    <p:extLst>
      <p:ext uri="{BB962C8B-B14F-4D97-AF65-F5344CB8AC3E}">
        <p14:creationId xmlns:p14="http://schemas.microsoft.com/office/powerpoint/2010/main" val="283990057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blipFill rotWithShape="1">
          <a:blip r:embed="rId2">
            <a:duotone>
              <a:schemeClr val="bg2">
                <a:shade val="76000"/>
                <a:satMod val="180000"/>
              </a:schemeClr>
              <a:schemeClr val="bg2">
                <a:tint val="80000"/>
                <a:satMod val="120000"/>
                <a:lumMod val="180000"/>
              </a:schemeClr>
            </a:duotone>
          </a:blip>
          <a:stretch/>
        </a:blipFill>
        <a:effectLst/>
      </p:bgPr>
    </p:bg>
    <p:spTree>
      <p:nvGrpSpPr>
        <p:cNvPr id="1" name=""/>
        <p:cNvGrpSpPr/>
        <p:nvPr/>
      </p:nvGrpSpPr>
      <p:grpSpPr>
        <a:xfrm>
          <a:off x="0" y="0"/>
          <a:ext cx="0" cy="0"/>
          <a:chOff x="0" y="0"/>
          <a:chExt cx="0" cy="0"/>
        </a:xfrm>
      </p:grpSpPr>
      <p:sp useBgFill="1">
        <p:nvSpPr>
          <p:cNvPr id="23" name="Rectangle 22">
            <a:extLst>
              <a:ext uri="{FF2B5EF4-FFF2-40B4-BE49-F238E27FC236}">
                <a16:creationId xmlns:a16="http://schemas.microsoft.com/office/drawing/2014/main" id="{C8643778-7F6C-4E8D-84D1-D5CDB99281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Freeform: Shape 24">
            <a:extLst>
              <a:ext uri="{FF2B5EF4-FFF2-40B4-BE49-F238E27FC236}">
                <a16:creationId xmlns:a16="http://schemas.microsoft.com/office/drawing/2014/main" id="{1D22F88D-6907-48AF-B024-346E855E0D9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0" y="-1"/>
            <a:ext cx="3302781" cy="6858001"/>
          </a:xfrm>
          <a:custGeom>
            <a:avLst/>
            <a:gdLst>
              <a:gd name="connsiteX0" fmla="*/ 3223890 w 4403709"/>
              <a:gd name="connsiteY0" fmla="*/ 6858001 h 6858001"/>
              <a:gd name="connsiteX1" fmla="*/ 4101908 w 4403709"/>
              <a:gd name="connsiteY1" fmla="*/ 6858001 h 6858001"/>
              <a:gd name="connsiteX2" fmla="*/ 3254950 w 4403709"/>
              <a:gd name="connsiteY2" fmla="*/ 1599356 h 6858001"/>
              <a:gd name="connsiteX3" fmla="*/ 3254950 w 4403709"/>
              <a:gd name="connsiteY3" fmla="*/ 1594062 h 6858001"/>
              <a:gd name="connsiteX4" fmla="*/ 4403709 w 4403709"/>
              <a:gd name="connsiteY4" fmla="*/ 0 h 6858001"/>
              <a:gd name="connsiteX5" fmla="*/ 3254950 w 4403709"/>
              <a:gd name="connsiteY5" fmla="*/ 0 h 6858001"/>
              <a:gd name="connsiteX6" fmla="*/ 2903520 w 4403709"/>
              <a:gd name="connsiteY6" fmla="*/ 0 h 6858001"/>
              <a:gd name="connsiteX7" fmla="*/ 0 w 4403709"/>
              <a:gd name="connsiteY7" fmla="*/ 0 h 6858001"/>
              <a:gd name="connsiteX8" fmla="*/ 0 w 4403709"/>
              <a:gd name="connsiteY8" fmla="*/ 6858000 h 6858001"/>
              <a:gd name="connsiteX9" fmla="*/ 3223890 w 4403709"/>
              <a:gd name="connsiteY9" fmla="*/ 685800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403709" h="6858001">
                <a:moveTo>
                  <a:pt x="3223890" y="6858001"/>
                </a:moveTo>
                <a:lnTo>
                  <a:pt x="4101908" y="6858001"/>
                </a:lnTo>
                <a:lnTo>
                  <a:pt x="3254950" y="1599356"/>
                </a:lnTo>
                <a:lnTo>
                  <a:pt x="3254950" y="1594062"/>
                </a:lnTo>
                <a:lnTo>
                  <a:pt x="4403709" y="0"/>
                </a:lnTo>
                <a:lnTo>
                  <a:pt x="3254950" y="0"/>
                </a:lnTo>
                <a:lnTo>
                  <a:pt x="2903520" y="0"/>
                </a:lnTo>
                <a:lnTo>
                  <a:pt x="0" y="0"/>
                </a:lnTo>
                <a:lnTo>
                  <a:pt x="0" y="6858000"/>
                </a:lnTo>
                <a:lnTo>
                  <a:pt x="3223890" y="6858000"/>
                </a:lnTo>
                <a:close/>
              </a:path>
            </a:pathLst>
          </a:custGeom>
          <a:gradFill flip="none" rotWithShape="1">
            <a:gsLst>
              <a:gs pos="0">
                <a:schemeClr val="accent1">
                  <a:lumMod val="89000"/>
                </a:schemeClr>
              </a:gs>
              <a:gs pos="23000">
                <a:schemeClr val="accent1">
                  <a:lumMod val="89000"/>
                </a:schemeClr>
              </a:gs>
              <a:gs pos="69000">
                <a:schemeClr val="accent1">
                  <a:lumMod val="75000"/>
                </a:schemeClr>
              </a:gs>
              <a:gs pos="97000">
                <a:schemeClr val="accent1">
                  <a:lumMod val="70000"/>
                </a:schemeClr>
              </a:gs>
            </a:gsLst>
            <a:path path="circle">
              <a:fillToRect l="50000" t="50000" r="50000" b="50000"/>
            </a:path>
            <a:tileRect/>
          </a:gradFill>
          <a:ln>
            <a:noFill/>
          </a:ln>
        </p:spPr>
        <p:style>
          <a:lnRef idx="2">
            <a:schemeClr val="accent1">
              <a:shade val="50000"/>
            </a:schemeClr>
          </a:lnRef>
          <a:fillRef idx="1002">
            <a:schemeClr val="dk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 name="Title 1"/>
          <p:cNvSpPr>
            <a:spLocks noGrp="1"/>
          </p:cNvSpPr>
          <p:nvPr>
            <p:ph type="title"/>
          </p:nvPr>
        </p:nvSpPr>
        <p:spPr>
          <a:xfrm>
            <a:off x="372084" y="685801"/>
            <a:ext cx="2057400" cy="5105400"/>
          </a:xfrm>
        </p:spPr>
        <p:txBody>
          <a:bodyPr>
            <a:normAutofit/>
          </a:bodyPr>
          <a:lstStyle/>
          <a:p>
            <a:pPr algn="l"/>
            <a:r>
              <a:rPr lang="en-US" sz="2800">
                <a:solidFill>
                  <a:srgbClr val="FFFFFF"/>
                </a:solidFill>
              </a:rPr>
              <a:t>Prediction</a:t>
            </a:r>
          </a:p>
        </p:txBody>
      </p:sp>
      <p:grpSp>
        <p:nvGrpSpPr>
          <p:cNvPr id="27" name="Group 26">
            <a:extLst>
              <a:ext uri="{FF2B5EF4-FFF2-40B4-BE49-F238E27FC236}">
                <a16:creationId xmlns:a16="http://schemas.microsoft.com/office/drawing/2014/main" id="{F3842748-48B5-4DD0-A06A-A31C74024A9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486469" y="0"/>
            <a:ext cx="1827609" cy="6858001"/>
            <a:chOff x="1320800" y="0"/>
            <a:chExt cx="2436813" cy="6858001"/>
          </a:xfrm>
        </p:grpSpPr>
        <p:sp>
          <p:nvSpPr>
            <p:cNvPr id="28" name="Freeform 6">
              <a:extLst>
                <a:ext uri="{FF2B5EF4-FFF2-40B4-BE49-F238E27FC236}">
                  <a16:creationId xmlns:a16="http://schemas.microsoft.com/office/drawing/2014/main" id="{548E99BE-1071-4690-9B9C-07926CEE555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29" name="Freeform 7">
              <a:extLst>
                <a:ext uri="{FF2B5EF4-FFF2-40B4-BE49-F238E27FC236}">
                  <a16:creationId xmlns:a16="http://schemas.microsoft.com/office/drawing/2014/main" id="{9301F039-B467-413A-B25C-770E51069D4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30" name="Freeform 8">
              <a:extLst>
                <a:ext uri="{FF2B5EF4-FFF2-40B4-BE49-F238E27FC236}">
                  <a16:creationId xmlns:a16="http://schemas.microsoft.com/office/drawing/2014/main" id="{9F06AEC1-5558-49E8-8CAC-FEBD00DF003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31" name="Freeform 9">
              <a:extLst>
                <a:ext uri="{FF2B5EF4-FFF2-40B4-BE49-F238E27FC236}">
                  <a16:creationId xmlns:a16="http://schemas.microsoft.com/office/drawing/2014/main" id="{D10B76B9-BA68-471E-B58C-ED91198A9FA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32" name="Freeform 10">
              <a:extLst>
                <a:ext uri="{FF2B5EF4-FFF2-40B4-BE49-F238E27FC236}">
                  <a16:creationId xmlns:a16="http://schemas.microsoft.com/office/drawing/2014/main" id="{FEB3913B-54A3-490E-BA4B-5D0330990FC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33" name="Freeform 11">
              <a:extLst>
                <a:ext uri="{FF2B5EF4-FFF2-40B4-BE49-F238E27FC236}">
                  <a16:creationId xmlns:a16="http://schemas.microsoft.com/office/drawing/2014/main" id="{F75DC961-08A4-46F8-8A80-2E1FB977E1F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3" name="Content Placeholder 2"/>
          <p:cNvSpPr>
            <a:spLocks noGrp="1"/>
          </p:cNvSpPr>
          <p:nvPr>
            <p:ph idx="1"/>
          </p:nvPr>
        </p:nvSpPr>
        <p:spPr>
          <a:xfrm>
            <a:off x="3837829" y="685801"/>
            <a:ext cx="4789439" cy="5105400"/>
          </a:xfrm>
        </p:spPr>
        <p:txBody>
          <a:bodyPr>
            <a:normAutofit/>
          </a:bodyPr>
          <a:lstStyle/>
          <a:p>
            <a:r>
              <a:rPr lang="en-US" sz="1700" dirty="0"/>
              <a:t>Regression</a:t>
            </a:r>
          </a:p>
          <a:p>
            <a:pPr lvl="1"/>
            <a:r>
              <a:rPr lang="en-US" sz="1700" dirty="0"/>
              <a:t>The </a:t>
            </a:r>
            <a:r>
              <a:rPr lang="en-US" sz="1700" b="1" dirty="0"/>
              <a:t>statistical process</a:t>
            </a:r>
            <a:r>
              <a:rPr lang="en-US" sz="1700" dirty="0"/>
              <a:t> for using one variable to predict the other</a:t>
            </a:r>
          </a:p>
          <a:p>
            <a:pPr lvl="2"/>
            <a:r>
              <a:rPr lang="en-US" sz="1700" dirty="0"/>
              <a:t>Goal: to find the equation that produces the most accurate predictions of </a:t>
            </a:r>
            <a:r>
              <a:rPr lang="en-US" sz="1700" i="1" dirty="0"/>
              <a:t>Y</a:t>
            </a:r>
            <a:r>
              <a:rPr lang="en-US" sz="1700" dirty="0"/>
              <a:t> (the criterion variable) for each value of </a:t>
            </a:r>
            <a:r>
              <a:rPr lang="en-US" sz="1700" i="1" dirty="0"/>
              <a:t>X</a:t>
            </a:r>
            <a:r>
              <a:rPr lang="en-US" sz="1700" dirty="0"/>
              <a:t> (the predictor variable)</a:t>
            </a:r>
          </a:p>
          <a:p>
            <a:pPr lvl="3"/>
            <a:r>
              <a:rPr lang="en-US" sz="1700" dirty="0"/>
              <a:t>The predictor variable is relatively simple and well defined.</a:t>
            </a:r>
          </a:p>
          <a:p>
            <a:pPr lvl="3"/>
            <a:r>
              <a:rPr lang="en-US" sz="1700" dirty="0"/>
              <a:t>The criterion variable is relatively complex and unknown.</a:t>
            </a:r>
          </a:p>
          <a:p>
            <a:pPr lvl="3"/>
            <a:endParaRPr lang="en-US" sz="1700" dirty="0"/>
          </a:p>
          <a:p>
            <a:pPr lvl="3"/>
            <a:r>
              <a:rPr lang="en-US" sz="1700" i="1" dirty="0"/>
              <a:t>Example: Coping Style predicting Depression Risk</a:t>
            </a:r>
          </a:p>
        </p:txBody>
      </p:sp>
    </p:spTree>
    <p:extLst>
      <p:ext uri="{BB962C8B-B14F-4D97-AF65-F5344CB8AC3E}">
        <p14:creationId xmlns:p14="http://schemas.microsoft.com/office/powerpoint/2010/main" val="45941048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blipFill rotWithShape="1">
          <a:blip r:embed="rId2">
            <a:duotone>
              <a:schemeClr val="bg2">
                <a:shade val="76000"/>
                <a:satMod val="180000"/>
              </a:schemeClr>
              <a:schemeClr val="bg2">
                <a:tint val="80000"/>
                <a:satMod val="120000"/>
                <a:lumMod val="180000"/>
              </a:schemeClr>
            </a:duotone>
          </a:blip>
          <a:stretch/>
        </a:blip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24DFAAE7-061D-4086-99EC-872CB305082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2890838" y="685800"/>
            <a:ext cx="5736430" cy="1752599"/>
          </a:xfrm>
        </p:spPr>
        <p:txBody>
          <a:bodyPr>
            <a:normAutofit/>
          </a:bodyPr>
          <a:lstStyle/>
          <a:p>
            <a:pPr>
              <a:lnSpc>
                <a:spcPct val="90000"/>
              </a:lnSpc>
            </a:pPr>
            <a:r>
              <a:rPr lang="en-US" sz="3700"/>
              <a:t> Strengths and Weaknesses of the Correlational Research Strategy</a:t>
            </a:r>
          </a:p>
        </p:txBody>
      </p:sp>
      <p:sp>
        <p:nvSpPr>
          <p:cNvPr id="10" name="Rectangle 9">
            <a:extLst>
              <a:ext uri="{FF2B5EF4-FFF2-40B4-BE49-F238E27FC236}">
                <a16:creationId xmlns:a16="http://schemas.microsoft.com/office/drawing/2014/main" id="{E7570099-A243-48DD-9EAE-36F4AC095B9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2554794" cy="6858000"/>
          </a:xfrm>
          <a:prstGeom prst="rect">
            <a:avLst/>
          </a:prstGeom>
          <a:gradFill flip="none" rotWithShape="1">
            <a:gsLst>
              <a:gs pos="0">
                <a:schemeClr val="accent1">
                  <a:lumMod val="89000"/>
                </a:schemeClr>
              </a:gs>
              <a:gs pos="23000">
                <a:schemeClr val="accent1">
                  <a:lumMod val="89000"/>
                </a:schemeClr>
              </a:gs>
              <a:gs pos="69000">
                <a:schemeClr val="accent1">
                  <a:lumMod val="75000"/>
                </a:schemeClr>
              </a:gs>
              <a:gs pos="97000">
                <a:schemeClr val="accent1">
                  <a:lumMod val="70000"/>
                </a:schemeClr>
              </a:gs>
            </a:gsLst>
            <a:path path="circle">
              <a:fillToRect l="50000" t="50000" r="50000" b="50000"/>
            </a:path>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Gothic" panose="020B0502020202020204"/>
              <a:ea typeface="+mn-ea"/>
              <a:cs typeface="+mn-cs"/>
            </a:endParaRPr>
          </a:p>
        </p:txBody>
      </p:sp>
      <p:sp>
        <p:nvSpPr>
          <p:cNvPr id="12" name="Freeform 6">
            <a:extLst>
              <a:ext uri="{FF2B5EF4-FFF2-40B4-BE49-F238E27FC236}">
                <a16:creationId xmlns:a16="http://schemas.microsoft.com/office/drawing/2014/main" id="{45E4A74B-6514-424A-ADFA-C232FA6B901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371424" y="1"/>
            <a:ext cx="644163" cy="2780957"/>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lumMod val="75000"/>
            </a:schemeClr>
          </a:solidFill>
          <a:ln>
            <a:noFill/>
          </a:ln>
        </p:spPr>
      </p:sp>
      <p:sp>
        <p:nvSpPr>
          <p:cNvPr id="14" name="Freeform 7">
            <a:extLst>
              <a:ext uri="{FF2B5EF4-FFF2-40B4-BE49-F238E27FC236}">
                <a16:creationId xmlns:a16="http://schemas.microsoft.com/office/drawing/2014/main" id="{F61C5C86-C785-4B92-9F2D-133B8B8C24F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06068" y="1"/>
            <a:ext cx="626857" cy="2671495"/>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rgbClr val="595959"/>
          </a:solidFill>
          <a:ln>
            <a:noFill/>
          </a:ln>
        </p:spPr>
      </p:sp>
      <p:sp>
        <p:nvSpPr>
          <p:cNvPr id="16" name="Freeform 12">
            <a:extLst>
              <a:ext uri="{FF2B5EF4-FFF2-40B4-BE49-F238E27FC236}">
                <a16:creationId xmlns:a16="http://schemas.microsoft.com/office/drawing/2014/main" id="{954D0BF9-002C-4D3A-A222-C166094A5D1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06068" y="2585830"/>
            <a:ext cx="1631559" cy="4272171"/>
          </a:xfrm>
          <a:custGeom>
            <a:avLst/>
            <a:gdLst/>
            <a:ahLst/>
            <a:cxnLst/>
            <a:rect l="0" t="0" r="r" b="b"/>
            <a:pathLst>
              <a:path w="1697" h="2693">
                <a:moveTo>
                  <a:pt x="0" y="0"/>
                </a:moveTo>
                <a:lnTo>
                  <a:pt x="1622" y="2693"/>
                </a:lnTo>
                <a:lnTo>
                  <a:pt x="1697" y="2693"/>
                </a:lnTo>
                <a:lnTo>
                  <a:pt x="0" y="0"/>
                </a:lnTo>
                <a:close/>
              </a:path>
            </a:pathLst>
          </a:custGeom>
          <a:solidFill>
            <a:srgbClr val="262626"/>
          </a:solidFill>
          <a:ln>
            <a:noFill/>
          </a:ln>
        </p:spPr>
      </p:sp>
      <p:sp>
        <p:nvSpPr>
          <p:cNvPr id="18" name="Freeform 13">
            <a:extLst>
              <a:ext uri="{FF2B5EF4-FFF2-40B4-BE49-F238E27FC236}">
                <a16:creationId xmlns:a16="http://schemas.microsoft.com/office/drawing/2014/main" id="{6080EB6E-D69F-43B1-91EC-75C30334258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374308" y="2695292"/>
            <a:ext cx="2018057" cy="4162709"/>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20" name="Freeform: Shape 19">
            <a:extLst>
              <a:ext uri="{FF2B5EF4-FFF2-40B4-BE49-F238E27FC236}">
                <a16:creationId xmlns:a16="http://schemas.microsoft.com/office/drawing/2014/main" id="{21BA816A-EE68-4A96-BA05-73303B2F4FE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371424" y="2690532"/>
            <a:ext cx="2178240" cy="4167469"/>
          </a:xfrm>
          <a:custGeom>
            <a:avLst/>
            <a:gdLst>
              <a:gd name="connsiteX0" fmla="*/ 0 w 2904320"/>
              <a:gd name="connsiteY0" fmla="*/ 0 h 4167469"/>
              <a:gd name="connsiteX1" fmla="*/ 288431 w 2904320"/>
              <a:gd name="connsiteY1" fmla="*/ 90425 h 4167469"/>
              <a:gd name="connsiteX2" fmla="*/ 2904320 w 2904320"/>
              <a:gd name="connsiteY2" fmla="*/ 3220465 h 4167469"/>
              <a:gd name="connsiteX3" fmla="*/ 2904320 w 2904320"/>
              <a:gd name="connsiteY3" fmla="*/ 4167469 h 4167469"/>
              <a:gd name="connsiteX4" fmla="*/ 2694589 w 2904320"/>
              <a:gd name="connsiteY4" fmla="*/ 4167469 h 4167469"/>
              <a:gd name="connsiteX5" fmla="*/ 3846 w 2904320"/>
              <a:gd name="connsiteY5" fmla="*/ 4759 h 41674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904320" h="4167469">
                <a:moveTo>
                  <a:pt x="0" y="0"/>
                </a:moveTo>
                <a:lnTo>
                  <a:pt x="288431" y="90425"/>
                </a:lnTo>
                <a:lnTo>
                  <a:pt x="2904320" y="3220465"/>
                </a:lnTo>
                <a:lnTo>
                  <a:pt x="2904320" y="4167469"/>
                </a:lnTo>
                <a:lnTo>
                  <a:pt x="2694589" y="4167469"/>
                </a:lnTo>
                <a:lnTo>
                  <a:pt x="3846" y="4759"/>
                </a:lnTo>
                <a:close/>
              </a:path>
            </a:pathLst>
          </a:custGeom>
          <a:solidFill>
            <a:schemeClr val="accent1">
              <a:lumMod val="75000"/>
            </a:schemeClr>
          </a:solidFill>
          <a:ln>
            <a:noFill/>
          </a:ln>
        </p:spPr>
      </p:sp>
      <p:sp>
        <p:nvSpPr>
          <p:cNvPr id="22" name="Freeform 15">
            <a:extLst>
              <a:ext uri="{FF2B5EF4-FFF2-40B4-BE49-F238E27FC236}">
                <a16:creationId xmlns:a16="http://schemas.microsoft.com/office/drawing/2014/main" id="{22A94CDB-5D63-4C75-9CB6-6C18CDF372F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06068" y="2581071"/>
            <a:ext cx="2170926" cy="427693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rgbClr val="404040"/>
          </a:solidFill>
          <a:ln>
            <a:noFill/>
          </a:ln>
        </p:spPr>
      </p:sp>
      <p:sp>
        <p:nvSpPr>
          <p:cNvPr id="3" name="Content Placeholder 2"/>
          <p:cNvSpPr>
            <a:spLocks noGrp="1"/>
          </p:cNvSpPr>
          <p:nvPr>
            <p:ph idx="1"/>
          </p:nvPr>
        </p:nvSpPr>
        <p:spPr>
          <a:xfrm>
            <a:off x="2890838" y="2666999"/>
            <a:ext cx="5736429" cy="3124201"/>
          </a:xfrm>
        </p:spPr>
        <p:txBody>
          <a:bodyPr anchor="t">
            <a:normAutofit/>
          </a:bodyPr>
          <a:lstStyle/>
          <a:p>
            <a:pPr lvl="0"/>
            <a:r>
              <a:rPr lang="en-US" sz="1700"/>
              <a:t>Strengths</a:t>
            </a:r>
          </a:p>
          <a:p>
            <a:pPr lvl="1"/>
            <a:r>
              <a:rPr lang="en-US" sz="1700"/>
              <a:t>Describes relationships between variables</a:t>
            </a:r>
          </a:p>
          <a:p>
            <a:pPr lvl="1"/>
            <a:r>
              <a:rPr lang="en-US" sz="1700"/>
              <a:t>Nonintrusive—natural behaviors</a:t>
            </a:r>
          </a:p>
          <a:p>
            <a:pPr lvl="1"/>
            <a:r>
              <a:rPr lang="en-US" sz="1700"/>
              <a:t>High external validity</a:t>
            </a:r>
          </a:p>
        </p:txBody>
      </p:sp>
    </p:spTree>
    <p:extLst>
      <p:ext uri="{BB962C8B-B14F-4D97-AF65-F5344CB8AC3E}">
        <p14:creationId xmlns:p14="http://schemas.microsoft.com/office/powerpoint/2010/main" val="373612418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blipFill rotWithShape="1">
          <a:blip r:embed="rId2">
            <a:duotone>
              <a:schemeClr val="bg2">
                <a:shade val="76000"/>
                <a:satMod val="180000"/>
              </a:schemeClr>
              <a:schemeClr val="bg2">
                <a:tint val="80000"/>
                <a:satMod val="120000"/>
                <a:lumMod val="180000"/>
              </a:schemeClr>
            </a:duotone>
          </a:blip>
          <a:stretch/>
        </a:blip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E03BF673-8C68-4092-BF1B-53C57EFEC2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618" cy="6858000"/>
          </a:xfrm>
          <a:prstGeom prst="rect">
            <a:avLst/>
          </a:prstGeom>
          <a:ln>
            <a:noFill/>
          </a:ln>
        </p:spPr>
        <p:style>
          <a:lnRef idx="2">
            <a:schemeClr val="accent1">
              <a:shade val="50000"/>
            </a:schemeClr>
          </a:lnRef>
          <a:fillRef idx="1002">
            <a:schemeClr val="dk1"/>
          </a:fillRef>
          <a:effectRef idx="0">
            <a:schemeClr val="accent1"/>
          </a:effectRef>
          <a:fontRef idx="minor">
            <a:schemeClr val="lt1"/>
          </a:fontRef>
        </p:style>
        <p:txBody>
          <a:bodyPr rtlCol="0" anchor="ctr"/>
          <a:lstStyle/>
          <a:p>
            <a:pPr algn="ctr"/>
            <a:endParaRPr lang="en-US" dirty="0"/>
          </a:p>
        </p:txBody>
      </p:sp>
      <p:sp useBgFill="1">
        <p:nvSpPr>
          <p:cNvPr id="10" name="Freeform: Shape 9">
            <a:extLst>
              <a:ext uri="{FF2B5EF4-FFF2-40B4-BE49-F238E27FC236}">
                <a16:creationId xmlns:a16="http://schemas.microsoft.com/office/drawing/2014/main" id="{B1BDB70B-F0E6-4867-818F-C582494FB6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92812" y="0"/>
            <a:ext cx="8351188" cy="6858000"/>
          </a:xfrm>
          <a:custGeom>
            <a:avLst/>
            <a:gdLst>
              <a:gd name="connsiteX0" fmla="*/ 7627977 w 11134917"/>
              <a:gd name="connsiteY0" fmla="*/ 0 h 6858000"/>
              <a:gd name="connsiteX1" fmla="*/ 8129873 w 11134917"/>
              <a:gd name="connsiteY1" fmla="*/ 0 h 6858000"/>
              <a:gd name="connsiteX2" fmla="*/ 11134917 w 11134917"/>
              <a:gd name="connsiteY2" fmla="*/ 0 h 6858000"/>
              <a:gd name="connsiteX3" fmla="*/ 11134917 w 11134917"/>
              <a:gd name="connsiteY3" fmla="*/ 6858000 h 6858000"/>
              <a:gd name="connsiteX4" fmla="*/ 8129873 w 11134917"/>
              <a:gd name="connsiteY4" fmla="*/ 6858000 h 6858000"/>
              <a:gd name="connsiteX5" fmla="*/ 7627977 w 11134917"/>
              <a:gd name="connsiteY5" fmla="*/ 6858000 h 6858000"/>
              <a:gd name="connsiteX6" fmla="*/ 7627977 w 11134917"/>
              <a:gd name="connsiteY6" fmla="*/ 6857419 h 6858000"/>
              <a:gd name="connsiteX7" fmla="*/ 1921931 w 11134917"/>
              <a:gd name="connsiteY7" fmla="*/ 6850814 h 6858000"/>
              <a:gd name="connsiteX8" fmla="*/ 0 w 11134917"/>
              <a:gd name="connsiteY8" fmla="*/ 5325357 h 6858000"/>
              <a:gd name="connsiteX9" fmla="*/ 838199 w 11134917"/>
              <a:gd name="connsiteY9" fmla="*/ 7331 h 6858000"/>
              <a:gd name="connsiteX10" fmla="*/ 7627977 w 11134917"/>
              <a:gd name="connsiteY10" fmla="*/ 505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1134917" h="6858000">
                <a:moveTo>
                  <a:pt x="7627977" y="0"/>
                </a:moveTo>
                <a:lnTo>
                  <a:pt x="8129873" y="0"/>
                </a:lnTo>
                <a:lnTo>
                  <a:pt x="11134917" y="0"/>
                </a:lnTo>
                <a:lnTo>
                  <a:pt x="11134917" y="6858000"/>
                </a:lnTo>
                <a:lnTo>
                  <a:pt x="8129873" y="6858000"/>
                </a:lnTo>
                <a:lnTo>
                  <a:pt x="7627977" y="6858000"/>
                </a:lnTo>
                <a:lnTo>
                  <a:pt x="7627977" y="6857419"/>
                </a:lnTo>
                <a:lnTo>
                  <a:pt x="1921931" y="6850814"/>
                </a:lnTo>
                <a:lnTo>
                  <a:pt x="0" y="5325357"/>
                </a:lnTo>
                <a:lnTo>
                  <a:pt x="838199" y="7331"/>
                </a:lnTo>
                <a:lnTo>
                  <a:pt x="7627977" y="505"/>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2" name="Group 11">
            <a:extLst>
              <a:ext uri="{FF2B5EF4-FFF2-40B4-BE49-F238E27FC236}">
                <a16:creationId xmlns:a16="http://schemas.microsoft.com/office/drawing/2014/main" id="{1E52C707-F508-47B5-8864-8CC3EE0F030B}"/>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09018" y="0"/>
            <a:ext cx="1827609" cy="6858001"/>
            <a:chOff x="1320800" y="0"/>
            <a:chExt cx="2436813" cy="6858001"/>
          </a:xfrm>
        </p:grpSpPr>
        <p:sp>
          <p:nvSpPr>
            <p:cNvPr id="13" name="Freeform 6">
              <a:extLst>
                <a:ext uri="{FF2B5EF4-FFF2-40B4-BE49-F238E27FC236}">
                  <a16:creationId xmlns:a16="http://schemas.microsoft.com/office/drawing/2014/main" id="{066B5DD9-1C9B-4957-AF7C-8E11C7E88BB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14" name="Freeform 7">
              <a:extLst>
                <a:ext uri="{FF2B5EF4-FFF2-40B4-BE49-F238E27FC236}">
                  <a16:creationId xmlns:a16="http://schemas.microsoft.com/office/drawing/2014/main" id="{8DF9D480-2CEE-4037-8C1B-6380686300D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5" name="Freeform 8">
              <a:extLst>
                <a:ext uri="{FF2B5EF4-FFF2-40B4-BE49-F238E27FC236}">
                  <a16:creationId xmlns:a16="http://schemas.microsoft.com/office/drawing/2014/main" id="{EBF6F7B8-E51D-495D-B944-B8E2E84C574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6" name="Freeform 9">
              <a:extLst>
                <a:ext uri="{FF2B5EF4-FFF2-40B4-BE49-F238E27FC236}">
                  <a16:creationId xmlns:a16="http://schemas.microsoft.com/office/drawing/2014/main" id="{F43BB0F7-F9F4-4CFA-9277-2B671DC701C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7" name="Freeform 10">
              <a:extLst>
                <a:ext uri="{FF2B5EF4-FFF2-40B4-BE49-F238E27FC236}">
                  <a16:creationId xmlns:a16="http://schemas.microsoft.com/office/drawing/2014/main" id="{D51F18A6-D926-4462-B110-63097184FBA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8" name="Freeform 11">
              <a:extLst>
                <a:ext uri="{FF2B5EF4-FFF2-40B4-BE49-F238E27FC236}">
                  <a16:creationId xmlns:a16="http://schemas.microsoft.com/office/drawing/2014/main" id="{ED77B4F5-55D8-444A-9EFF-CAAA8CD69F4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 name="Title 1"/>
          <p:cNvSpPr>
            <a:spLocks noGrp="1"/>
          </p:cNvSpPr>
          <p:nvPr>
            <p:ph type="title"/>
          </p:nvPr>
        </p:nvSpPr>
        <p:spPr>
          <a:xfrm>
            <a:off x="1377009" y="1072609"/>
            <a:ext cx="2281168" cy="4522647"/>
          </a:xfrm>
          <a:effectLst/>
        </p:spPr>
        <p:txBody>
          <a:bodyPr anchor="ctr">
            <a:normAutofit/>
          </a:bodyPr>
          <a:lstStyle/>
          <a:p>
            <a:pPr algn="l"/>
            <a:r>
              <a:rPr lang="en-US" sz="2800">
                <a:solidFill>
                  <a:schemeClr val="tx2"/>
                </a:solidFill>
              </a:rPr>
              <a:t>Weaknesses of the Correlational Research Strategy </a:t>
            </a:r>
          </a:p>
        </p:txBody>
      </p:sp>
      <p:sp>
        <p:nvSpPr>
          <p:cNvPr id="3" name="Content Placeholder 2"/>
          <p:cNvSpPr>
            <a:spLocks noGrp="1"/>
          </p:cNvSpPr>
          <p:nvPr>
            <p:ph idx="1"/>
          </p:nvPr>
        </p:nvSpPr>
        <p:spPr>
          <a:xfrm>
            <a:off x="3861774" y="1072609"/>
            <a:ext cx="4787405" cy="4522647"/>
          </a:xfrm>
        </p:spPr>
        <p:txBody>
          <a:bodyPr anchor="ctr">
            <a:normAutofit/>
          </a:bodyPr>
          <a:lstStyle/>
          <a:p>
            <a:r>
              <a:rPr lang="en-US" sz="1700"/>
              <a:t>Weaknesses</a:t>
            </a:r>
          </a:p>
          <a:p>
            <a:pPr lvl="1"/>
            <a:r>
              <a:rPr lang="en-US" sz="1700"/>
              <a:t>Cannot assess causality</a:t>
            </a:r>
          </a:p>
          <a:p>
            <a:pPr lvl="1"/>
            <a:r>
              <a:rPr lang="en-US" sz="1700"/>
              <a:t>Third-variable problem</a:t>
            </a:r>
          </a:p>
          <a:p>
            <a:pPr lvl="1"/>
            <a:r>
              <a:rPr lang="en-US" sz="1700"/>
              <a:t>Directionality problem</a:t>
            </a:r>
          </a:p>
          <a:p>
            <a:pPr lvl="1"/>
            <a:r>
              <a:rPr lang="en-US" sz="1700"/>
              <a:t>Low internal validity</a:t>
            </a:r>
          </a:p>
        </p:txBody>
      </p:sp>
    </p:spTree>
    <p:extLst>
      <p:ext uri="{BB962C8B-B14F-4D97-AF65-F5344CB8AC3E}">
        <p14:creationId xmlns:p14="http://schemas.microsoft.com/office/powerpoint/2010/main" val="12430668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rotWithShape="1">
          <a:blip r:embed="rId2">
            <a:duotone>
              <a:schemeClr val="bg2">
                <a:shade val="76000"/>
                <a:satMod val="180000"/>
              </a:schemeClr>
              <a:schemeClr val="bg2">
                <a:tint val="80000"/>
                <a:satMod val="120000"/>
                <a:lumMod val="180000"/>
              </a:schemeClr>
            </a:duotone>
          </a:blip>
          <a:stretch/>
        </a:blipFill>
        <a:effectLst/>
      </p:bgPr>
    </p:bg>
    <p:spTree>
      <p:nvGrpSpPr>
        <p:cNvPr id="1" name=""/>
        <p:cNvGrpSpPr/>
        <p:nvPr/>
      </p:nvGrpSpPr>
      <p:grpSpPr>
        <a:xfrm>
          <a:off x="0" y="0"/>
          <a:ext cx="0" cy="0"/>
          <a:chOff x="0" y="0"/>
          <a:chExt cx="0" cy="0"/>
        </a:xfrm>
      </p:grpSpPr>
      <p:sp useBgFill="1">
        <p:nvSpPr>
          <p:cNvPr id="49" name="Rectangle 36">
            <a:extLst>
              <a:ext uri="{FF2B5EF4-FFF2-40B4-BE49-F238E27FC236}">
                <a16:creationId xmlns:a16="http://schemas.microsoft.com/office/drawing/2014/main" id="{C8643778-7F6C-4E8D-84D1-D5CDB99281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Freeform: Shape 38">
            <a:extLst>
              <a:ext uri="{FF2B5EF4-FFF2-40B4-BE49-F238E27FC236}">
                <a16:creationId xmlns:a16="http://schemas.microsoft.com/office/drawing/2014/main" id="{1D22F88D-6907-48AF-B024-346E855E0D9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0" y="-1"/>
            <a:ext cx="3302781" cy="6858001"/>
          </a:xfrm>
          <a:custGeom>
            <a:avLst/>
            <a:gdLst>
              <a:gd name="connsiteX0" fmla="*/ 3223890 w 4403709"/>
              <a:gd name="connsiteY0" fmla="*/ 6858001 h 6858001"/>
              <a:gd name="connsiteX1" fmla="*/ 4101908 w 4403709"/>
              <a:gd name="connsiteY1" fmla="*/ 6858001 h 6858001"/>
              <a:gd name="connsiteX2" fmla="*/ 3254950 w 4403709"/>
              <a:gd name="connsiteY2" fmla="*/ 1599356 h 6858001"/>
              <a:gd name="connsiteX3" fmla="*/ 3254950 w 4403709"/>
              <a:gd name="connsiteY3" fmla="*/ 1594062 h 6858001"/>
              <a:gd name="connsiteX4" fmla="*/ 4403709 w 4403709"/>
              <a:gd name="connsiteY4" fmla="*/ 0 h 6858001"/>
              <a:gd name="connsiteX5" fmla="*/ 3254950 w 4403709"/>
              <a:gd name="connsiteY5" fmla="*/ 0 h 6858001"/>
              <a:gd name="connsiteX6" fmla="*/ 2903520 w 4403709"/>
              <a:gd name="connsiteY6" fmla="*/ 0 h 6858001"/>
              <a:gd name="connsiteX7" fmla="*/ 0 w 4403709"/>
              <a:gd name="connsiteY7" fmla="*/ 0 h 6858001"/>
              <a:gd name="connsiteX8" fmla="*/ 0 w 4403709"/>
              <a:gd name="connsiteY8" fmla="*/ 6858000 h 6858001"/>
              <a:gd name="connsiteX9" fmla="*/ 3223890 w 4403709"/>
              <a:gd name="connsiteY9" fmla="*/ 685800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403709" h="6858001">
                <a:moveTo>
                  <a:pt x="3223890" y="6858001"/>
                </a:moveTo>
                <a:lnTo>
                  <a:pt x="4101908" y="6858001"/>
                </a:lnTo>
                <a:lnTo>
                  <a:pt x="3254950" y="1599356"/>
                </a:lnTo>
                <a:lnTo>
                  <a:pt x="3254950" y="1594062"/>
                </a:lnTo>
                <a:lnTo>
                  <a:pt x="4403709" y="0"/>
                </a:lnTo>
                <a:lnTo>
                  <a:pt x="3254950" y="0"/>
                </a:lnTo>
                <a:lnTo>
                  <a:pt x="2903520" y="0"/>
                </a:lnTo>
                <a:lnTo>
                  <a:pt x="0" y="0"/>
                </a:lnTo>
                <a:lnTo>
                  <a:pt x="0" y="6858000"/>
                </a:lnTo>
                <a:lnTo>
                  <a:pt x="3223890" y="6858000"/>
                </a:lnTo>
                <a:close/>
              </a:path>
            </a:pathLst>
          </a:custGeom>
          <a:gradFill flip="none" rotWithShape="1">
            <a:gsLst>
              <a:gs pos="0">
                <a:schemeClr val="accent1">
                  <a:lumMod val="89000"/>
                </a:schemeClr>
              </a:gs>
              <a:gs pos="23000">
                <a:schemeClr val="accent1">
                  <a:lumMod val="89000"/>
                </a:schemeClr>
              </a:gs>
              <a:gs pos="69000">
                <a:schemeClr val="accent1">
                  <a:lumMod val="75000"/>
                </a:schemeClr>
              </a:gs>
              <a:gs pos="97000">
                <a:schemeClr val="accent1">
                  <a:lumMod val="70000"/>
                </a:schemeClr>
              </a:gs>
            </a:gsLst>
            <a:path path="circle">
              <a:fillToRect l="50000" t="50000" r="50000" b="50000"/>
            </a:path>
            <a:tileRect/>
          </a:gradFill>
          <a:ln>
            <a:noFill/>
          </a:ln>
        </p:spPr>
        <p:style>
          <a:lnRef idx="2">
            <a:schemeClr val="accent1">
              <a:shade val="50000"/>
            </a:schemeClr>
          </a:lnRef>
          <a:fillRef idx="1002">
            <a:schemeClr val="dk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 name="Title 1"/>
          <p:cNvSpPr>
            <a:spLocks noGrp="1"/>
          </p:cNvSpPr>
          <p:nvPr>
            <p:ph type="title"/>
          </p:nvPr>
        </p:nvSpPr>
        <p:spPr>
          <a:xfrm>
            <a:off x="372084" y="685801"/>
            <a:ext cx="2057400" cy="5105400"/>
          </a:xfrm>
        </p:spPr>
        <p:txBody>
          <a:bodyPr>
            <a:normAutofit/>
          </a:bodyPr>
          <a:lstStyle/>
          <a:p>
            <a:pPr algn="l"/>
            <a:r>
              <a:rPr lang="en-US" sz="2800">
                <a:solidFill>
                  <a:srgbClr val="FFFFFF"/>
                </a:solidFill>
              </a:rPr>
              <a:t>Comparing Research Strategies </a:t>
            </a:r>
            <a:endParaRPr lang="en-US" sz="2800" b="1">
              <a:solidFill>
                <a:srgbClr val="FFFFFF"/>
              </a:solidFill>
            </a:endParaRPr>
          </a:p>
        </p:txBody>
      </p:sp>
      <p:grpSp>
        <p:nvGrpSpPr>
          <p:cNvPr id="51" name="Group 40">
            <a:extLst>
              <a:ext uri="{FF2B5EF4-FFF2-40B4-BE49-F238E27FC236}">
                <a16:creationId xmlns:a16="http://schemas.microsoft.com/office/drawing/2014/main" id="{F3842748-48B5-4DD0-A06A-A31C74024A9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486469" y="0"/>
            <a:ext cx="1827609" cy="6858001"/>
            <a:chOff x="1320800" y="0"/>
            <a:chExt cx="2436813" cy="6858001"/>
          </a:xfrm>
        </p:grpSpPr>
        <p:sp>
          <p:nvSpPr>
            <p:cNvPr id="42" name="Freeform 6">
              <a:extLst>
                <a:ext uri="{FF2B5EF4-FFF2-40B4-BE49-F238E27FC236}">
                  <a16:creationId xmlns:a16="http://schemas.microsoft.com/office/drawing/2014/main" id="{548E99BE-1071-4690-9B9C-07926CEE555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43" name="Freeform 7">
              <a:extLst>
                <a:ext uri="{FF2B5EF4-FFF2-40B4-BE49-F238E27FC236}">
                  <a16:creationId xmlns:a16="http://schemas.microsoft.com/office/drawing/2014/main" id="{9301F039-B467-413A-B25C-770E51069D4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44" name="Freeform 8">
              <a:extLst>
                <a:ext uri="{FF2B5EF4-FFF2-40B4-BE49-F238E27FC236}">
                  <a16:creationId xmlns:a16="http://schemas.microsoft.com/office/drawing/2014/main" id="{9F06AEC1-5558-49E8-8CAC-FEBD00DF003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45" name="Freeform 9">
              <a:extLst>
                <a:ext uri="{FF2B5EF4-FFF2-40B4-BE49-F238E27FC236}">
                  <a16:creationId xmlns:a16="http://schemas.microsoft.com/office/drawing/2014/main" id="{D10B76B9-BA68-471E-B58C-ED91198A9FA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46" name="Freeform 10">
              <a:extLst>
                <a:ext uri="{FF2B5EF4-FFF2-40B4-BE49-F238E27FC236}">
                  <a16:creationId xmlns:a16="http://schemas.microsoft.com/office/drawing/2014/main" id="{FEB3913B-54A3-490E-BA4B-5D0330990FC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47" name="Freeform 11">
              <a:extLst>
                <a:ext uri="{FF2B5EF4-FFF2-40B4-BE49-F238E27FC236}">
                  <a16:creationId xmlns:a16="http://schemas.microsoft.com/office/drawing/2014/main" id="{F75DC961-08A4-46F8-8A80-2E1FB977E1F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3" name="Content Placeholder 2"/>
          <p:cNvSpPr>
            <a:spLocks noGrp="1"/>
          </p:cNvSpPr>
          <p:nvPr>
            <p:ph idx="1"/>
          </p:nvPr>
        </p:nvSpPr>
        <p:spPr>
          <a:xfrm>
            <a:off x="3837829" y="685801"/>
            <a:ext cx="4789439" cy="5105400"/>
          </a:xfrm>
        </p:spPr>
        <p:txBody>
          <a:bodyPr>
            <a:normAutofit/>
          </a:bodyPr>
          <a:lstStyle/>
          <a:p>
            <a:r>
              <a:rPr lang="en-US" sz="1700" dirty="0"/>
              <a:t>Correlational, experimental, and descriptive research</a:t>
            </a:r>
          </a:p>
          <a:p>
            <a:pPr lvl="1"/>
            <a:r>
              <a:rPr lang="en-US" sz="1700" b="1" dirty="0"/>
              <a:t>Correlational research</a:t>
            </a:r>
          </a:p>
          <a:p>
            <a:pPr lvl="2"/>
            <a:r>
              <a:rPr lang="en-US" sz="1700" dirty="0"/>
              <a:t>Intended to demonstrate the existence of a relationship between two variables</a:t>
            </a:r>
          </a:p>
          <a:p>
            <a:pPr lvl="3"/>
            <a:r>
              <a:rPr lang="en-US" sz="1700" dirty="0"/>
              <a:t>Does </a:t>
            </a:r>
            <a:r>
              <a:rPr lang="en-US" sz="1700" b="1" dirty="0"/>
              <a:t>not</a:t>
            </a:r>
            <a:r>
              <a:rPr lang="en-US" sz="1700" dirty="0"/>
              <a:t> determine cause-and-effect relationship</a:t>
            </a:r>
          </a:p>
          <a:p>
            <a:pPr lvl="1"/>
            <a:r>
              <a:rPr lang="en-US" sz="1700" b="1" dirty="0"/>
              <a:t>Experimental research</a:t>
            </a:r>
          </a:p>
          <a:p>
            <a:pPr lvl="2"/>
            <a:r>
              <a:rPr lang="en-US" sz="1700" dirty="0"/>
              <a:t>Demonstrates a cause-and-effect relationship between two variables</a:t>
            </a:r>
          </a:p>
          <a:p>
            <a:pPr lvl="2"/>
            <a:endParaRPr lang="en-US" sz="1700" dirty="0"/>
          </a:p>
          <a:p>
            <a:pPr marL="914400" lvl="2" indent="0">
              <a:buNone/>
            </a:pPr>
            <a:endParaRPr lang="en-US" sz="1700" dirty="0"/>
          </a:p>
        </p:txBody>
      </p:sp>
    </p:spTree>
    <p:extLst>
      <p:ext uri="{BB962C8B-B14F-4D97-AF65-F5344CB8AC3E}">
        <p14:creationId xmlns:p14="http://schemas.microsoft.com/office/powerpoint/2010/main" val="352928753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lumMod val="110000"/>
              </a:schemeClr>
            </a:gs>
            <a:gs pos="100000">
              <a:schemeClr val="bg2">
                <a:shade val="64000"/>
                <a:lumMod val="98000"/>
              </a:schemeClr>
            </a:gs>
          </a:gsLst>
          <a:lin ang="5400000" scaled="0"/>
        </a:gra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94C52C56-BEF2-4E22-8C8E-A7AC96B03A7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Shape 11">
            <a:extLst>
              <a:ext uri="{FF2B5EF4-FFF2-40B4-BE49-F238E27FC236}">
                <a16:creationId xmlns:a16="http://schemas.microsoft.com/office/drawing/2014/main" id="{42285737-90EE-47DC-AC80-8AE156B1196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0" y="-1"/>
            <a:ext cx="3302781" cy="6858001"/>
          </a:xfrm>
          <a:custGeom>
            <a:avLst/>
            <a:gdLst>
              <a:gd name="connsiteX0" fmla="*/ 3223890 w 4403709"/>
              <a:gd name="connsiteY0" fmla="*/ 6858001 h 6858001"/>
              <a:gd name="connsiteX1" fmla="*/ 4101908 w 4403709"/>
              <a:gd name="connsiteY1" fmla="*/ 6858001 h 6858001"/>
              <a:gd name="connsiteX2" fmla="*/ 3254950 w 4403709"/>
              <a:gd name="connsiteY2" fmla="*/ 1599356 h 6858001"/>
              <a:gd name="connsiteX3" fmla="*/ 3254950 w 4403709"/>
              <a:gd name="connsiteY3" fmla="*/ 1594062 h 6858001"/>
              <a:gd name="connsiteX4" fmla="*/ 4403709 w 4403709"/>
              <a:gd name="connsiteY4" fmla="*/ 0 h 6858001"/>
              <a:gd name="connsiteX5" fmla="*/ 3254950 w 4403709"/>
              <a:gd name="connsiteY5" fmla="*/ 0 h 6858001"/>
              <a:gd name="connsiteX6" fmla="*/ 2903520 w 4403709"/>
              <a:gd name="connsiteY6" fmla="*/ 0 h 6858001"/>
              <a:gd name="connsiteX7" fmla="*/ 0 w 4403709"/>
              <a:gd name="connsiteY7" fmla="*/ 0 h 6858001"/>
              <a:gd name="connsiteX8" fmla="*/ 0 w 4403709"/>
              <a:gd name="connsiteY8" fmla="*/ 6858000 h 6858001"/>
              <a:gd name="connsiteX9" fmla="*/ 3223890 w 4403709"/>
              <a:gd name="connsiteY9" fmla="*/ 685800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403709" h="6858001">
                <a:moveTo>
                  <a:pt x="3223890" y="6858001"/>
                </a:moveTo>
                <a:lnTo>
                  <a:pt x="4101908" y="6858001"/>
                </a:lnTo>
                <a:lnTo>
                  <a:pt x="3254950" y="1599356"/>
                </a:lnTo>
                <a:lnTo>
                  <a:pt x="3254950" y="1594062"/>
                </a:lnTo>
                <a:lnTo>
                  <a:pt x="4403709" y="0"/>
                </a:lnTo>
                <a:lnTo>
                  <a:pt x="3254950" y="0"/>
                </a:lnTo>
                <a:lnTo>
                  <a:pt x="2903520" y="0"/>
                </a:lnTo>
                <a:lnTo>
                  <a:pt x="0" y="0"/>
                </a:lnTo>
                <a:lnTo>
                  <a:pt x="0" y="6858000"/>
                </a:lnTo>
                <a:lnTo>
                  <a:pt x="3223890" y="6858000"/>
                </a:lnTo>
                <a:close/>
              </a:path>
            </a:pathLst>
          </a:custGeom>
          <a:ln>
            <a:noFill/>
          </a:ln>
        </p:spPr>
        <p:style>
          <a:lnRef idx="2">
            <a:schemeClr val="accent1">
              <a:shade val="50000"/>
            </a:schemeClr>
          </a:lnRef>
          <a:fillRef idx="1002">
            <a:schemeClr val="dk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 name="Title 1"/>
          <p:cNvSpPr>
            <a:spLocks noGrp="1"/>
          </p:cNvSpPr>
          <p:nvPr>
            <p:ph type="title"/>
          </p:nvPr>
        </p:nvSpPr>
        <p:spPr>
          <a:xfrm>
            <a:off x="401265" y="685800"/>
            <a:ext cx="1979972" cy="5105400"/>
          </a:xfrm>
        </p:spPr>
        <p:txBody>
          <a:bodyPr>
            <a:normAutofit/>
          </a:bodyPr>
          <a:lstStyle/>
          <a:p>
            <a:pPr>
              <a:lnSpc>
                <a:spcPct val="90000"/>
              </a:lnSpc>
            </a:pPr>
            <a:r>
              <a:rPr lang="en-US" sz="2500">
                <a:solidFill>
                  <a:srgbClr val="FFFFFF"/>
                </a:solidFill>
              </a:rPr>
              <a:t>Weaknesses of the Correlational Research Strategy </a:t>
            </a:r>
          </a:p>
        </p:txBody>
      </p:sp>
      <p:grpSp>
        <p:nvGrpSpPr>
          <p:cNvPr id="14" name="Group 13">
            <a:extLst>
              <a:ext uri="{FF2B5EF4-FFF2-40B4-BE49-F238E27FC236}">
                <a16:creationId xmlns:a16="http://schemas.microsoft.com/office/drawing/2014/main" id="{B57BDC17-F1B3-455F-BBF1-680AA1F25C0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486469" y="0"/>
            <a:ext cx="1827609" cy="6858001"/>
            <a:chOff x="1320800" y="0"/>
            <a:chExt cx="2436813" cy="6858001"/>
          </a:xfrm>
        </p:grpSpPr>
        <p:sp>
          <p:nvSpPr>
            <p:cNvPr id="15" name="Freeform 6">
              <a:extLst>
                <a:ext uri="{FF2B5EF4-FFF2-40B4-BE49-F238E27FC236}">
                  <a16:creationId xmlns:a16="http://schemas.microsoft.com/office/drawing/2014/main" id="{64E2FA9A-FEF7-4501-B0EB-5E45EDD2177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16" name="Freeform 7">
              <a:extLst>
                <a:ext uri="{FF2B5EF4-FFF2-40B4-BE49-F238E27FC236}">
                  <a16:creationId xmlns:a16="http://schemas.microsoft.com/office/drawing/2014/main" id="{BC38192B-B4CB-47D4-A3B1-10010247F15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7" name="Freeform 8">
              <a:extLst>
                <a:ext uri="{FF2B5EF4-FFF2-40B4-BE49-F238E27FC236}">
                  <a16:creationId xmlns:a16="http://schemas.microsoft.com/office/drawing/2014/main" id="{96330E33-E171-4B0F-82B5-AF7230399B5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8" name="Freeform 9">
              <a:extLst>
                <a:ext uri="{FF2B5EF4-FFF2-40B4-BE49-F238E27FC236}">
                  <a16:creationId xmlns:a16="http://schemas.microsoft.com/office/drawing/2014/main" id="{332B1723-69BF-42D7-B757-0FA059E152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9" name="Freeform 10">
              <a:extLst>
                <a:ext uri="{FF2B5EF4-FFF2-40B4-BE49-F238E27FC236}">
                  <a16:creationId xmlns:a16="http://schemas.microsoft.com/office/drawing/2014/main" id="{F115D62D-1E96-48D1-A78D-D370A0BFB9B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20" name="Freeform 11">
              <a:extLst>
                <a:ext uri="{FF2B5EF4-FFF2-40B4-BE49-F238E27FC236}">
                  <a16:creationId xmlns:a16="http://schemas.microsoft.com/office/drawing/2014/main" id="{91C2876A-169D-4822-A766-C00578C88B4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graphicFrame>
        <p:nvGraphicFramePr>
          <p:cNvPr id="5" name="Content Placeholder 2">
            <a:extLst>
              <a:ext uri="{FF2B5EF4-FFF2-40B4-BE49-F238E27FC236}">
                <a16:creationId xmlns:a16="http://schemas.microsoft.com/office/drawing/2014/main" id="{AF51A502-EC70-4F14-93F8-2311286A94BB}"/>
              </a:ext>
            </a:extLst>
          </p:cNvPr>
          <p:cNvGraphicFramePr>
            <a:graphicFrameLocks noGrp="1"/>
          </p:cNvGraphicFramePr>
          <p:nvPr>
            <p:ph idx="1"/>
            <p:extLst>
              <p:ext uri="{D42A27DB-BD31-4B8C-83A1-F6EECF244321}">
                <p14:modId xmlns:p14="http://schemas.microsoft.com/office/powerpoint/2010/main" val="636593613"/>
              </p:ext>
            </p:extLst>
          </p:nvPr>
        </p:nvGraphicFramePr>
        <p:xfrm>
          <a:off x="3757612" y="685800"/>
          <a:ext cx="4869656" cy="5105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16126265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blipFill rotWithShape="1">
          <a:blip r:embed="rId3">
            <a:duotone>
              <a:schemeClr val="bg2">
                <a:shade val="76000"/>
                <a:satMod val="180000"/>
              </a:schemeClr>
              <a:schemeClr val="bg2">
                <a:tint val="80000"/>
                <a:satMod val="120000"/>
                <a:lumMod val="180000"/>
              </a:schemeClr>
            </a:duotone>
          </a:blip>
          <a:stretch/>
        </a:blip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E03BF673-8C68-4092-BF1B-53C57EFEC2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618" cy="6858000"/>
          </a:xfrm>
          <a:prstGeom prst="rect">
            <a:avLst/>
          </a:prstGeom>
          <a:ln>
            <a:noFill/>
          </a:ln>
        </p:spPr>
        <p:style>
          <a:lnRef idx="2">
            <a:schemeClr val="accent1">
              <a:shade val="50000"/>
            </a:schemeClr>
          </a:lnRef>
          <a:fillRef idx="1002">
            <a:schemeClr val="dk1"/>
          </a:fillRef>
          <a:effectRef idx="0">
            <a:schemeClr val="accent1"/>
          </a:effectRef>
          <a:fontRef idx="minor">
            <a:schemeClr val="lt1"/>
          </a:fontRef>
        </p:style>
        <p:txBody>
          <a:bodyPr rtlCol="0" anchor="ctr"/>
          <a:lstStyle/>
          <a:p>
            <a:pPr algn="ctr"/>
            <a:endParaRPr lang="en-US" dirty="0"/>
          </a:p>
        </p:txBody>
      </p:sp>
      <p:sp useBgFill="1">
        <p:nvSpPr>
          <p:cNvPr id="10" name="Freeform: Shape 9">
            <a:extLst>
              <a:ext uri="{FF2B5EF4-FFF2-40B4-BE49-F238E27FC236}">
                <a16:creationId xmlns:a16="http://schemas.microsoft.com/office/drawing/2014/main" id="{B1BDB70B-F0E6-4867-818F-C582494FB6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92812" y="0"/>
            <a:ext cx="8351188" cy="6858000"/>
          </a:xfrm>
          <a:custGeom>
            <a:avLst/>
            <a:gdLst>
              <a:gd name="connsiteX0" fmla="*/ 7627977 w 11134917"/>
              <a:gd name="connsiteY0" fmla="*/ 0 h 6858000"/>
              <a:gd name="connsiteX1" fmla="*/ 8129873 w 11134917"/>
              <a:gd name="connsiteY1" fmla="*/ 0 h 6858000"/>
              <a:gd name="connsiteX2" fmla="*/ 11134917 w 11134917"/>
              <a:gd name="connsiteY2" fmla="*/ 0 h 6858000"/>
              <a:gd name="connsiteX3" fmla="*/ 11134917 w 11134917"/>
              <a:gd name="connsiteY3" fmla="*/ 6858000 h 6858000"/>
              <a:gd name="connsiteX4" fmla="*/ 8129873 w 11134917"/>
              <a:gd name="connsiteY4" fmla="*/ 6858000 h 6858000"/>
              <a:gd name="connsiteX5" fmla="*/ 7627977 w 11134917"/>
              <a:gd name="connsiteY5" fmla="*/ 6858000 h 6858000"/>
              <a:gd name="connsiteX6" fmla="*/ 7627977 w 11134917"/>
              <a:gd name="connsiteY6" fmla="*/ 6857419 h 6858000"/>
              <a:gd name="connsiteX7" fmla="*/ 1921931 w 11134917"/>
              <a:gd name="connsiteY7" fmla="*/ 6850814 h 6858000"/>
              <a:gd name="connsiteX8" fmla="*/ 0 w 11134917"/>
              <a:gd name="connsiteY8" fmla="*/ 5325357 h 6858000"/>
              <a:gd name="connsiteX9" fmla="*/ 838199 w 11134917"/>
              <a:gd name="connsiteY9" fmla="*/ 7331 h 6858000"/>
              <a:gd name="connsiteX10" fmla="*/ 7627977 w 11134917"/>
              <a:gd name="connsiteY10" fmla="*/ 505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1134917" h="6858000">
                <a:moveTo>
                  <a:pt x="7627977" y="0"/>
                </a:moveTo>
                <a:lnTo>
                  <a:pt x="8129873" y="0"/>
                </a:lnTo>
                <a:lnTo>
                  <a:pt x="11134917" y="0"/>
                </a:lnTo>
                <a:lnTo>
                  <a:pt x="11134917" y="6858000"/>
                </a:lnTo>
                <a:lnTo>
                  <a:pt x="8129873" y="6858000"/>
                </a:lnTo>
                <a:lnTo>
                  <a:pt x="7627977" y="6858000"/>
                </a:lnTo>
                <a:lnTo>
                  <a:pt x="7627977" y="6857419"/>
                </a:lnTo>
                <a:lnTo>
                  <a:pt x="1921931" y="6850814"/>
                </a:lnTo>
                <a:lnTo>
                  <a:pt x="0" y="5325357"/>
                </a:lnTo>
                <a:lnTo>
                  <a:pt x="838199" y="7331"/>
                </a:lnTo>
                <a:lnTo>
                  <a:pt x="7627977" y="505"/>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2" name="Group 11">
            <a:extLst>
              <a:ext uri="{FF2B5EF4-FFF2-40B4-BE49-F238E27FC236}">
                <a16:creationId xmlns:a16="http://schemas.microsoft.com/office/drawing/2014/main" id="{1E52C707-F508-47B5-8864-8CC3EE0F030B}"/>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09018" y="0"/>
            <a:ext cx="1827609" cy="6858001"/>
            <a:chOff x="1320800" y="0"/>
            <a:chExt cx="2436813" cy="6858001"/>
          </a:xfrm>
        </p:grpSpPr>
        <p:sp>
          <p:nvSpPr>
            <p:cNvPr id="13" name="Freeform 6">
              <a:extLst>
                <a:ext uri="{FF2B5EF4-FFF2-40B4-BE49-F238E27FC236}">
                  <a16:creationId xmlns:a16="http://schemas.microsoft.com/office/drawing/2014/main" id="{066B5DD9-1C9B-4957-AF7C-8E11C7E88BB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14" name="Freeform 7">
              <a:extLst>
                <a:ext uri="{FF2B5EF4-FFF2-40B4-BE49-F238E27FC236}">
                  <a16:creationId xmlns:a16="http://schemas.microsoft.com/office/drawing/2014/main" id="{8DF9D480-2CEE-4037-8C1B-6380686300D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5" name="Freeform 8">
              <a:extLst>
                <a:ext uri="{FF2B5EF4-FFF2-40B4-BE49-F238E27FC236}">
                  <a16:creationId xmlns:a16="http://schemas.microsoft.com/office/drawing/2014/main" id="{EBF6F7B8-E51D-495D-B944-B8E2E84C574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6" name="Freeform 9">
              <a:extLst>
                <a:ext uri="{FF2B5EF4-FFF2-40B4-BE49-F238E27FC236}">
                  <a16:creationId xmlns:a16="http://schemas.microsoft.com/office/drawing/2014/main" id="{F43BB0F7-F9F4-4CFA-9277-2B671DC701C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7" name="Freeform 10">
              <a:extLst>
                <a:ext uri="{FF2B5EF4-FFF2-40B4-BE49-F238E27FC236}">
                  <a16:creationId xmlns:a16="http://schemas.microsoft.com/office/drawing/2014/main" id="{D51F18A6-D926-4462-B110-63097184FBA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8" name="Freeform 11">
              <a:extLst>
                <a:ext uri="{FF2B5EF4-FFF2-40B4-BE49-F238E27FC236}">
                  <a16:creationId xmlns:a16="http://schemas.microsoft.com/office/drawing/2014/main" id="{ED77B4F5-55D8-444A-9EFF-CAAA8CD69F4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 name="Title 1"/>
          <p:cNvSpPr>
            <a:spLocks noGrp="1"/>
          </p:cNvSpPr>
          <p:nvPr>
            <p:ph type="title"/>
          </p:nvPr>
        </p:nvSpPr>
        <p:spPr>
          <a:xfrm>
            <a:off x="1377009" y="1072609"/>
            <a:ext cx="2281168" cy="4522647"/>
          </a:xfrm>
          <a:effectLst/>
        </p:spPr>
        <p:txBody>
          <a:bodyPr anchor="ctr">
            <a:normAutofit/>
          </a:bodyPr>
          <a:lstStyle/>
          <a:p>
            <a:pPr algn="l"/>
            <a:r>
              <a:rPr lang="en-US" sz="2800">
                <a:solidFill>
                  <a:schemeClr val="tx2"/>
                </a:solidFill>
              </a:rPr>
              <a:t>The Third-Variable Problem</a:t>
            </a:r>
          </a:p>
        </p:txBody>
      </p:sp>
      <p:sp>
        <p:nvSpPr>
          <p:cNvPr id="3" name="Content Placeholder 2"/>
          <p:cNvSpPr>
            <a:spLocks noGrp="1"/>
          </p:cNvSpPr>
          <p:nvPr>
            <p:ph idx="1"/>
          </p:nvPr>
        </p:nvSpPr>
        <p:spPr>
          <a:xfrm>
            <a:off x="3861774" y="1072609"/>
            <a:ext cx="4787405" cy="4522647"/>
          </a:xfrm>
        </p:spPr>
        <p:txBody>
          <a:bodyPr anchor="ctr">
            <a:normAutofit/>
          </a:bodyPr>
          <a:lstStyle/>
          <a:p>
            <a:r>
              <a:rPr lang="en-US" sz="1700" b="1" dirty="0"/>
              <a:t>Ice Cream Sales positively predicts Increase in Crime</a:t>
            </a:r>
          </a:p>
          <a:p>
            <a:r>
              <a:rPr lang="en-US" sz="1700" b="1" u="sng" dirty="0"/>
              <a:t>Closer Look: Mediating Factor linking A &amp; B</a:t>
            </a:r>
          </a:p>
          <a:p>
            <a:r>
              <a:rPr lang="en-US" sz="1700" b="1" dirty="0"/>
              <a:t>Variable </a:t>
            </a:r>
            <a:r>
              <a:rPr lang="en-US" sz="1700" b="1" i="1" dirty="0"/>
              <a:t>X</a:t>
            </a:r>
          </a:p>
          <a:p>
            <a:pPr lvl="1"/>
            <a:r>
              <a:rPr lang="en-US" sz="1700" b="1" dirty="0"/>
              <a:t>Temperature</a:t>
            </a:r>
          </a:p>
          <a:p>
            <a:r>
              <a:rPr lang="en-US" sz="1700" dirty="0"/>
              <a:t>Variable </a:t>
            </a:r>
            <a:r>
              <a:rPr lang="en-US" sz="1700" i="1" dirty="0"/>
              <a:t>A</a:t>
            </a:r>
          </a:p>
          <a:p>
            <a:pPr lvl="1"/>
            <a:r>
              <a:rPr lang="en-US" sz="1700" dirty="0"/>
              <a:t>Ice cream consumption</a:t>
            </a:r>
          </a:p>
          <a:p>
            <a:r>
              <a:rPr lang="en-US" sz="1700" dirty="0"/>
              <a:t>Variable </a:t>
            </a:r>
            <a:r>
              <a:rPr lang="en-US" sz="1700" i="1" dirty="0"/>
              <a:t>B</a:t>
            </a:r>
          </a:p>
          <a:p>
            <a:pPr lvl="1"/>
            <a:r>
              <a:rPr lang="en-US" sz="1700" dirty="0"/>
              <a:t>Crime rate</a:t>
            </a:r>
          </a:p>
        </p:txBody>
      </p:sp>
    </p:spTree>
    <p:extLst>
      <p:ext uri="{BB962C8B-B14F-4D97-AF65-F5344CB8AC3E}">
        <p14:creationId xmlns:p14="http://schemas.microsoft.com/office/powerpoint/2010/main" val="92568070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blipFill rotWithShape="1">
          <a:blip r:embed="rId3">
            <a:duotone>
              <a:schemeClr val="bg2">
                <a:shade val="76000"/>
                <a:satMod val="180000"/>
              </a:schemeClr>
              <a:schemeClr val="bg2">
                <a:tint val="80000"/>
                <a:satMod val="120000"/>
                <a:lumMod val="180000"/>
              </a:schemeClr>
            </a:duotone>
          </a:blip>
          <a:stretch/>
        </a:blipFill>
        <a:effectLst/>
      </p:bgPr>
    </p:bg>
    <p:spTree>
      <p:nvGrpSpPr>
        <p:cNvPr id="1" name=""/>
        <p:cNvGrpSpPr/>
        <p:nvPr/>
      </p:nvGrpSpPr>
      <p:grpSpPr>
        <a:xfrm>
          <a:off x="0" y="0"/>
          <a:ext cx="0" cy="0"/>
          <a:chOff x="0" y="0"/>
          <a:chExt cx="0" cy="0"/>
        </a:xfrm>
      </p:grpSpPr>
      <p:grpSp>
        <p:nvGrpSpPr>
          <p:cNvPr id="12" name="Group 11">
            <a:extLst>
              <a:ext uri="{FF2B5EF4-FFF2-40B4-BE49-F238E27FC236}">
                <a16:creationId xmlns:a16="http://schemas.microsoft.com/office/drawing/2014/main" id="{C616B3DC-C165-433D-9187-62DCC0E317D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09576" y="-4763"/>
            <a:ext cx="3761187" cy="6862763"/>
            <a:chOff x="2928938" y="-4763"/>
            <a:chExt cx="5014912" cy="6862763"/>
          </a:xfrm>
        </p:grpSpPr>
        <p:sp>
          <p:nvSpPr>
            <p:cNvPr id="13" name="Freeform 6">
              <a:extLst>
                <a:ext uri="{FF2B5EF4-FFF2-40B4-BE49-F238E27FC236}">
                  <a16:creationId xmlns:a16="http://schemas.microsoft.com/office/drawing/2014/main" id="{97E1BF84-9824-4B0E-98DF-F0F7181DD06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sp>
        <p:sp>
          <p:nvSpPr>
            <p:cNvPr id="14" name="Freeform 7">
              <a:extLst>
                <a:ext uri="{FF2B5EF4-FFF2-40B4-BE49-F238E27FC236}">
                  <a16:creationId xmlns:a16="http://schemas.microsoft.com/office/drawing/2014/main" id="{A85FA340-7392-4303-9707-A12F45A46F9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a:noFill/>
            </a:ln>
          </p:spPr>
        </p:sp>
        <p:sp>
          <p:nvSpPr>
            <p:cNvPr id="15" name="Freeform 9">
              <a:extLst>
                <a:ext uri="{FF2B5EF4-FFF2-40B4-BE49-F238E27FC236}">
                  <a16:creationId xmlns:a16="http://schemas.microsoft.com/office/drawing/2014/main" id="{758A9051-2BD9-4868-8B84-344752FA2F6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chemeClr val="tx1">
                <a:lumMod val="85000"/>
                <a:lumOff val="15000"/>
              </a:schemeClr>
            </a:solidFill>
            <a:ln>
              <a:noFill/>
            </a:ln>
          </p:spPr>
        </p:sp>
        <p:sp>
          <p:nvSpPr>
            <p:cNvPr id="16" name="Freeform 10">
              <a:extLst>
                <a:ext uri="{FF2B5EF4-FFF2-40B4-BE49-F238E27FC236}">
                  <a16:creationId xmlns:a16="http://schemas.microsoft.com/office/drawing/2014/main" id="{58264C49-3539-4CBD-8F11-1106C8B8781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17" name="Freeform 11">
              <a:extLst>
                <a:ext uri="{FF2B5EF4-FFF2-40B4-BE49-F238E27FC236}">
                  <a16:creationId xmlns:a16="http://schemas.microsoft.com/office/drawing/2014/main" id="{DE862133-5C7E-4B32-9786-0B33BC51A75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18" name="Freeform 12">
              <a:extLst>
                <a:ext uri="{FF2B5EF4-FFF2-40B4-BE49-F238E27FC236}">
                  <a16:creationId xmlns:a16="http://schemas.microsoft.com/office/drawing/2014/main" id="{90925F6C-DF03-4707-9176-6049F049B5A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a:noFill/>
            </a:ln>
          </p:spPr>
        </p:sp>
      </p:grpSp>
      <p:sp useBgFill="1">
        <p:nvSpPr>
          <p:cNvPr id="20" name="Rectangle 19">
            <a:extLst>
              <a:ext uri="{FF2B5EF4-FFF2-40B4-BE49-F238E27FC236}">
                <a16:creationId xmlns:a16="http://schemas.microsoft.com/office/drawing/2014/main" id="{A6073935-E043-4801-AF06-06093A9145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6031306" y="648930"/>
            <a:ext cx="2595961" cy="3347337"/>
          </a:xfrm>
        </p:spPr>
        <p:txBody>
          <a:bodyPr vert="horz" lIns="91440" tIns="45720" rIns="91440" bIns="45720" rtlCol="0" anchor="b">
            <a:normAutofit/>
          </a:bodyPr>
          <a:lstStyle/>
          <a:p>
            <a:pPr algn="r"/>
            <a:r>
              <a:rPr lang="en-US" sz="3300"/>
              <a:t>The Directionality Problem: Which is the cause?</a:t>
            </a:r>
          </a:p>
        </p:txBody>
      </p:sp>
      <p:grpSp>
        <p:nvGrpSpPr>
          <p:cNvPr id="22" name="Group 21">
            <a:extLst>
              <a:ext uri="{FF2B5EF4-FFF2-40B4-BE49-F238E27FC236}">
                <a16:creationId xmlns:a16="http://schemas.microsoft.com/office/drawing/2014/main" id="{8AC26FF4-D6F9-4A94-A837-D051A101EDD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665036" y="-4763"/>
            <a:ext cx="3761187" cy="6862763"/>
            <a:chOff x="2928938" y="-4763"/>
            <a:chExt cx="5014912" cy="6862763"/>
          </a:xfrm>
        </p:grpSpPr>
        <p:sp>
          <p:nvSpPr>
            <p:cNvPr id="23" name="Freeform 6">
              <a:extLst>
                <a:ext uri="{FF2B5EF4-FFF2-40B4-BE49-F238E27FC236}">
                  <a16:creationId xmlns:a16="http://schemas.microsoft.com/office/drawing/2014/main" id="{EFFE501B-F9EC-4229-99D6-F39E38A71B5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sp>
        <p:sp>
          <p:nvSpPr>
            <p:cNvPr id="24" name="Freeform 7">
              <a:extLst>
                <a:ext uri="{FF2B5EF4-FFF2-40B4-BE49-F238E27FC236}">
                  <a16:creationId xmlns:a16="http://schemas.microsoft.com/office/drawing/2014/main" id="{B064C6A0-3DE4-4F4A-B650-78A628163E0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a:noFill/>
            </a:ln>
          </p:spPr>
        </p:sp>
        <p:sp>
          <p:nvSpPr>
            <p:cNvPr id="25" name="Freeform 25">
              <a:extLst>
                <a:ext uri="{FF2B5EF4-FFF2-40B4-BE49-F238E27FC236}">
                  <a16:creationId xmlns:a16="http://schemas.microsoft.com/office/drawing/2014/main" id="{43CD3E83-3D0D-40EE-B1A2-9C989EBF281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chemeClr val="tx1">
                <a:lumMod val="85000"/>
                <a:lumOff val="15000"/>
              </a:schemeClr>
            </a:solidFill>
            <a:ln>
              <a:noFill/>
            </a:ln>
          </p:spPr>
        </p:sp>
        <p:sp>
          <p:nvSpPr>
            <p:cNvPr id="26" name="Freeform 26">
              <a:extLst>
                <a:ext uri="{FF2B5EF4-FFF2-40B4-BE49-F238E27FC236}">
                  <a16:creationId xmlns:a16="http://schemas.microsoft.com/office/drawing/2014/main" id="{71553909-760D-4B98-96A4-F9F48339AF6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27" name="Freeform 27">
              <a:extLst>
                <a:ext uri="{FF2B5EF4-FFF2-40B4-BE49-F238E27FC236}">
                  <a16:creationId xmlns:a16="http://schemas.microsoft.com/office/drawing/2014/main" id="{1F006A6C-F843-49BC-AC84-89BD2AF5863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28" name="Freeform 28">
              <a:extLst>
                <a:ext uri="{FF2B5EF4-FFF2-40B4-BE49-F238E27FC236}">
                  <a16:creationId xmlns:a16="http://schemas.microsoft.com/office/drawing/2014/main" id="{62AEE6F3-16F4-4944-8459-4D5EEA341D0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a:noFill/>
            </a:ln>
          </p:spPr>
        </p:sp>
      </p:grpSp>
      <p:sp>
        <p:nvSpPr>
          <p:cNvPr id="30" name="Rounded Rectangle 16">
            <a:extLst>
              <a:ext uri="{FF2B5EF4-FFF2-40B4-BE49-F238E27FC236}">
                <a16:creationId xmlns:a16="http://schemas.microsoft.com/office/drawing/2014/main" id="{8D6B9972-4A81-4223-9901-0E559A1D5E5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2519" y="648931"/>
            <a:ext cx="5140825" cy="5231964"/>
          </a:xfrm>
          <a:prstGeom prst="roundRect">
            <a:avLst>
              <a:gd name="adj" fmla="val 4834"/>
            </a:avLst>
          </a:prstGeom>
          <a:solidFill>
            <a:schemeClr val="bg1"/>
          </a:solidFill>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descr="An illustration shows two text boxes connected using a two-way arrow. The first text box reads “Sexual content of television programs that individuals choose to watch.” The second text box reads “Sexual behavior of individuals.”"/>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33162" y="2819911"/>
            <a:ext cx="4652084" cy="930416"/>
          </a:xfrm>
          <a:prstGeom prst="rect">
            <a:avLst/>
          </a:prstGeom>
        </p:spPr>
      </p:pic>
    </p:spTree>
    <p:extLst>
      <p:ext uri="{BB962C8B-B14F-4D97-AF65-F5344CB8AC3E}">
        <p14:creationId xmlns:p14="http://schemas.microsoft.com/office/powerpoint/2010/main" val="287900738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blipFill rotWithShape="1">
          <a:blip r:embed="rId2">
            <a:duotone>
              <a:schemeClr val="bg2">
                <a:shade val="76000"/>
                <a:satMod val="180000"/>
              </a:schemeClr>
              <a:schemeClr val="bg2">
                <a:tint val="80000"/>
                <a:satMod val="120000"/>
                <a:lumMod val="180000"/>
              </a:schemeClr>
            </a:duotone>
          </a:blip>
          <a:stretch/>
        </a:blip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24DFAAE7-061D-4086-99EC-872CB305082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2890838" y="685800"/>
            <a:ext cx="5736430" cy="1752599"/>
          </a:xfrm>
        </p:spPr>
        <p:txBody>
          <a:bodyPr>
            <a:normAutofit/>
          </a:bodyPr>
          <a:lstStyle/>
          <a:p>
            <a:r>
              <a:rPr lang="en-US" dirty="0"/>
              <a:t>Relationships with More Than Two Variables</a:t>
            </a:r>
          </a:p>
        </p:txBody>
      </p:sp>
      <p:sp>
        <p:nvSpPr>
          <p:cNvPr id="10" name="Rectangle 9">
            <a:extLst>
              <a:ext uri="{FF2B5EF4-FFF2-40B4-BE49-F238E27FC236}">
                <a16:creationId xmlns:a16="http://schemas.microsoft.com/office/drawing/2014/main" id="{E7570099-A243-48DD-9EAE-36F4AC095B9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2554794" cy="6858000"/>
          </a:xfrm>
          <a:prstGeom prst="rect">
            <a:avLst/>
          </a:prstGeom>
          <a:gradFill flip="none" rotWithShape="1">
            <a:gsLst>
              <a:gs pos="0">
                <a:schemeClr val="accent1">
                  <a:lumMod val="89000"/>
                </a:schemeClr>
              </a:gs>
              <a:gs pos="23000">
                <a:schemeClr val="accent1">
                  <a:lumMod val="89000"/>
                </a:schemeClr>
              </a:gs>
              <a:gs pos="69000">
                <a:schemeClr val="accent1">
                  <a:lumMod val="75000"/>
                </a:schemeClr>
              </a:gs>
              <a:gs pos="97000">
                <a:schemeClr val="accent1">
                  <a:lumMod val="70000"/>
                </a:schemeClr>
              </a:gs>
            </a:gsLst>
            <a:path path="circle">
              <a:fillToRect l="50000" t="50000" r="50000" b="50000"/>
            </a:path>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Gothic" panose="020B0502020202020204"/>
              <a:ea typeface="+mn-ea"/>
              <a:cs typeface="+mn-cs"/>
            </a:endParaRPr>
          </a:p>
        </p:txBody>
      </p:sp>
      <p:sp>
        <p:nvSpPr>
          <p:cNvPr id="12" name="Freeform 6">
            <a:extLst>
              <a:ext uri="{FF2B5EF4-FFF2-40B4-BE49-F238E27FC236}">
                <a16:creationId xmlns:a16="http://schemas.microsoft.com/office/drawing/2014/main" id="{45E4A74B-6514-424A-ADFA-C232FA6B901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371424" y="1"/>
            <a:ext cx="644163" cy="2780957"/>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lumMod val="75000"/>
            </a:schemeClr>
          </a:solidFill>
          <a:ln>
            <a:noFill/>
          </a:ln>
        </p:spPr>
      </p:sp>
      <p:sp>
        <p:nvSpPr>
          <p:cNvPr id="14" name="Freeform 7">
            <a:extLst>
              <a:ext uri="{FF2B5EF4-FFF2-40B4-BE49-F238E27FC236}">
                <a16:creationId xmlns:a16="http://schemas.microsoft.com/office/drawing/2014/main" id="{F61C5C86-C785-4B92-9F2D-133B8B8C24F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06068" y="1"/>
            <a:ext cx="626857" cy="2671495"/>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rgbClr val="595959"/>
          </a:solidFill>
          <a:ln>
            <a:noFill/>
          </a:ln>
        </p:spPr>
      </p:sp>
      <p:sp>
        <p:nvSpPr>
          <p:cNvPr id="16" name="Freeform 12">
            <a:extLst>
              <a:ext uri="{FF2B5EF4-FFF2-40B4-BE49-F238E27FC236}">
                <a16:creationId xmlns:a16="http://schemas.microsoft.com/office/drawing/2014/main" id="{954D0BF9-002C-4D3A-A222-C166094A5D1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06068" y="2585830"/>
            <a:ext cx="1631559" cy="4272171"/>
          </a:xfrm>
          <a:custGeom>
            <a:avLst/>
            <a:gdLst/>
            <a:ahLst/>
            <a:cxnLst/>
            <a:rect l="0" t="0" r="r" b="b"/>
            <a:pathLst>
              <a:path w="1697" h="2693">
                <a:moveTo>
                  <a:pt x="0" y="0"/>
                </a:moveTo>
                <a:lnTo>
                  <a:pt x="1622" y="2693"/>
                </a:lnTo>
                <a:lnTo>
                  <a:pt x="1697" y="2693"/>
                </a:lnTo>
                <a:lnTo>
                  <a:pt x="0" y="0"/>
                </a:lnTo>
                <a:close/>
              </a:path>
            </a:pathLst>
          </a:custGeom>
          <a:solidFill>
            <a:srgbClr val="262626"/>
          </a:solidFill>
          <a:ln>
            <a:noFill/>
          </a:ln>
        </p:spPr>
      </p:sp>
      <p:sp>
        <p:nvSpPr>
          <p:cNvPr id="18" name="Freeform 13">
            <a:extLst>
              <a:ext uri="{FF2B5EF4-FFF2-40B4-BE49-F238E27FC236}">
                <a16:creationId xmlns:a16="http://schemas.microsoft.com/office/drawing/2014/main" id="{6080EB6E-D69F-43B1-91EC-75C30334258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374308" y="2695292"/>
            <a:ext cx="2018057" cy="4162709"/>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20" name="Freeform: Shape 19">
            <a:extLst>
              <a:ext uri="{FF2B5EF4-FFF2-40B4-BE49-F238E27FC236}">
                <a16:creationId xmlns:a16="http://schemas.microsoft.com/office/drawing/2014/main" id="{21BA816A-EE68-4A96-BA05-73303B2F4FE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371424" y="2690532"/>
            <a:ext cx="2178240" cy="4167469"/>
          </a:xfrm>
          <a:custGeom>
            <a:avLst/>
            <a:gdLst>
              <a:gd name="connsiteX0" fmla="*/ 0 w 2904320"/>
              <a:gd name="connsiteY0" fmla="*/ 0 h 4167469"/>
              <a:gd name="connsiteX1" fmla="*/ 288431 w 2904320"/>
              <a:gd name="connsiteY1" fmla="*/ 90425 h 4167469"/>
              <a:gd name="connsiteX2" fmla="*/ 2904320 w 2904320"/>
              <a:gd name="connsiteY2" fmla="*/ 3220465 h 4167469"/>
              <a:gd name="connsiteX3" fmla="*/ 2904320 w 2904320"/>
              <a:gd name="connsiteY3" fmla="*/ 4167469 h 4167469"/>
              <a:gd name="connsiteX4" fmla="*/ 2694589 w 2904320"/>
              <a:gd name="connsiteY4" fmla="*/ 4167469 h 4167469"/>
              <a:gd name="connsiteX5" fmla="*/ 3846 w 2904320"/>
              <a:gd name="connsiteY5" fmla="*/ 4759 h 41674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904320" h="4167469">
                <a:moveTo>
                  <a:pt x="0" y="0"/>
                </a:moveTo>
                <a:lnTo>
                  <a:pt x="288431" y="90425"/>
                </a:lnTo>
                <a:lnTo>
                  <a:pt x="2904320" y="3220465"/>
                </a:lnTo>
                <a:lnTo>
                  <a:pt x="2904320" y="4167469"/>
                </a:lnTo>
                <a:lnTo>
                  <a:pt x="2694589" y="4167469"/>
                </a:lnTo>
                <a:lnTo>
                  <a:pt x="3846" y="4759"/>
                </a:lnTo>
                <a:close/>
              </a:path>
            </a:pathLst>
          </a:custGeom>
          <a:solidFill>
            <a:schemeClr val="accent1">
              <a:lumMod val="75000"/>
            </a:schemeClr>
          </a:solidFill>
          <a:ln>
            <a:noFill/>
          </a:ln>
        </p:spPr>
      </p:sp>
      <p:sp>
        <p:nvSpPr>
          <p:cNvPr id="22" name="Freeform 15">
            <a:extLst>
              <a:ext uri="{FF2B5EF4-FFF2-40B4-BE49-F238E27FC236}">
                <a16:creationId xmlns:a16="http://schemas.microsoft.com/office/drawing/2014/main" id="{22A94CDB-5D63-4C75-9CB6-6C18CDF372F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06068" y="2581071"/>
            <a:ext cx="2170926" cy="427693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rgbClr val="404040"/>
          </a:solidFill>
          <a:ln>
            <a:noFill/>
          </a:ln>
        </p:spPr>
      </p:sp>
      <p:sp>
        <p:nvSpPr>
          <p:cNvPr id="3" name="Content Placeholder 2"/>
          <p:cNvSpPr>
            <a:spLocks noGrp="1"/>
          </p:cNvSpPr>
          <p:nvPr>
            <p:ph idx="1"/>
          </p:nvPr>
        </p:nvSpPr>
        <p:spPr>
          <a:xfrm>
            <a:off x="2890838" y="2666999"/>
            <a:ext cx="5736429" cy="3124201"/>
          </a:xfrm>
        </p:spPr>
        <p:txBody>
          <a:bodyPr anchor="t">
            <a:normAutofit/>
          </a:bodyPr>
          <a:lstStyle/>
          <a:p>
            <a:pPr>
              <a:lnSpc>
                <a:spcPct val="90000"/>
              </a:lnSpc>
            </a:pPr>
            <a:r>
              <a:rPr lang="en-US" sz="1300" b="1"/>
              <a:t>Multiple regression</a:t>
            </a:r>
            <a:r>
              <a:rPr lang="en-US" sz="1300"/>
              <a:t>: a statistical procedure for studying multivariate relationships</a:t>
            </a:r>
          </a:p>
          <a:p>
            <a:pPr lvl="1">
              <a:lnSpc>
                <a:spcPct val="90000"/>
              </a:lnSpc>
            </a:pPr>
            <a:r>
              <a:rPr lang="en-US" sz="1300"/>
              <a:t>Can be used to examine the relationship between two specific variables</a:t>
            </a:r>
          </a:p>
          <a:p>
            <a:pPr lvl="2">
              <a:lnSpc>
                <a:spcPct val="90000"/>
              </a:lnSpc>
            </a:pPr>
            <a:r>
              <a:rPr lang="en-US" sz="1300"/>
              <a:t>Controlling the influence of other, potentially confounding variables</a:t>
            </a:r>
          </a:p>
          <a:p>
            <a:pPr lvl="1">
              <a:lnSpc>
                <a:spcPct val="90000"/>
              </a:lnSpc>
            </a:pPr>
            <a:r>
              <a:rPr lang="en-US" sz="1300"/>
              <a:t>Predictor variables only predict</a:t>
            </a:r>
          </a:p>
          <a:p>
            <a:pPr lvl="1">
              <a:lnSpc>
                <a:spcPct val="90000"/>
              </a:lnSpc>
            </a:pPr>
            <a:r>
              <a:rPr lang="en-US" sz="1300"/>
              <a:t>Relationships can be described—</a:t>
            </a:r>
            <a:r>
              <a:rPr lang="en-US" sz="1300" b="1"/>
              <a:t>not</a:t>
            </a:r>
            <a:r>
              <a:rPr lang="en-US" sz="1300"/>
              <a:t> explained</a:t>
            </a:r>
          </a:p>
          <a:p>
            <a:pPr lvl="1">
              <a:lnSpc>
                <a:spcPct val="90000"/>
              </a:lnSpc>
            </a:pPr>
            <a:endParaRPr lang="en-US" sz="1300"/>
          </a:p>
          <a:p>
            <a:pPr lvl="1">
              <a:lnSpc>
                <a:spcPct val="90000"/>
              </a:lnSpc>
            </a:pPr>
            <a:r>
              <a:rPr lang="en-US" sz="1300" b="1"/>
              <a:t>Example: Depression among 1</a:t>
            </a:r>
            <a:r>
              <a:rPr lang="en-US" sz="1300" b="1" baseline="30000"/>
              <a:t>st</a:t>
            </a:r>
            <a:r>
              <a:rPr lang="en-US" sz="1300" b="1"/>
              <a:t> generation immigrants may be better explained by multiple variables together, but not one alone (exp; language barriers, discrimination, norm changes, isolation, employment status, lack of health services)</a:t>
            </a:r>
          </a:p>
        </p:txBody>
      </p:sp>
    </p:spTree>
    <p:extLst>
      <p:ext uri="{BB962C8B-B14F-4D97-AF65-F5344CB8AC3E}">
        <p14:creationId xmlns:p14="http://schemas.microsoft.com/office/powerpoint/2010/main" val="34999252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rotWithShape="1">
          <a:blip r:embed="rId2">
            <a:duotone>
              <a:schemeClr val="bg2">
                <a:shade val="76000"/>
                <a:satMod val="180000"/>
              </a:schemeClr>
              <a:schemeClr val="bg2">
                <a:tint val="80000"/>
                <a:satMod val="120000"/>
                <a:lumMod val="180000"/>
              </a:schemeClr>
            </a:duotone>
          </a:blip>
          <a:stretch/>
        </a:blipFill>
        <a:effectLst/>
      </p:bgPr>
    </p:bg>
    <p:spTree>
      <p:nvGrpSpPr>
        <p:cNvPr id="1" name=""/>
        <p:cNvGrpSpPr/>
        <p:nvPr/>
      </p:nvGrpSpPr>
      <p:grpSpPr>
        <a:xfrm>
          <a:off x="0" y="0"/>
          <a:ext cx="0" cy="0"/>
          <a:chOff x="0" y="0"/>
          <a:chExt cx="0" cy="0"/>
        </a:xfrm>
      </p:grpSpPr>
      <p:sp useBgFill="1">
        <p:nvSpPr>
          <p:cNvPr id="21" name="Rectangle 20">
            <a:extLst>
              <a:ext uri="{FF2B5EF4-FFF2-40B4-BE49-F238E27FC236}">
                <a16:creationId xmlns:a16="http://schemas.microsoft.com/office/drawing/2014/main" id="{C8643778-7F6C-4E8D-84D1-D5CDB99281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Freeform: Shape 22">
            <a:extLst>
              <a:ext uri="{FF2B5EF4-FFF2-40B4-BE49-F238E27FC236}">
                <a16:creationId xmlns:a16="http://schemas.microsoft.com/office/drawing/2014/main" id="{1D22F88D-6907-48AF-B024-346E855E0D9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0" y="-1"/>
            <a:ext cx="3302781" cy="6858001"/>
          </a:xfrm>
          <a:custGeom>
            <a:avLst/>
            <a:gdLst>
              <a:gd name="connsiteX0" fmla="*/ 3223890 w 4403709"/>
              <a:gd name="connsiteY0" fmla="*/ 6858001 h 6858001"/>
              <a:gd name="connsiteX1" fmla="*/ 4101908 w 4403709"/>
              <a:gd name="connsiteY1" fmla="*/ 6858001 h 6858001"/>
              <a:gd name="connsiteX2" fmla="*/ 3254950 w 4403709"/>
              <a:gd name="connsiteY2" fmla="*/ 1599356 h 6858001"/>
              <a:gd name="connsiteX3" fmla="*/ 3254950 w 4403709"/>
              <a:gd name="connsiteY3" fmla="*/ 1594062 h 6858001"/>
              <a:gd name="connsiteX4" fmla="*/ 4403709 w 4403709"/>
              <a:gd name="connsiteY4" fmla="*/ 0 h 6858001"/>
              <a:gd name="connsiteX5" fmla="*/ 3254950 w 4403709"/>
              <a:gd name="connsiteY5" fmla="*/ 0 h 6858001"/>
              <a:gd name="connsiteX6" fmla="*/ 2903520 w 4403709"/>
              <a:gd name="connsiteY6" fmla="*/ 0 h 6858001"/>
              <a:gd name="connsiteX7" fmla="*/ 0 w 4403709"/>
              <a:gd name="connsiteY7" fmla="*/ 0 h 6858001"/>
              <a:gd name="connsiteX8" fmla="*/ 0 w 4403709"/>
              <a:gd name="connsiteY8" fmla="*/ 6858000 h 6858001"/>
              <a:gd name="connsiteX9" fmla="*/ 3223890 w 4403709"/>
              <a:gd name="connsiteY9" fmla="*/ 685800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403709" h="6858001">
                <a:moveTo>
                  <a:pt x="3223890" y="6858001"/>
                </a:moveTo>
                <a:lnTo>
                  <a:pt x="4101908" y="6858001"/>
                </a:lnTo>
                <a:lnTo>
                  <a:pt x="3254950" y="1599356"/>
                </a:lnTo>
                <a:lnTo>
                  <a:pt x="3254950" y="1594062"/>
                </a:lnTo>
                <a:lnTo>
                  <a:pt x="4403709" y="0"/>
                </a:lnTo>
                <a:lnTo>
                  <a:pt x="3254950" y="0"/>
                </a:lnTo>
                <a:lnTo>
                  <a:pt x="2903520" y="0"/>
                </a:lnTo>
                <a:lnTo>
                  <a:pt x="0" y="0"/>
                </a:lnTo>
                <a:lnTo>
                  <a:pt x="0" y="6858000"/>
                </a:lnTo>
                <a:lnTo>
                  <a:pt x="3223890" y="6858000"/>
                </a:lnTo>
                <a:close/>
              </a:path>
            </a:pathLst>
          </a:custGeom>
          <a:gradFill flip="none" rotWithShape="1">
            <a:gsLst>
              <a:gs pos="0">
                <a:schemeClr val="accent1">
                  <a:lumMod val="89000"/>
                </a:schemeClr>
              </a:gs>
              <a:gs pos="23000">
                <a:schemeClr val="accent1">
                  <a:lumMod val="89000"/>
                </a:schemeClr>
              </a:gs>
              <a:gs pos="69000">
                <a:schemeClr val="accent1">
                  <a:lumMod val="75000"/>
                </a:schemeClr>
              </a:gs>
              <a:gs pos="97000">
                <a:schemeClr val="accent1">
                  <a:lumMod val="70000"/>
                </a:schemeClr>
              </a:gs>
            </a:gsLst>
            <a:path path="circle">
              <a:fillToRect l="50000" t="50000" r="50000" b="50000"/>
            </a:path>
            <a:tileRect/>
          </a:gradFill>
          <a:ln>
            <a:noFill/>
          </a:ln>
        </p:spPr>
        <p:style>
          <a:lnRef idx="2">
            <a:schemeClr val="accent1">
              <a:shade val="50000"/>
            </a:schemeClr>
          </a:lnRef>
          <a:fillRef idx="1002">
            <a:schemeClr val="dk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 name="Title 1"/>
          <p:cNvSpPr>
            <a:spLocks noGrp="1"/>
          </p:cNvSpPr>
          <p:nvPr>
            <p:ph type="title"/>
          </p:nvPr>
        </p:nvSpPr>
        <p:spPr>
          <a:xfrm>
            <a:off x="372084" y="685801"/>
            <a:ext cx="2057400" cy="5105400"/>
          </a:xfrm>
        </p:spPr>
        <p:txBody>
          <a:bodyPr>
            <a:normAutofit/>
          </a:bodyPr>
          <a:lstStyle/>
          <a:p>
            <a:pPr algn="l"/>
            <a:r>
              <a:rPr lang="en-US" sz="2800">
                <a:solidFill>
                  <a:srgbClr val="FFFFFF"/>
                </a:solidFill>
              </a:rPr>
              <a:t>Comparing Research Strategies </a:t>
            </a:r>
          </a:p>
        </p:txBody>
      </p:sp>
      <p:grpSp>
        <p:nvGrpSpPr>
          <p:cNvPr id="25" name="Group 24">
            <a:extLst>
              <a:ext uri="{FF2B5EF4-FFF2-40B4-BE49-F238E27FC236}">
                <a16:creationId xmlns:a16="http://schemas.microsoft.com/office/drawing/2014/main" id="{F3842748-48B5-4DD0-A06A-A31C74024A9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486469" y="0"/>
            <a:ext cx="1827609" cy="6858001"/>
            <a:chOff x="1320800" y="0"/>
            <a:chExt cx="2436813" cy="6858001"/>
          </a:xfrm>
        </p:grpSpPr>
        <p:sp>
          <p:nvSpPr>
            <p:cNvPr id="26" name="Freeform 6">
              <a:extLst>
                <a:ext uri="{FF2B5EF4-FFF2-40B4-BE49-F238E27FC236}">
                  <a16:creationId xmlns:a16="http://schemas.microsoft.com/office/drawing/2014/main" id="{548E99BE-1071-4690-9B9C-07926CEE555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27" name="Freeform 7">
              <a:extLst>
                <a:ext uri="{FF2B5EF4-FFF2-40B4-BE49-F238E27FC236}">
                  <a16:creationId xmlns:a16="http://schemas.microsoft.com/office/drawing/2014/main" id="{9301F039-B467-413A-B25C-770E51069D4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28" name="Freeform 8">
              <a:extLst>
                <a:ext uri="{FF2B5EF4-FFF2-40B4-BE49-F238E27FC236}">
                  <a16:creationId xmlns:a16="http://schemas.microsoft.com/office/drawing/2014/main" id="{9F06AEC1-5558-49E8-8CAC-FEBD00DF003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29" name="Freeform 9">
              <a:extLst>
                <a:ext uri="{FF2B5EF4-FFF2-40B4-BE49-F238E27FC236}">
                  <a16:creationId xmlns:a16="http://schemas.microsoft.com/office/drawing/2014/main" id="{D10B76B9-BA68-471E-B58C-ED91198A9FA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30" name="Freeform 10">
              <a:extLst>
                <a:ext uri="{FF2B5EF4-FFF2-40B4-BE49-F238E27FC236}">
                  <a16:creationId xmlns:a16="http://schemas.microsoft.com/office/drawing/2014/main" id="{FEB3913B-54A3-490E-BA4B-5D0330990FC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31" name="Freeform 11">
              <a:extLst>
                <a:ext uri="{FF2B5EF4-FFF2-40B4-BE49-F238E27FC236}">
                  <a16:creationId xmlns:a16="http://schemas.microsoft.com/office/drawing/2014/main" id="{F75DC961-08A4-46F8-8A80-2E1FB977E1F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3" name="Content Placeholder 2"/>
          <p:cNvSpPr>
            <a:spLocks noGrp="1"/>
          </p:cNvSpPr>
          <p:nvPr>
            <p:ph idx="1"/>
          </p:nvPr>
        </p:nvSpPr>
        <p:spPr>
          <a:xfrm>
            <a:off x="3837829" y="685801"/>
            <a:ext cx="4789439" cy="5105400"/>
          </a:xfrm>
        </p:spPr>
        <p:txBody>
          <a:bodyPr>
            <a:normAutofit/>
          </a:bodyPr>
          <a:lstStyle/>
          <a:p>
            <a:r>
              <a:rPr lang="en-US" sz="1700" b="1" dirty="0"/>
              <a:t>Descriptive Research</a:t>
            </a:r>
          </a:p>
          <a:p>
            <a:pPr lvl="1"/>
            <a:r>
              <a:rPr lang="en-US" sz="1700" dirty="0"/>
              <a:t>Exploratory</a:t>
            </a:r>
          </a:p>
          <a:p>
            <a:pPr lvl="1"/>
            <a:r>
              <a:rPr lang="en-US" sz="1700" dirty="0"/>
              <a:t>Describes characteristics and factors associated with a certain population</a:t>
            </a:r>
          </a:p>
          <a:p>
            <a:pPr lvl="2"/>
            <a:r>
              <a:rPr lang="en-US" sz="1700" dirty="0"/>
              <a:t>Does </a:t>
            </a:r>
            <a:r>
              <a:rPr lang="en-US" sz="1700" b="1" dirty="0"/>
              <a:t>not</a:t>
            </a:r>
            <a:r>
              <a:rPr lang="en-US" sz="1700" dirty="0"/>
              <a:t> determine any relationship</a:t>
            </a:r>
          </a:p>
          <a:p>
            <a:pPr lvl="2"/>
            <a:r>
              <a:rPr lang="en-US" sz="1700" dirty="0"/>
              <a:t>Can suggest hypothetical relationships for further study</a:t>
            </a:r>
          </a:p>
        </p:txBody>
      </p:sp>
    </p:spTree>
    <p:extLst>
      <p:ext uri="{BB962C8B-B14F-4D97-AF65-F5344CB8AC3E}">
        <p14:creationId xmlns:p14="http://schemas.microsoft.com/office/powerpoint/2010/main" val="8924977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dirty="0"/>
              <a:t> Statistical Analysis for Correlational Studies</a:t>
            </a:r>
          </a:p>
        </p:txBody>
      </p:sp>
      <p:sp>
        <p:nvSpPr>
          <p:cNvPr id="3" name="Content Placeholder 2"/>
          <p:cNvSpPr>
            <a:spLocks noGrp="1"/>
          </p:cNvSpPr>
          <p:nvPr>
            <p:ph idx="1"/>
          </p:nvPr>
        </p:nvSpPr>
        <p:spPr/>
        <p:txBody>
          <a:bodyPr/>
          <a:lstStyle/>
          <a:p>
            <a:pPr lvl="0"/>
            <a:r>
              <a:rPr lang="en-US" dirty="0"/>
              <a:t>Evaluating relationships for numerical scores </a:t>
            </a:r>
          </a:p>
          <a:p>
            <a:pPr lvl="1"/>
            <a:r>
              <a:rPr lang="en-US" dirty="0"/>
              <a:t>Scores in each pair are identified as </a:t>
            </a:r>
            <a:r>
              <a:rPr lang="en-US" i="1" dirty="0"/>
              <a:t>X</a:t>
            </a:r>
            <a:r>
              <a:rPr lang="en-US" dirty="0"/>
              <a:t> and </a:t>
            </a:r>
            <a:r>
              <a:rPr lang="en-US" i="1" dirty="0"/>
              <a:t>Y.</a:t>
            </a:r>
            <a:endParaRPr lang="en-US" dirty="0"/>
          </a:p>
          <a:p>
            <a:pPr lvl="1"/>
            <a:r>
              <a:rPr lang="en-US" dirty="0"/>
              <a:t>Data can be presented in a list showing the two scores for each individual.</a:t>
            </a:r>
          </a:p>
          <a:p>
            <a:pPr lvl="1"/>
            <a:r>
              <a:rPr lang="en-US" dirty="0"/>
              <a:t>Scores can be shown in a scatter plot graph.</a:t>
            </a:r>
          </a:p>
          <a:p>
            <a:pPr lvl="2"/>
            <a:r>
              <a:rPr lang="en-US" dirty="0"/>
              <a:t>Each individual’s score is shown as a single dot with a horizontal coordinate (</a:t>
            </a:r>
            <a:r>
              <a:rPr lang="en-US" i="1" dirty="0"/>
              <a:t>X</a:t>
            </a:r>
            <a:r>
              <a:rPr lang="en-US" dirty="0"/>
              <a:t>) and a vertical coordinate (</a:t>
            </a:r>
            <a:r>
              <a:rPr lang="en-US" i="1" dirty="0"/>
              <a:t>Y</a:t>
            </a:r>
            <a:r>
              <a:rPr lang="en-US" dirty="0"/>
              <a:t>). </a:t>
            </a:r>
          </a:p>
          <a:p>
            <a:pPr lvl="2"/>
            <a:r>
              <a:rPr lang="en-US" i="1" dirty="0"/>
              <a:t>(e.g., Each Subject has a score For GPA and Score for Sleep Quality)</a:t>
            </a:r>
            <a:endParaRPr lang="en-US" b="1" i="1" dirty="0"/>
          </a:p>
        </p:txBody>
      </p:sp>
    </p:spTree>
    <p:extLst>
      <p:ext uri="{BB962C8B-B14F-4D97-AF65-F5344CB8AC3E}">
        <p14:creationId xmlns:p14="http://schemas.microsoft.com/office/powerpoint/2010/main" val="9749359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4458" y="146819"/>
            <a:ext cx="8939621" cy="1104412"/>
          </a:xfrm>
        </p:spPr>
        <p:txBody>
          <a:bodyPr>
            <a:noAutofit/>
          </a:bodyPr>
          <a:lstStyle/>
          <a:p>
            <a:r>
              <a:rPr lang="en-US" dirty="0"/>
              <a:t>Scatter Plot Data from a Correlational Study</a:t>
            </a:r>
          </a:p>
        </p:txBody>
      </p:sp>
      <p:graphicFrame>
        <p:nvGraphicFramePr>
          <p:cNvPr id="8" name="Table 7"/>
          <p:cNvGraphicFramePr>
            <a:graphicFrameLocks noGrp="1"/>
          </p:cNvGraphicFramePr>
          <p:nvPr>
            <p:extLst>
              <p:ext uri="{D42A27DB-BD31-4B8C-83A1-F6EECF244321}">
                <p14:modId xmlns:p14="http://schemas.microsoft.com/office/powerpoint/2010/main" val="2201923703"/>
              </p:ext>
            </p:extLst>
          </p:nvPr>
        </p:nvGraphicFramePr>
        <p:xfrm>
          <a:off x="698499" y="2231873"/>
          <a:ext cx="2692401" cy="3235476"/>
        </p:xfrm>
        <a:graphic>
          <a:graphicData uri="http://schemas.openxmlformats.org/drawingml/2006/table">
            <a:tbl>
              <a:tblPr firstRow="1" bandRow="1">
                <a:tableStyleId>{5940675A-B579-460E-94D1-54222C63F5DA}</a:tableStyleId>
              </a:tblPr>
              <a:tblGrid>
                <a:gridCol w="1339851">
                  <a:extLst>
                    <a:ext uri="{9D8B030D-6E8A-4147-A177-3AD203B41FA5}">
                      <a16:colId xmlns:a16="http://schemas.microsoft.com/office/drawing/2014/main" val="20000"/>
                    </a:ext>
                  </a:extLst>
                </a:gridCol>
                <a:gridCol w="647700">
                  <a:extLst>
                    <a:ext uri="{9D8B030D-6E8A-4147-A177-3AD203B41FA5}">
                      <a16:colId xmlns:a16="http://schemas.microsoft.com/office/drawing/2014/main" val="20001"/>
                    </a:ext>
                  </a:extLst>
                </a:gridCol>
                <a:gridCol w="704850">
                  <a:extLst>
                    <a:ext uri="{9D8B030D-6E8A-4147-A177-3AD203B41FA5}">
                      <a16:colId xmlns:a16="http://schemas.microsoft.com/office/drawing/2014/main" val="20002"/>
                    </a:ext>
                  </a:extLst>
                </a:gridCol>
              </a:tblGrid>
              <a:tr h="539246">
                <a:tc>
                  <a:txBody>
                    <a:bodyPr/>
                    <a:lstStyle/>
                    <a:p>
                      <a:pPr algn="ctr"/>
                      <a:r>
                        <a:rPr lang="en-US" b="1" dirty="0">
                          <a:solidFill>
                            <a:schemeClr val="bg1"/>
                          </a:solidFill>
                          <a:latin typeface="Arial" pitchFamily="34" charset="0"/>
                          <a:cs typeface="Arial" pitchFamily="34" charset="0"/>
                        </a:rPr>
                        <a:t>Person</a:t>
                      </a:r>
                    </a:p>
                  </a:txBody>
                  <a:tcPr>
                    <a:solidFill>
                      <a:srgbClr val="00739B"/>
                    </a:solidFill>
                  </a:tcPr>
                </a:tc>
                <a:tc>
                  <a:txBody>
                    <a:bodyPr/>
                    <a:lstStyle/>
                    <a:p>
                      <a:pPr algn="ctr"/>
                      <a:r>
                        <a:rPr lang="en-US" b="1" dirty="0">
                          <a:solidFill>
                            <a:schemeClr val="bg1"/>
                          </a:solidFill>
                          <a:latin typeface="Arial" pitchFamily="34" charset="0"/>
                          <a:cs typeface="Arial" pitchFamily="34" charset="0"/>
                        </a:rPr>
                        <a:t>X</a:t>
                      </a:r>
                      <a:endParaRPr lang="en-US" b="1" i="1" dirty="0">
                        <a:solidFill>
                          <a:schemeClr val="bg1"/>
                        </a:solidFill>
                        <a:latin typeface="Arial" pitchFamily="34" charset="0"/>
                        <a:cs typeface="Arial" pitchFamily="34" charset="0"/>
                      </a:endParaRPr>
                    </a:p>
                  </a:txBody>
                  <a:tcPr>
                    <a:solidFill>
                      <a:srgbClr val="00739B"/>
                    </a:solidFill>
                  </a:tcPr>
                </a:tc>
                <a:tc>
                  <a:txBody>
                    <a:bodyPr/>
                    <a:lstStyle/>
                    <a:p>
                      <a:pPr algn="ctr"/>
                      <a:r>
                        <a:rPr lang="en-US" b="1" dirty="0">
                          <a:solidFill>
                            <a:schemeClr val="bg1"/>
                          </a:solidFill>
                          <a:latin typeface="Arial" pitchFamily="34" charset="0"/>
                          <a:cs typeface="Arial" pitchFamily="34" charset="0"/>
                        </a:rPr>
                        <a:t>Y</a:t>
                      </a:r>
                      <a:endParaRPr lang="en-US" b="1" i="1" dirty="0">
                        <a:solidFill>
                          <a:schemeClr val="bg1"/>
                        </a:solidFill>
                        <a:latin typeface="Arial" pitchFamily="34" charset="0"/>
                        <a:cs typeface="Arial" pitchFamily="34" charset="0"/>
                      </a:endParaRPr>
                    </a:p>
                  </a:txBody>
                  <a:tcPr>
                    <a:solidFill>
                      <a:srgbClr val="00739B"/>
                    </a:solidFill>
                  </a:tcPr>
                </a:tc>
                <a:extLst>
                  <a:ext uri="{0D108BD9-81ED-4DB2-BD59-A6C34878D82A}">
                    <a16:rowId xmlns:a16="http://schemas.microsoft.com/office/drawing/2014/main" val="10000"/>
                  </a:ext>
                </a:extLst>
              </a:tr>
              <a:tr h="539246">
                <a:tc>
                  <a:txBody>
                    <a:bodyPr/>
                    <a:lstStyle/>
                    <a:p>
                      <a:pPr algn="ctr"/>
                      <a:r>
                        <a:rPr lang="en-US" dirty="0">
                          <a:latin typeface="Arial" pitchFamily="34" charset="0"/>
                          <a:cs typeface="Arial" pitchFamily="34" charset="0"/>
                        </a:rPr>
                        <a:t>A</a:t>
                      </a:r>
                    </a:p>
                  </a:txBody>
                  <a:tcPr/>
                </a:tc>
                <a:tc>
                  <a:txBody>
                    <a:bodyPr/>
                    <a:lstStyle/>
                    <a:p>
                      <a:pPr algn="ctr"/>
                      <a:r>
                        <a:rPr lang="en-US" dirty="0">
                          <a:latin typeface="Arial" pitchFamily="34" charset="0"/>
                          <a:cs typeface="Arial" pitchFamily="34" charset="0"/>
                        </a:rPr>
                        <a:t>1</a:t>
                      </a:r>
                    </a:p>
                  </a:txBody>
                  <a:tcPr/>
                </a:tc>
                <a:tc>
                  <a:txBody>
                    <a:bodyPr/>
                    <a:lstStyle/>
                    <a:p>
                      <a:pPr algn="ctr"/>
                      <a:r>
                        <a:rPr lang="en-US" dirty="0">
                          <a:latin typeface="Arial" pitchFamily="34" charset="0"/>
                          <a:cs typeface="Arial" pitchFamily="34" charset="0"/>
                        </a:rPr>
                        <a:t>3</a:t>
                      </a:r>
                    </a:p>
                  </a:txBody>
                  <a:tcPr/>
                </a:tc>
                <a:extLst>
                  <a:ext uri="{0D108BD9-81ED-4DB2-BD59-A6C34878D82A}">
                    <a16:rowId xmlns:a16="http://schemas.microsoft.com/office/drawing/2014/main" val="10001"/>
                  </a:ext>
                </a:extLst>
              </a:tr>
              <a:tr h="539246">
                <a:tc>
                  <a:txBody>
                    <a:bodyPr/>
                    <a:lstStyle/>
                    <a:p>
                      <a:pPr algn="ctr"/>
                      <a:r>
                        <a:rPr lang="en-US" dirty="0">
                          <a:latin typeface="Arial" pitchFamily="34" charset="0"/>
                          <a:cs typeface="Arial" pitchFamily="34" charset="0"/>
                        </a:rPr>
                        <a:t>B</a:t>
                      </a:r>
                    </a:p>
                  </a:txBody>
                  <a:tcPr/>
                </a:tc>
                <a:tc>
                  <a:txBody>
                    <a:bodyPr/>
                    <a:lstStyle/>
                    <a:p>
                      <a:pPr algn="ctr"/>
                      <a:r>
                        <a:rPr lang="en-US" dirty="0">
                          <a:latin typeface="Arial" pitchFamily="34" charset="0"/>
                          <a:cs typeface="Arial" pitchFamily="34" charset="0"/>
                        </a:rPr>
                        <a:t>6</a:t>
                      </a:r>
                    </a:p>
                  </a:txBody>
                  <a:tcPr/>
                </a:tc>
                <a:tc>
                  <a:txBody>
                    <a:bodyPr/>
                    <a:lstStyle/>
                    <a:p>
                      <a:pPr algn="ctr"/>
                      <a:r>
                        <a:rPr lang="en-US" dirty="0">
                          <a:latin typeface="Arial" pitchFamily="34" charset="0"/>
                          <a:cs typeface="Arial" pitchFamily="34" charset="0"/>
                        </a:rPr>
                        <a:t>8</a:t>
                      </a:r>
                    </a:p>
                  </a:txBody>
                  <a:tcPr/>
                </a:tc>
                <a:extLst>
                  <a:ext uri="{0D108BD9-81ED-4DB2-BD59-A6C34878D82A}">
                    <a16:rowId xmlns:a16="http://schemas.microsoft.com/office/drawing/2014/main" val="10002"/>
                  </a:ext>
                </a:extLst>
              </a:tr>
              <a:tr h="539246">
                <a:tc>
                  <a:txBody>
                    <a:bodyPr/>
                    <a:lstStyle/>
                    <a:p>
                      <a:pPr algn="ctr"/>
                      <a:r>
                        <a:rPr lang="en-US" dirty="0">
                          <a:latin typeface="Arial" pitchFamily="34" charset="0"/>
                          <a:cs typeface="Arial" pitchFamily="34" charset="0"/>
                        </a:rPr>
                        <a:t>C</a:t>
                      </a:r>
                    </a:p>
                  </a:txBody>
                  <a:tcPr/>
                </a:tc>
                <a:tc>
                  <a:txBody>
                    <a:bodyPr/>
                    <a:lstStyle/>
                    <a:p>
                      <a:pPr algn="ctr"/>
                      <a:r>
                        <a:rPr lang="en-US" dirty="0">
                          <a:latin typeface="Arial" pitchFamily="34" charset="0"/>
                          <a:cs typeface="Arial" pitchFamily="34" charset="0"/>
                        </a:rPr>
                        <a:t>4</a:t>
                      </a:r>
                    </a:p>
                  </a:txBody>
                  <a:tcPr/>
                </a:tc>
                <a:tc>
                  <a:txBody>
                    <a:bodyPr/>
                    <a:lstStyle/>
                    <a:p>
                      <a:pPr algn="ctr"/>
                      <a:r>
                        <a:rPr lang="en-US" dirty="0">
                          <a:latin typeface="Arial" pitchFamily="34" charset="0"/>
                          <a:cs typeface="Arial" pitchFamily="34" charset="0"/>
                        </a:rPr>
                        <a:t>4</a:t>
                      </a:r>
                    </a:p>
                  </a:txBody>
                  <a:tcPr/>
                </a:tc>
                <a:extLst>
                  <a:ext uri="{0D108BD9-81ED-4DB2-BD59-A6C34878D82A}">
                    <a16:rowId xmlns:a16="http://schemas.microsoft.com/office/drawing/2014/main" val="10003"/>
                  </a:ext>
                </a:extLst>
              </a:tr>
              <a:tr h="539246">
                <a:tc>
                  <a:txBody>
                    <a:bodyPr/>
                    <a:lstStyle/>
                    <a:p>
                      <a:pPr algn="ctr"/>
                      <a:r>
                        <a:rPr lang="en-US" dirty="0">
                          <a:latin typeface="Arial" pitchFamily="34" charset="0"/>
                          <a:cs typeface="Arial" pitchFamily="34" charset="0"/>
                        </a:rPr>
                        <a:t>D</a:t>
                      </a:r>
                    </a:p>
                  </a:txBody>
                  <a:tcPr/>
                </a:tc>
                <a:tc>
                  <a:txBody>
                    <a:bodyPr/>
                    <a:lstStyle/>
                    <a:p>
                      <a:pPr algn="ctr"/>
                      <a:r>
                        <a:rPr lang="en-US" dirty="0">
                          <a:latin typeface="Arial" pitchFamily="34" charset="0"/>
                          <a:cs typeface="Arial" pitchFamily="34" charset="0"/>
                        </a:rPr>
                        <a:t>7</a:t>
                      </a:r>
                    </a:p>
                  </a:txBody>
                  <a:tcPr/>
                </a:tc>
                <a:tc>
                  <a:txBody>
                    <a:bodyPr/>
                    <a:lstStyle/>
                    <a:p>
                      <a:pPr algn="ctr"/>
                      <a:r>
                        <a:rPr lang="en-US" dirty="0">
                          <a:latin typeface="Arial" pitchFamily="34" charset="0"/>
                          <a:cs typeface="Arial" pitchFamily="34" charset="0"/>
                        </a:rPr>
                        <a:t>12</a:t>
                      </a:r>
                    </a:p>
                  </a:txBody>
                  <a:tcPr/>
                </a:tc>
                <a:extLst>
                  <a:ext uri="{0D108BD9-81ED-4DB2-BD59-A6C34878D82A}">
                    <a16:rowId xmlns:a16="http://schemas.microsoft.com/office/drawing/2014/main" val="10004"/>
                  </a:ext>
                </a:extLst>
              </a:tr>
              <a:tr h="539246">
                <a:tc>
                  <a:txBody>
                    <a:bodyPr/>
                    <a:lstStyle/>
                    <a:p>
                      <a:pPr algn="ctr"/>
                      <a:r>
                        <a:rPr lang="en-US" dirty="0">
                          <a:latin typeface="Arial" pitchFamily="34" charset="0"/>
                          <a:cs typeface="Arial" pitchFamily="34" charset="0"/>
                        </a:rPr>
                        <a:t>E</a:t>
                      </a:r>
                    </a:p>
                  </a:txBody>
                  <a:tcPr/>
                </a:tc>
                <a:tc>
                  <a:txBody>
                    <a:bodyPr/>
                    <a:lstStyle/>
                    <a:p>
                      <a:pPr algn="ctr"/>
                      <a:r>
                        <a:rPr lang="en-US" dirty="0">
                          <a:latin typeface="Arial" pitchFamily="34" charset="0"/>
                          <a:cs typeface="Arial" pitchFamily="34" charset="0"/>
                        </a:rPr>
                        <a:t>9</a:t>
                      </a:r>
                    </a:p>
                  </a:txBody>
                  <a:tcPr/>
                </a:tc>
                <a:tc>
                  <a:txBody>
                    <a:bodyPr/>
                    <a:lstStyle/>
                    <a:p>
                      <a:pPr algn="ctr"/>
                      <a:r>
                        <a:rPr lang="en-US" dirty="0">
                          <a:latin typeface="Arial" pitchFamily="34" charset="0"/>
                          <a:cs typeface="Arial" pitchFamily="34" charset="0"/>
                        </a:rPr>
                        <a:t>10</a:t>
                      </a:r>
                    </a:p>
                  </a:txBody>
                  <a:tcPr/>
                </a:tc>
                <a:extLst>
                  <a:ext uri="{0D108BD9-81ED-4DB2-BD59-A6C34878D82A}">
                    <a16:rowId xmlns:a16="http://schemas.microsoft.com/office/drawing/2014/main" val="10005"/>
                  </a:ext>
                </a:extLst>
              </a:tr>
            </a:tbl>
          </a:graphicData>
        </a:graphic>
      </p:graphicFrame>
      <p:pic>
        <p:nvPicPr>
          <p:cNvPr id="4" name="Picture 3" descr="Chart, scatter chart&#10;&#10;Description automatically generated">
            <a:extLst>
              <a:ext uri="{FF2B5EF4-FFF2-40B4-BE49-F238E27FC236}">
                <a16:creationId xmlns:a16="http://schemas.microsoft.com/office/drawing/2014/main" id="{024A2A64-4CAE-447C-AB8F-27C1E931DBE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869472" y="1462087"/>
            <a:ext cx="4471640" cy="4091220"/>
          </a:xfrm>
          <a:prstGeom prst="rect">
            <a:avLst/>
          </a:prstGeom>
        </p:spPr>
      </p:pic>
    </p:spTree>
    <p:extLst>
      <p:ext uri="{BB962C8B-B14F-4D97-AF65-F5344CB8AC3E}">
        <p14:creationId xmlns:p14="http://schemas.microsoft.com/office/powerpoint/2010/main" val="1338392895"/>
      </p:ext>
    </p:extLst>
  </p:cSld>
  <p:clrMapOvr>
    <a:masterClrMapping/>
  </p:clrMapOvr>
  <p:transition spd="slow"/>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Calculating a Correlation Coefficient</a:t>
            </a:r>
          </a:p>
        </p:txBody>
      </p:sp>
      <p:sp>
        <p:nvSpPr>
          <p:cNvPr id="3" name="Content Placeholder 2"/>
          <p:cNvSpPr>
            <a:spLocks noGrp="1"/>
          </p:cNvSpPr>
          <p:nvPr>
            <p:ph idx="1"/>
          </p:nvPr>
        </p:nvSpPr>
        <p:spPr/>
        <p:txBody>
          <a:bodyPr/>
          <a:lstStyle/>
          <a:p>
            <a:r>
              <a:rPr lang="en-US" dirty="0"/>
              <a:t>A correlation coefficient measures and describes the relationship between two variables.</a:t>
            </a:r>
          </a:p>
          <a:p>
            <a:pPr lvl="1"/>
            <a:r>
              <a:rPr lang="en-US" dirty="0"/>
              <a:t>It describes two characteristics of a relationship:</a:t>
            </a:r>
          </a:p>
          <a:p>
            <a:pPr lvl="2"/>
            <a:r>
              <a:rPr lang="en-US" dirty="0"/>
              <a:t>Direction</a:t>
            </a:r>
          </a:p>
          <a:p>
            <a:pPr lvl="2"/>
            <a:endParaRPr lang="en-US" dirty="0"/>
          </a:p>
          <a:p>
            <a:pPr lvl="2"/>
            <a:r>
              <a:rPr lang="en-US" dirty="0"/>
              <a:t>Consistency or strength</a:t>
            </a:r>
          </a:p>
        </p:txBody>
      </p:sp>
    </p:spTree>
    <p:extLst>
      <p:ext uri="{BB962C8B-B14F-4D97-AF65-F5344CB8AC3E}">
        <p14:creationId xmlns:p14="http://schemas.microsoft.com/office/powerpoint/2010/main" val="34248422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Direction of the Relationship</a:t>
            </a:r>
          </a:p>
        </p:txBody>
      </p:sp>
      <p:sp>
        <p:nvSpPr>
          <p:cNvPr id="3" name="Content Placeholder 2"/>
          <p:cNvSpPr>
            <a:spLocks noGrp="1"/>
          </p:cNvSpPr>
          <p:nvPr>
            <p:ph idx="1"/>
          </p:nvPr>
        </p:nvSpPr>
        <p:spPr/>
        <p:txBody>
          <a:bodyPr/>
          <a:lstStyle/>
          <a:p>
            <a:r>
              <a:rPr lang="en-US" dirty="0"/>
              <a:t>Positive relationship: two variables change in the same direction.</a:t>
            </a:r>
          </a:p>
          <a:p>
            <a:pPr lvl="1"/>
            <a:r>
              <a:rPr lang="en-US" dirty="0"/>
              <a:t>As one variable increases </a:t>
            </a:r>
            <a:r>
              <a:rPr lang="en-US" dirty="0">
                <a:latin typeface="Arial"/>
                <a:cs typeface="Arial"/>
              </a:rPr>
              <a:t>► </a:t>
            </a:r>
            <a:r>
              <a:rPr lang="en-US" dirty="0"/>
              <a:t>the other variable increases.</a:t>
            </a:r>
          </a:p>
          <a:p>
            <a:r>
              <a:rPr lang="en-US" dirty="0"/>
              <a:t>Negative relationship: two variables change in opposite directions.</a:t>
            </a:r>
          </a:p>
          <a:p>
            <a:pPr lvl="1"/>
            <a:r>
              <a:rPr lang="en-US" dirty="0"/>
              <a:t>Increases in one variable </a:t>
            </a:r>
            <a:r>
              <a:rPr lang="en-US" dirty="0">
                <a:latin typeface="Arial"/>
                <a:cs typeface="Arial"/>
              </a:rPr>
              <a:t>► matches with </a:t>
            </a:r>
            <a:r>
              <a:rPr lang="en-US" dirty="0"/>
              <a:t>decreases in the other variable</a:t>
            </a:r>
          </a:p>
        </p:txBody>
      </p:sp>
    </p:spTree>
    <p:extLst>
      <p:ext uri="{BB962C8B-B14F-4D97-AF65-F5344CB8AC3E}">
        <p14:creationId xmlns:p14="http://schemas.microsoft.com/office/powerpoint/2010/main" val="32108394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Limited to Linear Relationships</a:t>
            </a:r>
          </a:p>
        </p:txBody>
      </p:sp>
      <p:sp>
        <p:nvSpPr>
          <p:cNvPr id="3" name="Content Placeholder 2"/>
          <p:cNvSpPr>
            <a:spLocks noGrp="1"/>
          </p:cNvSpPr>
          <p:nvPr>
            <p:ph idx="1"/>
          </p:nvPr>
        </p:nvSpPr>
        <p:spPr/>
        <p:txBody>
          <a:bodyPr/>
          <a:lstStyle/>
          <a:p>
            <a:r>
              <a:rPr lang="en-US" dirty="0"/>
              <a:t>Linear relationship: the data points in the scatter plot tend to cluster around a straight line.</a:t>
            </a:r>
          </a:p>
          <a:p>
            <a:pPr lvl="1"/>
            <a:r>
              <a:rPr lang="en-US" dirty="0"/>
              <a:t>Positive linear relationship: each time the X variable increases by one point, the Y variable increases in a consistently predictable amount.</a:t>
            </a:r>
          </a:p>
          <a:p>
            <a:pPr lvl="2"/>
            <a:r>
              <a:rPr lang="en-US" dirty="0"/>
              <a:t>A Pearson correlation describes and measures linear relationships when both variables are numerical scores from interval or ratio scales.</a:t>
            </a:r>
          </a:p>
        </p:txBody>
      </p:sp>
    </p:spTree>
    <p:extLst>
      <p:ext uri="{BB962C8B-B14F-4D97-AF65-F5344CB8AC3E}">
        <p14:creationId xmlns:p14="http://schemas.microsoft.com/office/powerpoint/2010/main" val="182784770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19169" y="183458"/>
            <a:ext cx="8032638" cy="1004011"/>
          </a:xfrm>
        </p:spPr>
        <p:txBody>
          <a:bodyPr/>
          <a:lstStyle/>
          <a:p>
            <a:r>
              <a:rPr lang="en-US" dirty="0"/>
              <a:t>Linear and Monotonic Relationships</a:t>
            </a:r>
          </a:p>
        </p:txBody>
      </p:sp>
      <p:pic>
        <p:nvPicPr>
          <p:cNvPr id="7" name="Picture 6" descr="&quot;An illustration shows two graphs.&#10;The first graph shows a straight line with 12 points plotted on either side of the line in an irregular manner. &#10;The second graph shows a curve increasing gradually with x and y-axis. The curve is drawn using multiple scatter plots.   &quot;"/>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57587" y="1579613"/>
            <a:ext cx="8312727" cy="4160274"/>
          </a:xfrm>
          <a:prstGeom prst="rect">
            <a:avLst/>
          </a:prstGeom>
        </p:spPr>
      </p:pic>
    </p:spTree>
    <p:extLst>
      <p:ext uri="{BB962C8B-B14F-4D97-AF65-F5344CB8AC3E}">
        <p14:creationId xmlns:p14="http://schemas.microsoft.com/office/powerpoint/2010/main" val="3526622641"/>
      </p:ext>
    </p:extLst>
  </p:cSld>
  <p:clrMapOvr>
    <a:masterClrMapping/>
  </p:clrMapOvr>
  <p:transition spd="slow"/>
</p:sld>
</file>

<file path=ppt/theme/_rels/theme2.xml.rels><?xml version="1.0" encoding="UTF-8" standalone="yes"?>
<Relationships xmlns="http://schemas.openxmlformats.org/package/2006/relationships"><Relationship Id="rId1" Type="http://schemas.openxmlformats.org/officeDocument/2006/relationships/image" Target="../media/image2.jpeg"/></Relationships>
</file>

<file path=ppt/theme/theme1.xml><?xml version="1.0" encoding="utf-8"?>
<a:theme xmlns:a="http://schemas.openxmlformats.org/drawingml/2006/main" name="Sampl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Parallax">
  <a:themeElements>
    <a:clrScheme name="Parallax">
      <a:dk1>
        <a:sysClr val="windowText" lastClr="000000"/>
      </a:dk1>
      <a:lt1>
        <a:sysClr val="window" lastClr="FFFFFF"/>
      </a:lt1>
      <a:dk2>
        <a:srgbClr val="212121"/>
      </a:dk2>
      <a:lt2>
        <a:srgbClr val="EBEBEB"/>
      </a:lt2>
      <a:accent1>
        <a:srgbClr val="30ACEC"/>
      </a:accent1>
      <a:accent2>
        <a:srgbClr val="80C34F"/>
      </a:accent2>
      <a:accent3>
        <a:srgbClr val="E29D3E"/>
      </a:accent3>
      <a:accent4>
        <a:srgbClr val="D64A3B"/>
      </a:accent4>
      <a:accent5>
        <a:srgbClr val="D64787"/>
      </a:accent5>
      <a:accent6>
        <a:srgbClr val="A666E1"/>
      </a:accent6>
      <a:hlink>
        <a:srgbClr val="3085ED"/>
      </a:hlink>
      <a:folHlink>
        <a:srgbClr val="82B6F4"/>
      </a:folHlink>
    </a:clrScheme>
    <a:fontScheme name="Parallax">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lax">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arallax" id="{3388167B-A2EB-4685-9635-1831D9AEF8C4}" vid="{4F7A876A-7598-49CA-AFC8-8EDA2551E4A7}"/>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0000"/>
                <a:satMod val="155000"/>
              </a:schemeClr>
            </a:gs>
            <a:gs pos="65000">
              <a:schemeClr val="phClr">
                <a:shade val="85000"/>
                <a:satMod val="155000"/>
              </a:schemeClr>
            </a:gs>
            <a:gs pos="100000">
              <a:schemeClr val="phClr">
                <a:shade val="95000"/>
                <a:satMod val="155000"/>
              </a:schemeClr>
            </a:gs>
          </a:gsLst>
          <a:lin ang="16200000" scaled="0"/>
        </a:gradFill>
      </a:fillStyleLst>
      <a:lnStyleLst>
        <a:ln w="6350" cap="rnd" cmpd="sng" algn="ctr">
          <a:solidFill>
            <a:schemeClr val="phClr">
              <a:shade val="95000"/>
              <a:satMod val="105000"/>
            </a:schemeClr>
          </a:solidFill>
          <a:prstDash val="solid"/>
        </a:ln>
        <a:ln w="25400" cap="rnd" cmpd="sng" algn="ctr">
          <a:solidFill>
            <a:schemeClr val="phClr"/>
          </a:solidFill>
          <a:prstDash val="solid"/>
        </a:ln>
        <a:ln w="34925" cap="rnd" cmpd="sng" algn="ctr">
          <a:solidFill>
            <a:schemeClr val="phClr"/>
          </a:solidFill>
          <a:prstDash val="solid"/>
        </a:ln>
      </a:lnStyleLst>
      <a:effectStyleLst>
        <a:effectStyle>
          <a:effectLst>
            <a:outerShdw blurRad="50800" algn="tl" rotWithShape="0">
              <a:srgbClr val="000000">
                <a:alpha val="64000"/>
              </a:srgbClr>
            </a:outerShdw>
          </a:effectLst>
        </a:effectStyle>
        <a:effectStyle>
          <a:effectLst>
            <a:outerShdw blurRad="39000" dist="25400" dir="5400000">
              <a:srgbClr val="000000">
                <a:alpha val="35000"/>
              </a:srgbClr>
            </a:outerShdw>
          </a:effectLst>
        </a:effectStyle>
        <a:effectStyle>
          <a:effectLst>
            <a:outerShdw blurRad="39000" dist="25400" dir="5400000">
              <a:srgbClr val="000000">
                <a:alpha val="35000"/>
              </a:srgbClr>
            </a:outerShdw>
          </a:effectLst>
          <a:scene3d>
            <a:camera prst="orthographicFront" fov="0">
              <a:rot lat="0" lon="0" rev="0"/>
            </a:camera>
            <a:lightRig rig="threePt" dir="t">
              <a:rot lat="0" lon="0" rev="0"/>
            </a:lightRig>
          </a:scene3d>
          <a:sp3d prstMaterial="matte">
            <a:bevelT h="22225"/>
          </a:sp3d>
        </a:effectStyle>
      </a:effectStyleLst>
      <a:bgFillStyleLst>
        <a:solidFill>
          <a:schemeClr val="phClr"/>
        </a:solidFill>
        <a:gradFill rotWithShape="1">
          <a:gsLst>
            <a:gs pos="0">
              <a:schemeClr val="phClr">
                <a:shade val="50000"/>
                <a:satMod val="155000"/>
              </a:schemeClr>
            </a:gs>
            <a:gs pos="35000">
              <a:schemeClr val="phClr">
                <a:shade val="75000"/>
                <a:satMod val="155000"/>
              </a:schemeClr>
            </a:gs>
            <a:gs pos="100000">
              <a:schemeClr val="phClr">
                <a:tint val="80000"/>
                <a:satMod val="255000"/>
              </a:schemeClr>
            </a:gs>
          </a:gsLst>
          <a:lin ang="16200000" scaled="0"/>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1378</Words>
  <Application>Microsoft Office PowerPoint</Application>
  <PresentationFormat>On-screen Show (4:3)</PresentationFormat>
  <Paragraphs>176</Paragraphs>
  <Slides>23</Slides>
  <Notes>6</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23</vt:i4>
      </vt:variant>
    </vt:vector>
  </HeadingPairs>
  <TitlesOfParts>
    <vt:vector size="31" baseType="lpstr">
      <vt:lpstr>Arial</vt:lpstr>
      <vt:lpstr>Calibri</vt:lpstr>
      <vt:lpstr>Century Gothic</vt:lpstr>
      <vt:lpstr>Corbel</vt:lpstr>
      <vt:lpstr>Courier New</vt:lpstr>
      <vt:lpstr>Wingdings</vt:lpstr>
      <vt:lpstr>Sample</vt:lpstr>
      <vt:lpstr>Parallax</vt:lpstr>
      <vt:lpstr> An Introduction to Correlational Research</vt:lpstr>
      <vt:lpstr>Comparing Research Strategies </vt:lpstr>
      <vt:lpstr>Comparing Research Strategies </vt:lpstr>
      <vt:lpstr> Statistical Analysis for Correlational Studies</vt:lpstr>
      <vt:lpstr>Scatter Plot Data from a Correlational Study</vt:lpstr>
      <vt:lpstr>Calculating a Correlation Coefficient</vt:lpstr>
      <vt:lpstr>The Direction of the Relationship</vt:lpstr>
      <vt:lpstr>Limited to Linear Relationships</vt:lpstr>
      <vt:lpstr>Linear and Monotonic Relationships</vt:lpstr>
      <vt:lpstr>The Consistency or Strength of the Relationship</vt:lpstr>
      <vt:lpstr>Examples of Different Degrees of Linear Relationship</vt:lpstr>
      <vt:lpstr>Evaluating Relationships for Nominal Data</vt:lpstr>
      <vt:lpstr>Evaluating Relationships for Nominal Data</vt:lpstr>
      <vt:lpstr>Interpreting the Strength of a Correlation</vt:lpstr>
      <vt:lpstr>The Significance of a Relationship</vt:lpstr>
      <vt:lpstr> Applications of the Correlational Strategy</vt:lpstr>
      <vt:lpstr>Prediction</vt:lpstr>
      <vt:lpstr> Strengths and Weaknesses of the Correlational Research Strategy</vt:lpstr>
      <vt:lpstr>Weaknesses of the Correlational Research Strategy </vt:lpstr>
      <vt:lpstr>Weaknesses of the Correlational Research Strategy </vt:lpstr>
      <vt:lpstr>The Third-Variable Problem</vt:lpstr>
      <vt:lpstr>The Directionality Problem: Which is the cause?</vt:lpstr>
      <vt:lpstr>Relationships with More Than Two Variables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2019-03-17T02:29:03Z</dcterms:created>
  <dcterms:modified xsi:type="dcterms:W3CDTF">2021-03-24T03:38:46Z</dcterms:modified>
</cp:coreProperties>
</file>