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1CF45EC-FB94-43FD-8A6E-D93A41B8905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A84AFA1-BEF7-4F5D-AC47-0AA82FA25A5F}">
      <dgm:prSet/>
      <dgm:spPr/>
      <dgm:t>
        <a:bodyPr/>
        <a:lstStyle/>
        <a:p>
          <a:r>
            <a:rPr lang="en-US"/>
            <a:t>History/ Environmental Effects</a:t>
          </a:r>
        </a:p>
      </dgm:t>
    </dgm:pt>
    <dgm:pt modelId="{E804BC1A-BED7-49D1-AB3F-D80FF32C0CD1}" type="parTrans" cxnId="{FB736A0B-ECAD-4BFD-BB8B-F43BDB88FFE9}">
      <dgm:prSet/>
      <dgm:spPr/>
      <dgm:t>
        <a:bodyPr/>
        <a:lstStyle/>
        <a:p>
          <a:endParaRPr lang="en-US"/>
        </a:p>
      </dgm:t>
    </dgm:pt>
    <dgm:pt modelId="{96860DA4-2D32-4536-95B9-0E86D501E3C9}" type="sibTrans" cxnId="{FB736A0B-ECAD-4BFD-BB8B-F43BDB88FFE9}">
      <dgm:prSet/>
      <dgm:spPr/>
      <dgm:t>
        <a:bodyPr/>
        <a:lstStyle/>
        <a:p>
          <a:endParaRPr lang="en-US"/>
        </a:p>
      </dgm:t>
    </dgm:pt>
    <dgm:pt modelId="{99B9626B-FE41-44E6-AC2A-6AA3413B010C}">
      <dgm:prSet/>
      <dgm:spPr/>
      <dgm:t>
        <a:bodyPr/>
        <a:lstStyle/>
        <a:p>
          <a:r>
            <a:rPr lang="en-US"/>
            <a:t>Hawthorne Effect</a:t>
          </a:r>
        </a:p>
      </dgm:t>
    </dgm:pt>
    <dgm:pt modelId="{9C11F348-C24C-48B7-AF68-357976DAED1B}" type="parTrans" cxnId="{23DB2A67-A66B-4A2F-BE21-C7968FB7735C}">
      <dgm:prSet/>
      <dgm:spPr/>
      <dgm:t>
        <a:bodyPr/>
        <a:lstStyle/>
        <a:p>
          <a:endParaRPr lang="en-US"/>
        </a:p>
      </dgm:t>
    </dgm:pt>
    <dgm:pt modelId="{145E14FB-FB15-4F21-A64E-898F0FF690ED}" type="sibTrans" cxnId="{23DB2A67-A66B-4A2F-BE21-C7968FB7735C}">
      <dgm:prSet/>
      <dgm:spPr/>
      <dgm:t>
        <a:bodyPr/>
        <a:lstStyle/>
        <a:p>
          <a:endParaRPr lang="en-US"/>
        </a:p>
      </dgm:t>
    </dgm:pt>
    <dgm:pt modelId="{E3905A7F-EC7C-405A-A199-BCF93E2AA371}">
      <dgm:prSet/>
      <dgm:spPr/>
      <dgm:t>
        <a:bodyPr/>
        <a:lstStyle/>
        <a:p>
          <a:r>
            <a:rPr lang="en-US"/>
            <a:t>Experimenter Bias</a:t>
          </a:r>
        </a:p>
      </dgm:t>
    </dgm:pt>
    <dgm:pt modelId="{AFF3F2FA-4216-49CA-AE7A-C1EE07FD5DE2}" type="parTrans" cxnId="{7C94385D-9D61-46E3-B8D4-0F677660F5D4}">
      <dgm:prSet/>
      <dgm:spPr/>
      <dgm:t>
        <a:bodyPr/>
        <a:lstStyle/>
        <a:p>
          <a:endParaRPr lang="en-US"/>
        </a:p>
      </dgm:t>
    </dgm:pt>
    <dgm:pt modelId="{8B984BD9-3003-48F5-B2C9-6A965A5A4A80}" type="sibTrans" cxnId="{7C94385D-9D61-46E3-B8D4-0F677660F5D4}">
      <dgm:prSet/>
      <dgm:spPr/>
      <dgm:t>
        <a:bodyPr/>
        <a:lstStyle/>
        <a:p>
          <a:endParaRPr lang="en-US"/>
        </a:p>
      </dgm:t>
    </dgm:pt>
    <dgm:pt modelId="{81680991-BFDD-4D2D-AEFE-8F1E5EAD5874}">
      <dgm:prSet/>
      <dgm:spPr/>
      <dgm:t>
        <a:bodyPr/>
        <a:lstStyle/>
        <a:p>
          <a:r>
            <a:rPr lang="en-US"/>
            <a:t>Social Desirability Bias</a:t>
          </a:r>
        </a:p>
      </dgm:t>
    </dgm:pt>
    <dgm:pt modelId="{6FB25AB9-2D98-446F-84B2-A63EA3EF761C}" type="parTrans" cxnId="{DC5393A8-7CB1-47B8-A9B0-38A611998189}">
      <dgm:prSet/>
      <dgm:spPr/>
      <dgm:t>
        <a:bodyPr/>
        <a:lstStyle/>
        <a:p>
          <a:endParaRPr lang="en-US"/>
        </a:p>
      </dgm:t>
    </dgm:pt>
    <dgm:pt modelId="{4DA5F315-3BB6-44C7-B4F1-90BD98250CEE}" type="sibTrans" cxnId="{DC5393A8-7CB1-47B8-A9B0-38A611998189}">
      <dgm:prSet/>
      <dgm:spPr/>
      <dgm:t>
        <a:bodyPr/>
        <a:lstStyle/>
        <a:p>
          <a:endParaRPr lang="en-US"/>
        </a:p>
      </dgm:t>
    </dgm:pt>
    <dgm:pt modelId="{641B6B17-92AF-47B3-BA34-485EA15E6C1F}">
      <dgm:prSet/>
      <dgm:spPr/>
      <dgm:t>
        <a:bodyPr/>
        <a:lstStyle/>
        <a:p>
          <a:r>
            <a:rPr lang="en-US"/>
            <a:t>Response Bias</a:t>
          </a:r>
        </a:p>
      </dgm:t>
    </dgm:pt>
    <dgm:pt modelId="{1D8D165D-BE33-4F57-9910-3262BB16DB6D}" type="parTrans" cxnId="{BA2FF4F8-9830-4923-A5D3-F5A120317DDD}">
      <dgm:prSet/>
      <dgm:spPr/>
      <dgm:t>
        <a:bodyPr/>
        <a:lstStyle/>
        <a:p>
          <a:endParaRPr lang="en-US"/>
        </a:p>
      </dgm:t>
    </dgm:pt>
    <dgm:pt modelId="{1A9C5964-D085-4C58-8F9F-5955C02F6FD0}" type="sibTrans" cxnId="{BA2FF4F8-9830-4923-A5D3-F5A120317DDD}">
      <dgm:prSet/>
      <dgm:spPr/>
      <dgm:t>
        <a:bodyPr/>
        <a:lstStyle/>
        <a:p>
          <a:endParaRPr lang="en-US"/>
        </a:p>
      </dgm:t>
    </dgm:pt>
    <dgm:pt modelId="{F1101991-61AE-4778-A9D7-F9FE48BEDBB6}">
      <dgm:prSet/>
      <dgm:spPr/>
      <dgm:t>
        <a:bodyPr/>
        <a:lstStyle/>
        <a:p>
          <a:r>
            <a:rPr lang="en-US"/>
            <a:t>Instrumentation</a:t>
          </a:r>
        </a:p>
      </dgm:t>
    </dgm:pt>
    <dgm:pt modelId="{39D63CE1-9882-4D43-86A2-67FCC790A0FA}" type="parTrans" cxnId="{D9098CCD-018A-47BA-95F4-CE86EACE8184}">
      <dgm:prSet/>
      <dgm:spPr/>
      <dgm:t>
        <a:bodyPr/>
        <a:lstStyle/>
        <a:p>
          <a:endParaRPr lang="en-US"/>
        </a:p>
      </dgm:t>
    </dgm:pt>
    <dgm:pt modelId="{8871AF57-D96D-4E05-94D3-E1079EA3E3CA}" type="sibTrans" cxnId="{D9098CCD-018A-47BA-95F4-CE86EACE8184}">
      <dgm:prSet/>
      <dgm:spPr/>
      <dgm:t>
        <a:bodyPr/>
        <a:lstStyle/>
        <a:p>
          <a:endParaRPr lang="en-US"/>
        </a:p>
      </dgm:t>
    </dgm:pt>
    <dgm:pt modelId="{C139CF01-D822-4AE8-8CF5-4C60F5FFB7EA}">
      <dgm:prSet/>
      <dgm:spPr/>
      <dgm:t>
        <a:bodyPr/>
        <a:lstStyle/>
        <a:p>
          <a:r>
            <a:rPr lang="en-US" dirty="0"/>
            <a:t>Differential Attrition -Selection</a:t>
          </a:r>
        </a:p>
      </dgm:t>
    </dgm:pt>
    <dgm:pt modelId="{5302DA9F-93A8-4502-B925-0D20AAFE4F2E}" type="parTrans" cxnId="{13951B30-CE36-4350-A479-9C753EB2010C}">
      <dgm:prSet/>
      <dgm:spPr/>
      <dgm:t>
        <a:bodyPr/>
        <a:lstStyle/>
        <a:p>
          <a:endParaRPr lang="en-US"/>
        </a:p>
      </dgm:t>
    </dgm:pt>
    <dgm:pt modelId="{EBE20065-0AAE-4E61-A107-F3A99380B026}" type="sibTrans" cxnId="{13951B30-CE36-4350-A479-9C753EB2010C}">
      <dgm:prSet/>
      <dgm:spPr/>
      <dgm:t>
        <a:bodyPr/>
        <a:lstStyle/>
        <a:p>
          <a:endParaRPr lang="en-US"/>
        </a:p>
      </dgm:t>
    </dgm:pt>
    <dgm:pt modelId="{5A75CAED-719C-47D6-BC08-13C11A24D157}">
      <dgm:prSet/>
      <dgm:spPr/>
      <dgm:t>
        <a:bodyPr/>
        <a:lstStyle/>
        <a:p>
          <a:r>
            <a:rPr lang="en-US"/>
            <a:t>Maturation</a:t>
          </a:r>
        </a:p>
      </dgm:t>
    </dgm:pt>
    <dgm:pt modelId="{C203F0B1-4D7F-4269-89ED-58DED1525352}" type="parTrans" cxnId="{125ED859-680C-46BC-B571-937953137ACC}">
      <dgm:prSet/>
      <dgm:spPr/>
      <dgm:t>
        <a:bodyPr/>
        <a:lstStyle/>
        <a:p>
          <a:endParaRPr lang="en-US"/>
        </a:p>
      </dgm:t>
    </dgm:pt>
    <dgm:pt modelId="{11A7A52A-0E42-42B0-B77F-7EA339FD2388}" type="sibTrans" cxnId="{125ED859-680C-46BC-B571-937953137ACC}">
      <dgm:prSet/>
      <dgm:spPr/>
      <dgm:t>
        <a:bodyPr/>
        <a:lstStyle/>
        <a:p>
          <a:endParaRPr lang="en-US"/>
        </a:p>
      </dgm:t>
    </dgm:pt>
    <dgm:pt modelId="{80CE97B5-EA82-4F85-8C32-9B7256F4BB9F}">
      <dgm:prSet/>
      <dgm:spPr/>
      <dgm:t>
        <a:bodyPr/>
        <a:lstStyle/>
        <a:p>
          <a:r>
            <a:rPr lang="en-US" dirty="0"/>
            <a:t>Statistical Regression</a:t>
          </a:r>
        </a:p>
      </dgm:t>
    </dgm:pt>
    <dgm:pt modelId="{60A6E7E5-D72A-4DE1-A53C-64EBDDEF7C9C}" type="parTrans" cxnId="{90F58D65-58E8-45BE-90F1-64539AB5D6F0}">
      <dgm:prSet/>
      <dgm:spPr/>
      <dgm:t>
        <a:bodyPr/>
        <a:lstStyle/>
        <a:p>
          <a:endParaRPr lang="en-US"/>
        </a:p>
      </dgm:t>
    </dgm:pt>
    <dgm:pt modelId="{B27C084E-0DD4-4268-8715-D332A023E793}" type="sibTrans" cxnId="{90F58D65-58E8-45BE-90F1-64539AB5D6F0}">
      <dgm:prSet/>
      <dgm:spPr/>
      <dgm:t>
        <a:bodyPr/>
        <a:lstStyle/>
        <a:p>
          <a:endParaRPr lang="en-US"/>
        </a:p>
      </dgm:t>
    </dgm:pt>
    <dgm:pt modelId="{9AEE6037-652E-4487-9426-40EC0323E052}">
      <dgm:prSet/>
      <dgm:spPr/>
      <dgm:t>
        <a:bodyPr/>
        <a:lstStyle/>
        <a:p>
          <a:r>
            <a:rPr lang="en-US" dirty="0"/>
            <a:t>Selection</a:t>
          </a:r>
        </a:p>
      </dgm:t>
    </dgm:pt>
    <dgm:pt modelId="{75A7D5D5-C072-465A-8B1A-708EE46E7C92}" type="parTrans" cxnId="{E77C4A8E-948F-4E98-9384-6FBE70EC868F}">
      <dgm:prSet/>
      <dgm:spPr/>
      <dgm:t>
        <a:bodyPr/>
        <a:lstStyle/>
        <a:p>
          <a:endParaRPr lang="en-US"/>
        </a:p>
      </dgm:t>
    </dgm:pt>
    <dgm:pt modelId="{A5AC7B48-DC7C-48B3-902A-44697E7F00E1}" type="sibTrans" cxnId="{E77C4A8E-948F-4E98-9384-6FBE70EC868F}">
      <dgm:prSet/>
      <dgm:spPr/>
      <dgm:t>
        <a:bodyPr/>
        <a:lstStyle/>
        <a:p>
          <a:endParaRPr lang="en-US"/>
        </a:p>
      </dgm:t>
    </dgm:pt>
    <dgm:pt modelId="{351DD085-DB37-498F-9060-63F8807D4374}" type="pres">
      <dgm:prSet presAssocID="{31CF45EC-FB94-43FD-8A6E-D93A41B89055}" presName="linear" presStyleCnt="0">
        <dgm:presLayoutVars>
          <dgm:animLvl val="lvl"/>
          <dgm:resizeHandles val="exact"/>
        </dgm:presLayoutVars>
      </dgm:prSet>
      <dgm:spPr/>
    </dgm:pt>
    <dgm:pt modelId="{24826155-59FC-4154-BE9A-760F2FC697A2}" type="pres">
      <dgm:prSet presAssocID="{EA84AFA1-BEF7-4F5D-AC47-0AA82FA25A5F}" presName="parentText" presStyleLbl="node1" presStyleIdx="0" presStyleCnt="10">
        <dgm:presLayoutVars>
          <dgm:chMax val="0"/>
          <dgm:bulletEnabled val="1"/>
        </dgm:presLayoutVars>
      </dgm:prSet>
      <dgm:spPr/>
    </dgm:pt>
    <dgm:pt modelId="{03CFC625-D56B-4868-A641-0CA58FA2975F}" type="pres">
      <dgm:prSet presAssocID="{96860DA4-2D32-4536-95B9-0E86D501E3C9}" presName="spacer" presStyleCnt="0"/>
      <dgm:spPr/>
    </dgm:pt>
    <dgm:pt modelId="{14ACC6DA-783F-422B-B050-FC82299AD1B5}" type="pres">
      <dgm:prSet presAssocID="{99B9626B-FE41-44E6-AC2A-6AA3413B010C}" presName="parentText" presStyleLbl="node1" presStyleIdx="1" presStyleCnt="10">
        <dgm:presLayoutVars>
          <dgm:chMax val="0"/>
          <dgm:bulletEnabled val="1"/>
        </dgm:presLayoutVars>
      </dgm:prSet>
      <dgm:spPr/>
    </dgm:pt>
    <dgm:pt modelId="{055B5A76-C8F6-4F38-BB5B-35D676A3BD94}" type="pres">
      <dgm:prSet presAssocID="{145E14FB-FB15-4F21-A64E-898F0FF690ED}" presName="spacer" presStyleCnt="0"/>
      <dgm:spPr/>
    </dgm:pt>
    <dgm:pt modelId="{E517C02C-0E4B-417B-9256-1947F173530A}" type="pres">
      <dgm:prSet presAssocID="{E3905A7F-EC7C-405A-A199-BCF93E2AA371}" presName="parentText" presStyleLbl="node1" presStyleIdx="2" presStyleCnt="10">
        <dgm:presLayoutVars>
          <dgm:chMax val="0"/>
          <dgm:bulletEnabled val="1"/>
        </dgm:presLayoutVars>
      </dgm:prSet>
      <dgm:spPr/>
    </dgm:pt>
    <dgm:pt modelId="{C421FB35-BE03-43F3-AC26-7E06CEBEBAC9}" type="pres">
      <dgm:prSet presAssocID="{8B984BD9-3003-48F5-B2C9-6A965A5A4A80}" presName="spacer" presStyleCnt="0"/>
      <dgm:spPr/>
    </dgm:pt>
    <dgm:pt modelId="{1311C462-0EF4-46D4-ABB4-A5A1BC46365D}" type="pres">
      <dgm:prSet presAssocID="{81680991-BFDD-4D2D-AEFE-8F1E5EAD5874}" presName="parentText" presStyleLbl="node1" presStyleIdx="3" presStyleCnt="10">
        <dgm:presLayoutVars>
          <dgm:chMax val="0"/>
          <dgm:bulletEnabled val="1"/>
        </dgm:presLayoutVars>
      </dgm:prSet>
      <dgm:spPr/>
    </dgm:pt>
    <dgm:pt modelId="{DF4C0DE9-5EB4-4C51-9678-A65F76F881AA}" type="pres">
      <dgm:prSet presAssocID="{4DA5F315-3BB6-44C7-B4F1-90BD98250CEE}" presName="spacer" presStyleCnt="0"/>
      <dgm:spPr/>
    </dgm:pt>
    <dgm:pt modelId="{A5C9F8FC-8F67-418F-8AF9-BF60A8EB6330}" type="pres">
      <dgm:prSet presAssocID="{641B6B17-92AF-47B3-BA34-485EA15E6C1F}" presName="parentText" presStyleLbl="node1" presStyleIdx="4" presStyleCnt="10">
        <dgm:presLayoutVars>
          <dgm:chMax val="0"/>
          <dgm:bulletEnabled val="1"/>
        </dgm:presLayoutVars>
      </dgm:prSet>
      <dgm:spPr/>
    </dgm:pt>
    <dgm:pt modelId="{B716A604-D49C-472F-87CA-2AF509AF9707}" type="pres">
      <dgm:prSet presAssocID="{1A9C5964-D085-4C58-8F9F-5955C02F6FD0}" presName="spacer" presStyleCnt="0"/>
      <dgm:spPr/>
    </dgm:pt>
    <dgm:pt modelId="{F2724C72-8183-4527-A6E2-14450643C511}" type="pres">
      <dgm:prSet presAssocID="{F1101991-61AE-4778-A9D7-F9FE48BEDBB6}" presName="parentText" presStyleLbl="node1" presStyleIdx="5" presStyleCnt="10">
        <dgm:presLayoutVars>
          <dgm:chMax val="0"/>
          <dgm:bulletEnabled val="1"/>
        </dgm:presLayoutVars>
      </dgm:prSet>
      <dgm:spPr/>
    </dgm:pt>
    <dgm:pt modelId="{4D4CB856-CE28-477C-B4EB-27A7B21E302C}" type="pres">
      <dgm:prSet presAssocID="{8871AF57-D96D-4E05-94D3-E1079EA3E3CA}" presName="spacer" presStyleCnt="0"/>
      <dgm:spPr/>
    </dgm:pt>
    <dgm:pt modelId="{4152BFF1-6152-4743-B9EB-B3C32F58E698}" type="pres">
      <dgm:prSet presAssocID="{C139CF01-D822-4AE8-8CF5-4C60F5FFB7EA}" presName="parentText" presStyleLbl="node1" presStyleIdx="6" presStyleCnt="10">
        <dgm:presLayoutVars>
          <dgm:chMax val="0"/>
          <dgm:bulletEnabled val="1"/>
        </dgm:presLayoutVars>
      </dgm:prSet>
      <dgm:spPr/>
    </dgm:pt>
    <dgm:pt modelId="{50134100-5FDD-4208-BD88-F6CEA50A5A1E}" type="pres">
      <dgm:prSet presAssocID="{EBE20065-0AAE-4E61-A107-F3A99380B026}" presName="spacer" presStyleCnt="0"/>
      <dgm:spPr/>
    </dgm:pt>
    <dgm:pt modelId="{3E60E757-0955-4CFB-B7AA-BE5B25EDC0D8}" type="pres">
      <dgm:prSet presAssocID="{5A75CAED-719C-47D6-BC08-13C11A24D157}" presName="parentText" presStyleLbl="node1" presStyleIdx="7" presStyleCnt="10">
        <dgm:presLayoutVars>
          <dgm:chMax val="0"/>
          <dgm:bulletEnabled val="1"/>
        </dgm:presLayoutVars>
      </dgm:prSet>
      <dgm:spPr/>
    </dgm:pt>
    <dgm:pt modelId="{376A00DF-2B4C-4C02-8E42-4596540E8919}" type="pres">
      <dgm:prSet presAssocID="{11A7A52A-0E42-42B0-B77F-7EA339FD2388}" presName="spacer" presStyleCnt="0"/>
      <dgm:spPr/>
    </dgm:pt>
    <dgm:pt modelId="{401F95BC-4791-4A5A-8EFA-42EF66B644B9}" type="pres">
      <dgm:prSet presAssocID="{80CE97B5-EA82-4F85-8C32-9B7256F4BB9F}" presName="parentText" presStyleLbl="node1" presStyleIdx="8" presStyleCnt="10">
        <dgm:presLayoutVars>
          <dgm:chMax val="0"/>
          <dgm:bulletEnabled val="1"/>
        </dgm:presLayoutVars>
      </dgm:prSet>
      <dgm:spPr/>
    </dgm:pt>
    <dgm:pt modelId="{6EA7760F-FCC1-4BA4-A7C8-B79855277BD4}" type="pres">
      <dgm:prSet presAssocID="{B27C084E-0DD4-4268-8715-D332A023E793}" presName="spacer" presStyleCnt="0"/>
      <dgm:spPr/>
    </dgm:pt>
    <dgm:pt modelId="{469887BE-6707-40B4-BEC0-21E7F72B9632}" type="pres">
      <dgm:prSet presAssocID="{9AEE6037-652E-4487-9426-40EC0323E052}" presName="parentText" presStyleLbl="node1" presStyleIdx="9" presStyleCnt="10">
        <dgm:presLayoutVars>
          <dgm:chMax val="0"/>
          <dgm:bulletEnabled val="1"/>
        </dgm:presLayoutVars>
      </dgm:prSet>
      <dgm:spPr/>
    </dgm:pt>
  </dgm:ptLst>
  <dgm:cxnLst>
    <dgm:cxn modelId="{B0C24301-4583-4C92-96F6-3A53A52EB156}" type="presOf" srcId="{31CF45EC-FB94-43FD-8A6E-D93A41B89055}" destId="{351DD085-DB37-498F-9060-63F8807D4374}" srcOrd="0" destOrd="0" presId="urn:microsoft.com/office/officeart/2005/8/layout/vList2"/>
    <dgm:cxn modelId="{FB736A0B-ECAD-4BFD-BB8B-F43BDB88FFE9}" srcId="{31CF45EC-FB94-43FD-8A6E-D93A41B89055}" destId="{EA84AFA1-BEF7-4F5D-AC47-0AA82FA25A5F}" srcOrd="0" destOrd="0" parTransId="{E804BC1A-BED7-49D1-AB3F-D80FF32C0CD1}" sibTransId="{96860DA4-2D32-4536-95B9-0E86D501E3C9}"/>
    <dgm:cxn modelId="{A35E6B22-D036-4AF2-B23B-9AFD281B5E4A}" type="presOf" srcId="{99B9626B-FE41-44E6-AC2A-6AA3413B010C}" destId="{14ACC6DA-783F-422B-B050-FC82299AD1B5}" srcOrd="0" destOrd="0" presId="urn:microsoft.com/office/officeart/2005/8/layout/vList2"/>
    <dgm:cxn modelId="{13951B30-CE36-4350-A479-9C753EB2010C}" srcId="{31CF45EC-FB94-43FD-8A6E-D93A41B89055}" destId="{C139CF01-D822-4AE8-8CF5-4C60F5FFB7EA}" srcOrd="6" destOrd="0" parTransId="{5302DA9F-93A8-4502-B925-0D20AAFE4F2E}" sibTransId="{EBE20065-0AAE-4E61-A107-F3A99380B026}"/>
    <dgm:cxn modelId="{01DD2F40-2AC5-4A62-ABBA-A97719261104}" type="presOf" srcId="{80CE97B5-EA82-4F85-8C32-9B7256F4BB9F}" destId="{401F95BC-4791-4A5A-8EFA-42EF66B644B9}" srcOrd="0" destOrd="0" presId="urn:microsoft.com/office/officeart/2005/8/layout/vList2"/>
    <dgm:cxn modelId="{B6AC145C-AB21-46D6-BAAF-A57A69FB4C65}" type="presOf" srcId="{E3905A7F-EC7C-405A-A199-BCF93E2AA371}" destId="{E517C02C-0E4B-417B-9256-1947F173530A}" srcOrd="0" destOrd="0" presId="urn:microsoft.com/office/officeart/2005/8/layout/vList2"/>
    <dgm:cxn modelId="{7C94385D-9D61-46E3-B8D4-0F677660F5D4}" srcId="{31CF45EC-FB94-43FD-8A6E-D93A41B89055}" destId="{E3905A7F-EC7C-405A-A199-BCF93E2AA371}" srcOrd="2" destOrd="0" parTransId="{AFF3F2FA-4216-49CA-AE7A-C1EE07FD5DE2}" sibTransId="{8B984BD9-3003-48F5-B2C9-6A965A5A4A80}"/>
    <dgm:cxn modelId="{90F58D65-58E8-45BE-90F1-64539AB5D6F0}" srcId="{31CF45EC-FB94-43FD-8A6E-D93A41B89055}" destId="{80CE97B5-EA82-4F85-8C32-9B7256F4BB9F}" srcOrd="8" destOrd="0" parTransId="{60A6E7E5-D72A-4DE1-A53C-64EBDDEF7C9C}" sibTransId="{B27C084E-0DD4-4268-8715-D332A023E793}"/>
    <dgm:cxn modelId="{23DB2A67-A66B-4A2F-BE21-C7968FB7735C}" srcId="{31CF45EC-FB94-43FD-8A6E-D93A41B89055}" destId="{99B9626B-FE41-44E6-AC2A-6AA3413B010C}" srcOrd="1" destOrd="0" parTransId="{9C11F348-C24C-48B7-AF68-357976DAED1B}" sibTransId="{145E14FB-FB15-4F21-A64E-898F0FF690ED}"/>
    <dgm:cxn modelId="{541E804A-F6FE-42EE-B43E-39398BF45809}" type="presOf" srcId="{641B6B17-92AF-47B3-BA34-485EA15E6C1F}" destId="{A5C9F8FC-8F67-418F-8AF9-BF60A8EB6330}" srcOrd="0" destOrd="0" presId="urn:microsoft.com/office/officeart/2005/8/layout/vList2"/>
    <dgm:cxn modelId="{FBAA8575-617E-42E3-A951-96087ACFB830}" type="presOf" srcId="{EA84AFA1-BEF7-4F5D-AC47-0AA82FA25A5F}" destId="{24826155-59FC-4154-BE9A-760F2FC697A2}" srcOrd="0" destOrd="0" presId="urn:microsoft.com/office/officeart/2005/8/layout/vList2"/>
    <dgm:cxn modelId="{D910E475-F116-4FCB-956A-D7C62B51C01E}" type="presOf" srcId="{F1101991-61AE-4778-A9D7-F9FE48BEDBB6}" destId="{F2724C72-8183-4527-A6E2-14450643C511}" srcOrd="0" destOrd="0" presId="urn:microsoft.com/office/officeart/2005/8/layout/vList2"/>
    <dgm:cxn modelId="{125ED859-680C-46BC-B571-937953137ACC}" srcId="{31CF45EC-FB94-43FD-8A6E-D93A41B89055}" destId="{5A75CAED-719C-47D6-BC08-13C11A24D157}" srcOrd="7" destOrd="0" parTransId="{C203F0B1-4D7F-4269-89ED-58DED1525352}" sibTransId="{11A7A52A-0E42-42B0-B77F-7EA339FD2388}"/>
    <dgm:cxn modelId="{E77C4A8E-948F-4E98-9384-6FBE70EC868F}" srcId="{31CF45EC-FB94-43FD-8A6E-D93A41B89055}" destId="{9AEE6037-652E-4487-9426-40EC0323E052}" srcOrd="9" destOrd="0" parTransId="{75A7D5D5-C072-465A-8B1A-708EE46E7C92}" sibTransId="{A5AC7B48-DC7C-48B3-902A-44697E7F00E1}"/>
    <dgm:cxn modelId="{374C8095-C1A7-47A4-98F0-BB6ECE2B6516}" type="presOf" srcId="{81680991-BFDD-4D2D-AEFE-8F1E5EAD5874}" destId="{1311C462-0EF4-46D4-ABB4-A5A1BC46365D}" srcOrd="0" destOrd="0" presId="urn:microsoft.com/office/officeart/2005/8/layout/vList2"/>
    <dgm:cxn modelId="{DC5393A8-7CB1-47B8-A9B0-38A611998189}" srcId="{31CF45EC-FB94-43FD-8A6E-D93A41B89055}" destId="{81680991-BFDD-4D2D-AEFE-8F1E5EAD5874}" srcOrd="3" destOrd="0" parTransId="{6FB25AB9-2D98-446F-84B2-A63EA3EF761C}" sibTransId="{4DA5F315-3BB6-44C7-B4F1-90BD98250CEE}"/>
    <dgm:cxn modelId="{D9098CCD-018A-47BA-95F4-CE86EACE8184}" srcId="{31CF45EC-FB94-43FD-8A6E-D93A41B89055}" destId="{F1101991-61AE-4778-A9D7-F9FE48BEDBB6}" srcOrd="5" destOrd="0" parTransId="{39D63CE1-9882-4D43-86A2-67FCC790A0FA}" sibTransId="{8871AF57-D96D-4E05-94D3-E1079EA3E3CA}"/>
    <dgm:cxn modelId="{C561EAD7-F865-4F71-80C5-3BC36747C7D1}" type="presOf" srcId="{5A75CAED-719C-47D6-BC08-13C11A24D157}" destId="{3E60E757-0955-4CFB-B7AA-BE5B25EDC0D8}" srcOrd="0" destOrd="0" presId="urn:microsoft.com/office/officeart/2005/8/layout/vList2"/>
    <dgm:cxn modelId="{9E1798ED-937F-4233-AAE6-01D815780588}" type="presOf" srcId="{9AEE6037-652E-4487-9426-40EC0323E052}" destId="{469887BE-6707-40B4-BEC0-21E7F72B9632}" srcOrd="0" destOrd="0" presId="urn:microsoft.com/office/officeart/2005/8/layout/vList2"/>
    <dgm:cxn modelId="{C7E5AAF7-3762-43DC-B358-A46B57DCD18F}" type="presOf" srcId="{C139CF01-D822-4AE8-8CF5-4C60F5FFB7EA}" destId="{4152BFF1-6152-4743-B9EB-B3C32F58E698}" srcOrd="0" destOrd="0" presId="urn:microsoft.com/office/officeart/2005/8/layout/vList2"/>
    <dgm:cxn modelId="{BA2FF4F8-9830-4923-A5D3-F5A120317DDD}" srcId="{31CF45EC-FB94-43FD-8A6E-D93A41B89055}" destId="{641B6B17-92AF-47B3-BA34-485EA15E6C1F}" srcOrd="4" destOrd="0" parTransId="{1D8D165D-BE33-4F57-9910-3262BB16DB6D}" sibTransId="{1A9C5964-D085-4C58-8F9F-5955C02F6FD0}"/>
    <dgm:cxn modelId="{BABEC1EE-748B-4C95-ADE0-91A906B41B78}" type="presParOf" srcId="{351DD085-DB37-498F-9060-63F8807D4374}" destId="{24826155-59FC-4154-BE9A-760F2FC697A2}" srcOrd="0" destOrd="0" presId="urn:microsoft.com/office/officeart/2005/8/layout/vList2"/>
    <dgm:cxn modelId="{284D89C3-3B9C-4C0C-A9A2-C467F0F58F19}" type="presParOf" srcId="{351DD085-DB37-498F-9060-63F8807D4374}" destId="{03CFC625-D56B-4868-A641-0CA58FA2975F}" srcOrd="1" destOrd="0" presId="urn:microsoft.com/office/officeart/2005/8/layout/vList2"/>
    <dgm:cxn modelId="{07F79893-026E-4F07-8DBB-2E86A368BA1A}" type="presParOf" srcId="{351DD085-DB37-498F-9060-63F8807D4374}" destId="{14ACC6DA-783F-422B-B050-FC82299AD1B5}" srcOrd="2" destOrd="0" presId="urn:microsoft.com/office/officeart/2005/8/layout/vList2"/>
    <dgm:cxn modelId="{50DD7B97-E1C5-447A-B76C-60E187E3817F}" type="presParOf" srcId="{351DD085-DB37-498F-9060-63F8807D4374}" destId="{055B5A76-C8F6-4F38-BB5B-35D676A3BD94}" srcOrd="3" destOrd="0" presId="urn:microsoft.com/office/officeart/2005/8/layout/vList2"/>
    <dgm:cxn modelId="{30659A44-4B77-4AD6-9950-FD35BA4704FF}" type="presParOf" srcId="{351DD085-DB37-498F-9060-63F8807D4374}" destId="{E517C02C-0E4B-417B-9256-1947F173530A}" srcOrd="4" destOrd="0" presId="urn:microsoft.com/office/officeart/2005/8/layout/vList2"/>
    <dgm:cxn modelId="{E22813F9-2F44-4274-AA89-B01A5255209A}" type="presParOf" srcId="{351DD085-DB37-498F-9060-63F8807D4374}" destId="{C421FB35-BE03-43F3-AC26-7E06CEBEBAC9}" srcOrd="5" destOrd="0" presId="urn:microsoft.com/office/officeart/2005/8/layout/vList2"/>
    <dgm:cxn modelId="{6F93BA3B-3EA0-4E2B-8C97-6CFF2B94A463}" type="presParOf" srcId="{351DD085-DB37-498F-9060-63F8807D4374}" destId="{1311C462-0EF4-46D4-ABB4-A5A1BC46365D}" srcOrd="6" destOrd="0" presId="urn:microsoft.com/office/officeart/2005/8/layout/vList2"/>
    <dgm:cxn modelId="{84DC33E5-2DCD-4EC1-B2C3-9BC2DB84F13D}" type="presParOf" srcId="{351DD085-DB37-498F-9060-63F8807D4374}" destId="{DF4C0DE9-5EB4-4C51-9678-A65F76F881AA}" srcOrd="7" destOrd="0" presId="urn:microsoft.com/office/officeart/2005/8/layout/vList2"/>
    <dgm:cxn modelId="{6BB43D95-1887-47D9-B3E3-D954989E8EBE}" type="presParOf" srcId="{351DD085-DB37-498F-9060-63F8807D4374}" destId="{A5C9F8FC-8F67-418F-8AF9-BF60A8EB6330}" srcOrd="8" destOrd="0" presId="urn:microsoft.com/office/officeart/2005/8/layout/vList2"/>
    <dgm:cxn modelId="{81AC3732-38BF-4BC6-999D-A21F2E6949DC}" type="presParOf" srcId="{351DD085-DB37-498F-9060-63F8807D4374}" destId="{B716A604-D49C-472F-87CA-2AF509AF9707}" srcOrd="9" destOrd="0" presId="urn:microsoft.com/office/officeart/2005/8/layout/vList2"/>
    <dgm:cxn modelId="{F19A9529-72EF-41FA-9B25-8ABAB20A460D}" type="presParOf" srcId="{351DD085-DB37-498F-9060-63F8807D4374}" destId="{F2724C72-8183-4527-A6E2-14450643C511}" srcOrd="10" destOrd="0" presId="urn:microsoft.com/office/officeart/2005/8/layout/vList2"/>
    <dgm:cxn modelId="{C4FD128F-E497-4381-8228-856E95C044F5}" type="presParOf" srcId="{351DD085-DB37-498F-9060-63F8807D4374}" destId="{4D4CB856-CE28-477C-B4EB-27A7B21E302C}" srcOrd="11" destOrd="0" presId="urn:microsoft.com/office/officeart/2005/8/layout/vList2"/>
    <dgm:cxn modelId="{8A60D4E6-C7F0-40E0-BAA7-B6AFA81DE551}" type="presParOf" srcId="{351DD085-DB37-498F-9060-63F8807D4374}" destId="{4152BFF1-6152-4743-B9EB-B3C32F58E698}" srcOrd="12" destOrd="0" presId="urn:microsoft.com/office/officeart/2005/8/layout/vList2"/>
    <dgm:cxn modelId="{A2B750F0-8C5F-4831-A22D-DDE0063768D5}" type="presParOf" srcId="{351DD085-DB37-498F-9060-63F8807D4374}" destId="{50134100-5FDD-4208-BD88-F6CEA50A5A1E}" srcOrd="13" destOrd="0" presId="urn:microsoft.com/office/officeart/2005/8/layout/vList2"/>
    <dgm:cxn modelId="{52C506F6-EDC2-402D-B914-6FDECC2AD2AA}" type="presParOf" srcId="{351DD085-DB37-498F-9060-63F8807D4374}" destId="{3E60E757-0955-4CFB-B7AA-BE5B25EDC0D8}" srcOrd="14" destOrd="0" presId="urn:microsoft.com/office/officeart/2005/8/layout/vList2"/>
    <dgm:cxn modelId="{04F15F3A-9474-49D1-8646-0B75EB3EFFFF}" type="presParOf" srcId="{351DD085-DB37-498F-9060-63F8807D4374}" destId="{376A00DF-2B4C-4C02-8E42-4596540E8919}" srcOrd="15" destOrd="0" presId="urn:microsoft.com/office/officeart/2005/8/layout/vList2"/>
    <dgm:cxn modelId="{5CB5A117-B6A1-436D-86D8-0C2D128A0CC9}" type="presParOf" srcId="{351DD085-DB37-498F-9060-63F8807D4374}" destId="{401F95BC-4791-4A5A-8EFA-42EF66B644B9}" srcOrd="16" destOrd="0" presId="urn:microsoft.com/office/officeart/2005/8/layout/vList2"/>
    <dgm:cxn modelId="{0BE8EA00-BEC4-4008-9D39-46938C353145}" type="presParOf" srcId="{351DD085-DB37-498F-9060-63F8807D4374}" destId="{6EA7760F-FCC1-4BA4-A7C8-B79855277BD4}" srcOrd="17" destOrd="0" presId="urn:microsoft.com/office/officeart/2005/8/layout/vList2"/>
    <dgm:cxn modelId="{AF40CC2F-2FC6-49DB-99E9-5D6C3BC00108}" type="presParOf" srcId="{351DD085-DB37-498F-9060-63F8807D4374}" destId="{469887BE-6707-40B4-BEC0-21E7F72B9632}"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5F0BE3-0BA7-4701-9106-25A0FC42EB3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B648001-AD3C-4EAD-ACDC-DA374843955A}">
      <dgm:prSet/>
      <dgm:spPr/>
      <dgm:t>
        <a:bodyPr/>
        <a:lstStyle/>
        <a:p>
          <a:r>
            <a:rPr lang="en-US"/>
            <a:t>Definition: Subjects are aware of being tested, measured, or observed which affects their response on the DV (measure).</a:t>
          </a:r>
        </a:p>
      </dgm:t>
    </dgm:pt>
    <dgm:pt modelId="{ED1D8AA0-AC4F-4A16-B034-1329180BC644}" type="parTrans" cxnId="{EC1EE972-5221-4532-B03A-833AC734D402}">
      <dgm:prSet/>
      <dgm:spPr/>
      <dgm:t>
        <a:bodyPr/>
        <a:lstStyle/>
        <a:p>
          <a:endParaRPr lang="en-US"/>
        </a:p>
      </dgm:t>
    </dgm:pt>
    <dgm:pt modelId="{2D2EBCCA-4AF5-4C86-BE8F-7EE8966D4FC5}" type="sibTrans" cxnId="{EC1EE972-5221-4532-B03A-833AC734D402}">
      <dgm:prSet/>
      <dgm:spPr/>
      <dgm:t>
        <a:bodyPr/>
        <a:lstStyle/>
        <a:p>
          <a:endParaRPr lang="en-US"/>
        </a:p>
      </dgm:t>
    </dgm:pt>
    <dgm:pt modelId="{24805EAE-83A7-447B-887E-B13EEC605C0C}">
      <dgm:prSet/>
      <dgm:spPr/>
      <dgm:t>
        <a:bodyPr/>
        <a:lstStyle/>
        <a:p>
          <a:r>
            <a:rPr lang="en-US"/>
            <a:t>Within-Subjects: Pre-Post Design</a:t>
          </a:r>
        </a:p>
      </dgm:t>
    </dgm:pt>
    <dgm:pt modelId="{5CD6E546-2331-4B95-B384-2CA7DBCC4F0E}" type="parTrans" cxnId="{A9C3FFD1-1E17-42BD-8477-5BB14E77E87E}">
      <dgm:prSet/>
      <dgm:spPr/>
      <dgm:t>
        <a:bodyPr/>
        <a:lstStyle/>
        <a:p>
          <a:endParaRPr lang="en-US"/>
        </a:p>
      </dgm:t>
    </dgm:pt>
    <dgm:pt modelId="{F98E3A2E-E8AF-4495-87E1-995F66B8943F}" type="sibTrans" cxnId="{A9C3FFD1-1E17-42BD-8477-5BB14E77E87E}">
      <dgm:prSet/>
      <dgm:spPr/>
      <dgm:t>
        <a:bodyPr/>
        <a:lstStyle/>
        <a:p>
          <a:endParaRPr lang="en-US"/>
        </a:p>
      </dgm:t>
    </dgm:pt>
    <dgm:pt modelId="{F7F5EE78-800A-4A19-B2C5-C24405452169}">
      <dgm:prSet/>
      <dgm:spPr/>
      <dgm:t>
        <a:bodyPr/>
        <a:lstStyle/>
        <a:p>
          <a:r>
            <a:rPr lang="en-US"/>
            <a:t>Example: Workers in office setting were evaluated to assess whether reconfiguring work space to a more open model improved productivity.  Measured pre-change and post-change of office space in levels of productivity.  Subjects became aware of being monitored which increased their productivity by post test. </a:t>
          </a:r>
        </a:p>
      </dgm:t>
    </dgm:pt>
    <dgm:pt modelId="{AA76EBD3-293B-4F8B-8E73-31BD9FACAAF6}" type="parTrans" cxnId="{86256E58-7488-47EC-8780-7214D96890BA}">
      <dgm:prSet/>
      <dgm:spPr/>
      <dgm:t>
        <a:bodyPr/>
        <a:lstStyle/>
        <a:p>
          <a:endParaRPr lang="en-US"/>
        </a:p>
      </dgm:t>
    </dgm:pt>
    <dgm:pt modelId="{247EBB73-0EB9-4BAC-AFFF-A1BAD5B18305}" type="sibTrans" cxnId="{86256E58-7488-47EC-8780-7214D96890BA}">
      <dgm:prSet/>
      <dgm:spPr/>
      <dgm:t>
        <a:bodyPr/>
        <a:lstStyle/>
        <a:p>
          <a:endParaRPr lang="en-US"/>
        </a:p>
      </dgm:t>
    </dgm:pt>
    <dgm:pt modelId="{5EB56BE5-EAEE-454F-AF27-B2C6CACF1404}">
      <dgm:prSet/>
      <dgm:spPr/>
      <dgm:t>
        <a:bodyPr/>
        <a:lstStyle/>
        <a:p>
          <a:r>
            <a:rPr lang="en-US" i="1"/>
            <a:t>Question: Give an example of a Hawthorne effect if this was a between-subjects design study?</a:t>
          </a:r>
          <a:endParaRPr lang="en-US"/>
        </a:p>
      </dgm:t>
    </dgm:pt>
    <dgm:pt modelId="{D2D29E63-916C-44B2-8D73-37AB27FED740}" type="parTrans" cxnId="{0D840802-2BFF-4438-A368-1AA44FFAD5CF}">
      <dgm:prSet/>
      <dgm:spPr/>
      <dgm:t>
        <a:bodyPr/>
        <a:lstStyle/>
        <a:p>
          <a:endParaRPr lang="en-US"/>
        </a:p>
      </dgm:t>
    </dgm:pt>
    <dgm:pt modelId="{ECD6E8F9-7372-4774-9F67-3A9E295DBB8E}" type="sibTrans" cxnId="{0D840802-2BFF-4438-A368-1AA44FFAD5CF}">
      <dgm:prSet/>
      <dgm:spPr/>
      <dgm:t>
        <a:bodyPr/>
        <a:lstStyle/>
        <a:p>
          <a:endParaRPr lang="en-US"/>
        </a:p>
      </dgm:t>
    </dgm:pt>
    <dgm:pt modelId="{C58C7D2C-DEEF-4214-94C1-F1278090C670}" type="pres">
      <dgm:prSet presAssocID="{F85F0BE3-0BA7-4701-9106-25A0FC42EB38}" presName="linear" presStyleCnt="0">
        <dgm:presLayoutVars>
          <dgm:animLvl val="lvl"/>
          <dgm:resizeHandles val="exact"/>
        </dgm:presLayoutVars>
      </dgm:prSet>
      <dgm:spPr/>
    </dgm:pt>
    <dgm:pt modelId="{49F66FDB-912E-4A96-A358-9F9D535600C7}" type="pres">
      <dgm:prSet presAssocID="{AB648001-AD3C-4EAD-ACDC-DA374843955A}" presName="parentText" presStyleLbl="node1" presStyleIdx="0" presStyleCnt="2">
        <dgm:presLayoutVars>
          <dgm:chMax val="0"/>
          <dgm:bulletEnabled val="1"/>
        </dgm:presLayoutVars>
      </dgm:prSet>
      <dgm:spPr/>
    </dgm:pt>
    <dgm:pt modelId="{D611346D-4BEE-473C-A7C5-B133EA50B7E3}" type="pres">
      <dgm:prSet presAssocID="{2D2EBCCA-4AF5-4C86-BE8F-7EE8966D4FC5}" presName="spacer" presStyleCnt="0"/>
      <dgm:spPr/>
    </dgm:pt>
    <dgm:pt modelId="{E868B466-A1EE-418D-A66E-74983958BAA6}" type="pres">
      <dgm:prSet presAssocID="{24805EAE-83A7-447B-887E-B13EEC605C0C}" presName="parentText" presStyleLbl="node1" presStyleIdx="1" presStyleCnt="2">
        <dgm:presLayoutVars>
          <dgm:chMax val="0"/>
          <dgm:bulletEnabled val="1"/>
        </dgm:presLayoutVars>
      </dgm:prSet>
      <dgm:spPr/>
    </dgm:pt>
    <dgm:pt modelId="{1C2F3574-477D-42C4-B8BE-BF0BA2F3FA18}" type="pres">
      <dgm:prSet presAssocID="{24805EAE-83A7-447B-887E-B13EEC605C0C}" presName="childText" presStyleLbl="revTx" presStyleIdx="0" presStyleCnt="1">
        <dgm:presLayoutVars>
          <dgm:bulletEnabled val="1"/>
        </dgm:presLayoutVars>
      </dgm:prSet>
      <dgm:spPr/>
    </dgm:pt>
  </dgm:ptLst>
  <dgm:cxnLst>
    <dgm:cxn modelId="{0D840802-2BFF-4438-A368-1AA44FFAD5CF}" srcId="{24805EAE-83A7-447B-887E-B13EEC605C0C}" destId="{5EB56BE5-EAEE-454F-AF27-B2C6CACF1404}" srcOrd="1" destOrd="0" parTransId="{D2D29E63-916C-44B2-8D73-37AB27FED740}" sibTransId="{ECD6E8F9-7372-4774-9F67-3A9E295DBB8E}"/>
    <dgm:cxn modelId="{9E5D945D-6216-472D-9588-5926ACE5085E}" type="presOf" srcId="{F85F0BE3-0BA7-4701-9106-25A0FC42EB38}" destId="{C58C7D2C-DEEF-4214-94C1-F1278090C670}" srcOrd="0" destOrd="0" presId="urn:microsoft.com/office/officeart/2005/8/layout/vList2"/>
    <dgm:cxn modelId="{EC1EE972-5221-4532-B03A-833AC734D402}" srcId="{F85F0BE3-0BA7-4701-9106-25A0FC42EB38}" destId="{AB648001-AD3C-4EAD-ACDC-DA374843955A}" srcOrd="0" destOrd="0" parTransId="{ED1D8AA0-AC4F-4A16-B034-1329180BC644}" sibTransId="{2D2EBCCA-4AF5-4C86-BE8F-7EE8966D4FC5}"/>
    <dgm:cxn modelId="{86256E58-7488-47EC-8780-7214D96890BA}" srcId="{24805EAE-83A7-447B-887E-B13EEC605C0C}" destId="{F7F5EE78-800A-4A19-B2C5-C24405452169}" srcOrd="0" destOrd="0" parTransId="{AA76EBD3-293B-4F8B-8E73-31BD9FACAAF6}" sibTransId="{247EBB73-0EB9-4BAC-AFFF-A1BAD5B18305}"/>
    <dgm:cxn modelId="{56B55A58-7F03-4C1D-BCAF-385FFAFB903F}" type="presOf" srcId="{F7F5EE78-800A-4A19-B2C5-C24405452169}" destId="{1C2F3574-477D-42C4-B8BE-BF0BA2F3FA18}" srcOrd="0" destOrd="0" presId="urn:microsoft.com/office/officeart/2005/8/layout/vList2"/>
    <dgm:cxn modelId="{FE49E659-1AD7-4B45-9A1C-AA4903D69345}" type="presOf" srcId="{5EB56BE5-EAEE-454F-AF27-B2C6CACF1404}" destId="{1C2F3574-477D-42C4-B8BE-BF0BA2F3FA18}" srcOrd="0" destOrd="1" presId="urn:microsoft.com/office/officeart/2005/8/layout/vList2"/>
    <dgm:cxn modelId="{73BF527D-644A-4C16-AE8D-DE85B8CA5E41}" type="presOf" srcId="{24805EAE-83A7-447B-887E-B13EEC605C0C}" destId="{E868B466-A1EE-418D-A66E-74983958BAA6}" srcOrd="0" destOrd="0" presId="urn:microsoft.com/office/officeart/2005/8/layout/vList2"/>
    <dgm:cxn modelId="{A9C3FFD1-1E17-42BD-8477-5BB14E77E87E}" srcId="{F85F0BE3-0BA7-4701-9106-25A0FC42EB38}" destId="{24805EAE-83A7-447B-887E-B13EEC605C0C}" srcOrd="1" destOrd="0" parTransId="{5CD6E546-2331-4B95-B384-2CA7DBCC4F0E}" sibTransId="{F98E3A2E-E8AF-4495-87E1-995F66B8943F}"/>
    <dgm:cxn modelId="{1815C1E2-ACC3-4CB4-8D27-4CC4DF30B689}" type="presOf" srcId="{AB648001-AD3C-4EAD-ACDC-DA374843955A}" destId="{49F66FDB-912E-4A96-A358-9F9D535600C7}" srcOrd="0" destOrd="0" presId="urn:microsoft.com/office/officeart/2005/8/layout/vList2"/>
    <dgm:cxn modelId="{62F62AF3-523E-43DB-872A-CCEEB34F6683}" type="presParOf" srcId="{C58C7D2C-DEEF-4214-94C1-F1278090C670}" destId="{49F66FDB-912E-4A96-A358-9F9D535600C7}" srcOrd="0" destOrd="0" presId="urn:microsoft.com/office/officeart/2005/8/layout/vList2"/>
    <dgm:cxn modelId="{B1AA988D-284C-4F72-922D-7D266C59B676}" type="presParOf" srcId="{C58C7D2C-DEEF-4214-94C1-F1278090C670}" destId="{D611346D-4BEE-473C-A7C5-B133EA50B7E3}" srcOrd="1" destOrd="0" presId="urn:microsoft.com/office/officeart/2005/8/layout/vList2"/>
    <dgm:cxn modelId="{CA62970E-313A-4746-9957-83092EFEBA8F}" type="presParOf" srcId="{C58C7D2C-DEEF-4214-94C1-F1278090C670}" destId="{E868B466-A1EE-418D-A66E-74983958BAA6}" srcOrd="2" destOrd="0" presId="urn:microsoft.com/office/officeart/2005/8/layout/vList2"/>
    <dgm:cxn modelId="{DE080B4C-5458-4814-AF34-A0734B153196}" type="presParOf" srcId="{C58C7D2C-DEEF-4214-94C1-F1278090C670}" destId="{1C2F3574-477D-42C4-B8BE-BF0BA2F3FA1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6AEE5E-5C7D-417A-A086-8E6D40DC2D5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882A8CB-C97B-4FEB-9D6D-F347D010C7AA}">
      <dgm:prSet/>
      <dgm:spPr/>
      <dgm:t>
        <a:bodyPr/>
        <a:lstStyle/>
        <a:p>
          <a:r>
            <a:rPr lang="en-US"/>
            <a:t>Subjects answer questions randomly or check all same </a:t>
          </a:r>
        </a:p>
      </dgm:t>
    </dgm:pt>
    <dgm:pt modelId="{F745C614-EEA2-4807-87EB-F43F547BA764}" type="parTrans" cxnId="{6EA6FF63-D956-4715-A7EE-CE2A5F47CCAE}">
      <dgm:prSet/>
      <dgm:spPr/>
      <dgm:t>
        <a:bodyPr/>
        <a:lstStyle/>
        <a:p>
          <a:endParaRPr lang="en-US"/>
        </a:p>
      </dgm:t>
    </dgm:pt>
    <dgm:pt modelId="{5635C43C-0618-46F1-8303-CC3B522C60FD}" type="sibTrans" cxnId="{6EA6FF63-D956-4715-A7EE-CE2A5F47CCAE}">
      <dgm:prSet/>
      <dgm:spPr/>
      <dgm:t>
        <a:bodyPr/>
        <a:lstStyle/>
        <a:p>
          <a:endParaRPr lang="en-US"/>
        </a:p>
      </dgm:t>
    </dgm:pt>
    <dgm:pt modelId="{0C2C12B8-78DC-4B36-B91D-12045EB1D253}">
      <dgm:prSet/>
      <dgm:spPr/>
      <dgm:t>
        <a:bodyPr/>
        <a:lstStyle/>
        <a:p>
          <a:r>
            <a:rPr lang="en-US"/>
            <a:t>Invalidates the questionnaire/survey</a:t>
          </a:r>
        </a:p>
      </dgm:t>
    </dgm:pt>
    <dgm:pt modelId="{7DCDFBA6-AA6C-47F9-9DCE-17572B6F771E}" type="parTrans" cxnId="{6EBFF106-CD80-4592-A0B7-7B27FCDB6B3D}">
      <dgm:prSet/>
      <dgm:spPr/>
      <dgm:t>
        <a:bodyPr/>
        <a:lstStyle/>
        <a:p>
          <a:endParaRPr lang="en-US"/>
        </a:p>
      </dgm:t>
    </dgm:pt>
    <dgm:pt modelId="{AE0FF344-B3A9-473A-BF8B-ADC2E0589F2B}" type="sibTrans" cxnId="{6EBFF106-CD80-4592-A0B7-7B27FCDB6B3D}">
      <dgm:prSet/>
      <dgm:spPr/>
      <dgm:t>
        <a:bodyPr/>
        <a:lstStyle/>
        <a:p>
          <a:endParaRPr lang="en-US"/>
        </a:p>
      </dgm:t>
    </dgm:pt>
    <dgm:pt modelId="{6929C96C-2620-4E51-808F-54F8AF8EA9B8}">
      <dgm:prSet/>
      <dgm:spPr/>
      <dgm:t>
        <a:bodyPr/>
        <a:lstStyle/>
        <a:p>
          <a:r>
            <a:rPr lang="en-US"/>
            <a:t>Can bias and distort findings if not caught before conducting final statistical analysis</a:t>
          </a:r>
        </a:p>
      </dgm:t>
    </dgm:pt>
    <dgm:pt modelId="{AAB2BC60-2C4F-4920-B3D6-6DFF944CF050}" type="parTrans" cxnId="{244BC9B6-F2D0-4BCE-879E-79DAE4BAAC87}">
      <dgm:prSet/>
      <dgm:spPr/>
      <dgm:t>
        <a:bodyPr/>
        <a:lstStyle/>
        <a:p>
          <a:endParaRPr lang="en-US"/>
        </a:p>
      </dgm:t>
    </dgm:pt>
    <dgm:pt modelId="{6224CDE9-381C-4C94-AF97-94403765458A}" type="sibTrans" cxnId="{244BC9B6-F2D0-4BCE-879E-79DAE4BAAC87}">
      <dgm:prSet/>
      <dgm:spPr/>
      <dgm:t>
        <a:bodyPr/>
        <a:lstStyle/>
        <a:p>
          <a:endParaRPr lang="en-US"/>
        </a:p>
      </dgm:t>
    </dgm:pt>
    <dgm:pt modelId="{1C6E8287-7412-4227-AB69-0EA4D8C38C4B}">
      <dgm:prSet/>
      <dgm:spPr/>
      <dgm:t>
        <a:bodyPr/>
        <a:lstStyle/>
        <a:p>
          <a:r>
            <a:rPr lang="en-US"/>
            <a:t>Examples: </a:t>
          </a:r>
        </a:p>
      </dgm:t>
    </dgm:pt>
    <dgm:pt modelId="{472B581A-D77F-4F11-968A-30804FA7EFA5}" type="parTrans" cxnId="{77F6CCFF-A812-45CB-92C0-D13A2FB6905F}">
      <dgm:prSet/>
      <dgm:spPr/>
      <dgm:t>
        <a:bodyPr/>
        <a:lstStyle/>
        <a:p>
          <a:endParaRPr lang="en-US"/>
        </a:p>
      </dgm:t>
    </dgm:pt>
    <dgm:pt modelId="{166DCB49-53A2-45C7-8F42-9FE7A5625895}" type="sibTrans" cxnId="{77F6CCFF-A812-45CB-92C0-D13A2FB6905F}">
      <dgm:prSet/>
      <dgm:spPr/>
      <dgm:t>
        <a:bodyPr/>
        <a:lstStyle/>
        <a:p>
          <a:endParaRPr lang="en-US"/>
        </a:p>
      </dgm:t>
    </dgm:pt>
    <dgm:pt modelId="{B6E5C600-5417-4E10-8BD4-2F77E8FA94FA}">
      <dgm:prSet/>
      <dgm:spPr/>
      <dgm:t>
        <a:bodyPr/>
        <a:lstStyle/>
        <a:p>
          <a:r>
            <a:rPr lang="en-US"/>
            <a:t>Answering all ‘yes’, or randomly</a:t>
          </a:r>
        </a:p>
      </dgm:t>
    </dgm:pt>
    <dgm:pt modelId="{7F4EDE31-8706-4F9F-ABE0-4756414B873F}" type="parTrans" cxnId="{807A46AF-175C-412C-8417-DDD9EC418E7A}">
      <dgm:prSet/>
      <dgm:spPr/>
      <dgm:t>
        <a:bodyPr/>
        <a:lstStyle/>
        <a:p>
          <a:endParaRPr lang="en-US"/>
        </a:p>
      </dgm:t>
    </dgm:pt>
    <dgm:pt modelId="{BC08D9C2-C4B1-4C1F-87B0-FDF35EB7F4A8}" type="sibTrans" cxnId="{807A46AF-175C-412C-8417-DDD9EC418E7A}">
      <dgm:prSet/>
      <dgm:spPr/>
      <dgm:t>
        <a:bodyPr/>
        <a:lstStyle/>
        <a:p>
          <a:endParaRPr lang="en-US"/>
        </a:p>
      </dgm:t>
    </dgm:pt>
    <dgm:pt modelId="{EE669482-C47F-41FB-9B32-83014F5961DE}">
      <dgm:prSet/>
      <dgm:spPr/>
      <dgm:t>
        <a:bodyPr/>
        <a:lstStyle/>
        <a:p>
          <a:r>
            <a:rPr lang="en-US"/>
            <a:t>Answering all ‘a’ or ‘1’ on likert scale</a:t>
          </a:r>
        </a:p>
      </dgm:t>
    </dgm:pt>
    <dgm:pt modelId="{151123A6-7B29-4B71-9822-4B1AFBEC195F}" type="parTrans" cxnId="{7162B090-AB46-48FD-8BF9-18F293491A16}">
      <dgm:prSet/>
      <dgm:spPr/>
      <dgm:t>
        <a:bodyPr/>
        <a:lstStyle/>
        <a:p>
          <a:endParaRPr lang="en-US"/>
        </a:p>
      </dgm:t>
    </dgm:pt>
    <dgm:pt modelId="{2A448392-4362-4D9F-A971-28FC7A97C305}" type="sibTrans" cxnId="{7162B090-AB46-48FD-8BF9-18F293491A16}">
      <dgm:prSet/>
      <dgm:spPr/>
      <dgm:t>
        <a:bodyPr/>
        <a:lstStyle/>
        <a:p>
          <a:endParaRPr lang="en-US"/>
        </a:p>
      </dgm:t>
    </dgm:pt>
    <dgm:pt modelId="{66590262-AFF5-4CF2-A324-C52C612D1E95}" type="pres">
      <dgm:prSet presAssocID="{CB6AEE5E-5C7D-417A-A086-8E6D40DC2D5F}" presName="root" presStyleCnt="0">
        <dgm:presLayoutVars>
          <dgm:dir/>
          <dgm:resizeHandles val="exact"/>
        </dgm:presLayoutVars>
      </dgm:prSet>
      <dgm:spPr/>
    </dgm:pt>
    <dgm:pt modelId="{306FFF4C-A2CF-41D6-8027-A4FD3F9ED6CD}" type="pres">
      <dgm:prSet presAssocID="{A882A8CB-C97B-4FEB-9D6D-F347D010C7AA}" presName="compNode" presStyleCnt="0"/>
      <dgm:spPr/>
    </dgm:pt>
    <dgm:pt modelId="{448A6D42-B00C-43A5-BFF0-A6BC46F7CD52}" type="pres">
      <dgm:prSet presAssocID="{A882A8CB-C97B-4FEB-9D6D-F347D010C7AA}" presName="bgRect" presStyleLbl="bgShp" presStyleIdx="0" presStyleCnt="4"/>
      <dgm:spPr/>
    </dgm:pt>
    <dgm:pt modelId="{39A71ECE-E697-46A8-BA3E-1345284FE0C7}" type="pres">
      <dgm:prSet presAssocID="{A882A8CB-C97B-4FEB-9D6D-F347D010C7A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50C73A8D-07CA-4063-80D6-A1E681890102}" type="pres">
      <dgm:prSet presAssocID="{A882A8CB-C97B-4FEB-9D6D-F347D010C7AA}" presName="spaceRect" presStyleCnt="0"/>
      <dgm:spPr/>
    </dgm:pt>
    <dgm:pt modelId="{F14B694D-4609-4299-836C-05D678250213}" type="pres">
      <dgm:prSet presAssocID="{A882A8CB-C97B-4FEB-9D6D-F347D010C7AA}" presName="parTx" presStyleLbl="revTx" presStyleIdx="0" presStyleCnt="5">
        <dgm:presLayoutVars>
          <dgm:chMax val="0"/>
          <dgm:chPref val="0"/>
        </dgm:presLayoutVars>
      </dgm:prSet>
      <dgm:spPr/>
    </dgm:pt>
    <dgm:pt modelId="{44BBB71D-F8CB-4241-9C98-9EB35E79D660}" type="pres">
      <dgm:prSet presAssocID="{5635C43C-0618-46F1-8303-CC3B522C60FD}" presName="sibTrans" presStyleCnt="0"/>
      <dgm:spPr/>
    </dgm:pt>
    <dgm:pt modelId="{F571892A-CAD8-4579-BD7B-5F0B336D5762}" type="pres">
      <dgm:prSet presAssocID="{0C2C12B8-78DC-4B36-B91D-12045EB1D253}" presName="compNode" presStyleCnt="0"/>
      <dgm:spPr/>
    </dgm:pt>
    <dgm:pt modelId="{A1F501F1-B3C3-42D8-9149-B19C0D873257}" type="pres">
      <dgm:prSet presAssocID="{0C2C12B8-78DC-4B36-B91D-12045EB1D253}" presName="bgRect" presStyleLbl="bgShp" presStyleIdx="1" presStyleCnt="4"/>
      <dgm:spPr/>
    </dgm:pt>
    <dgm:pt modelId="{30F2DEE9-9CA6-4243-BF50-6689AB60CF83}" type="pres">
      <dgm:prSet presAssocID="{0C2C12B8-78DC-4B36-B91D-12045EB1D25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ipboard"/>
        </a:ext>
      </dgm:extLst>
    </dgm:pt>
    <dgm:pt modelId="{E8728D9C-9169-43E2-8186-58CF8AC2C91B}" type="pres">
      <dgm:prSet presAssocID="{0C2C12B8-78DC-4B36-B91D-12045EB1D253}" presName="spaceRect" presStyleCnt="0"/>
      <dgm:spPr/>
    </dgm:pt>
    <dgm:pt modelId="{A6667DEF-9104-4B72-B449-0601EA755874}" type="pres">
      <dgm:prSet presAssocID="{0C2C12B8-78DC-4B36-B91D-12045EB1D253}" presName="parTx" presStyleLbl="revTx" presStyleIdx="1" presStyleCnt="5">
        <dgm:presLayoutVars>
          <dgm:chMax val="0"/>
          <dgm:chPref val="0"/>
        </dgm:presLayoutVars>
      </dgm:prSet>
      <dgm:spPr/>
    </dgm:pt>
    <dgm:pt modelId="{D78FDFCE-A27D-4A80-9278-7DCE088C2007}" type="pres">
      <dgm:prSet presAssocID="{AE0FF344-B3A9-473A-BF8B-ADC2E0589F2B}" presName="sibTrans" presStyleCnt="0"/>
      <dgm:spPr/>
    </dgm:pt>
    <dgm:pt modelId="{ECF55060-5AB8-4CA7-AAA8-0CE6A36D80CC}" type="pres">
      <dgm:prSet presAssocID="{6929C96C-2620-4E51-808F-54F8AF8EA9B8}" presName="compNode" presStyleCnt="0"/>
      <dgm:spPr/>
    </dgm:pt>
    <dgm:pt modelId="{66175DB1-5E0A-4718-BAC5-99349384D2BE}" type="pres">
      <dgm:prSet presAssocID="{6929C96C-2620-4E51-808F-54F8AF8EA9B8}" presName="bgRect" presStyleLbl="bgShp" presStyleIdx="2" presStyleCnt="4"/>
      <dgm:spPr/>
    </dgm:pt>
    <dgm:pt modelId="{108E8F50-ABCC-4142-9FF8-58B68A835098}" type="pres">
      <dgm:prSet presAssocID="{6929C96C-2620-4E51-808F-54F8AF8EA9B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gnifying glass"/>
        </a:ext>
      </dgm:extLst>
    </dgm:pt>
    <dgm:pt modelId="{BA103D45-E74E-4990-A289-6B134B69F288}" type="pres">
      <dgm:prSet presAssocID="{6929C96C-2620-4E51-808F-54F8AF8EA9B8}" presName="spaceRect" presStyleCnt="0"/>
      <dgm:spPr/>
    </dgm:pt>
    <dgm:pt modelId="{13FB3527-6FDA-45BE-AB02-F121B0F3C6E7}" type="pres">
      <dgm:prSet presAssocID="{6929C96C-2620-4E51-808F-54F8AF8EA9B8}" presName="parTx" presStyleLbl="revTx" presStyleIdx="2" presStyleCnt="5">
        <dgm:presLayoutVars>
          <dgm:chMax val="0"/>
          <dgm:chPref val="0"/>
        </dgm:presLayoutVars>
      </dgm:prSet>
      <dgm:spPr/>
    </dgm:pt>
    <dgm:pt modelId="{B659C660-B134-4721-B316-B49792AB450E}" type="pres">
      <dgm:prSet presAssocID="{6224CDE9-381C-4C94-AF97-94403765458A}" presName="sibTrans" presStyleCnt="0"/>
      <dgm:spPr/>
    </dgm:pt>
    <dgm:pt modelId="{D71E6EF1-C750-4FE3-8982-A4B28B0F0C9E}" type="pres">
      <dgm:prSet presAssocID="{1C6E8287-7412-4227-AB69-0EA4D8C38C4B}" presName="compNode" presStyleCnt="0"/>
      <dgm:spPr/>
    </dgm:pt>
    <dgm:pt modelId="{770B66C0-3AA0-4991-9B85-9C96493096C0}" type="pres">
      <dgm:prSet presAssocID="{1C6E8287-7412-4227-AB69-0EA4D8C38C4B}" presName="bgRect" presStyleLbl="bgShp" presStyleIdx="3" presStyleCnt="4"/>
      <dgm:spPr/>
    </dgm:pt>
    <dgm:pt modelId="{5E17FF56-2861-4236-8EDD-AF814AD2068D}" type="pres">
      <dgm:prSet presAssocID="{1C6E8287-7412-4227-AB69-0EA4D8C38C4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Pie Chart"/>
        </a:ext>
      </dgm:extLst>
    </dgm:pt>
    <dgm:pt modelId="{378D6321-DFEE-4CC8-B2CA-6227D641548F}" type="pres">
      <dgm:prSet presAssocID="{1C6E8287-7412-4227-AB69-0EA4D8C38C4B}" presName="spaceRect" presStyleCnt="0"/>
      <dgm:spPr/>
    </dgm:pt>
    <dgm:pt modelId="{E4B58FED-7426-4143-ACF5-2780EB0ED28B}" type="pres">
      <dgm:prSet presAssocID="{1C6E8287-7412-4227-AB69-0EA4D8C38C4B}" presName="parTx" presStyleLbl="revTx" presStyleIdx="3" presStyleCnt="5">
        <dgm:presLayoutVars>
          <dgm:chMax val="0"/>
          <dgm:chPref val="0"/>
        </dgm:presLayoutVars>
      </dgm:prSet>
      <dgm:spPr/>
    </dgm:pt>
    <dgm:pt modelId="{541EEBDB-0F49-4FC6-868F-59698858599B}" type="pres">
      <dgm:prSet presAssocID="{1C6E8287-7412-4227-AB69-0EA4D8C38C4B}" presName="desTx" presStyleLbl="revTx" presStyleIdx="4" presStyleCnt="5">
        <dgm:presLayoutVars/>
      </dgm:prSet>
      <dgm:spPr/>
    </dgm:pt>
  </dgm:ptLst>
  <dgm:cxnLst>
    <dgm:cxn modelId="{F6737F04-3AD9-4FEC-991E-880AC5F1E5B3}" type="presOf" srcId="{6929C96C-2620-4E51-808F-54F8AF8EA9B8}" destId="{13FB3527-6FDA-45BE-AB02-F121B0F3C6E7}" srcOrd="0" destOrd="0" presId="urn:microsoft.com/office/officeart/2018/2/layout/IconVerticalSolidList"/>
    <dgm:cxn modelId="{6EBFF106-CD80-4592-A0B7-7B27FCDB6B3D}" srcId="{CB6AEE5E-5C7D-417A-A086-8E6D40DC2D5F}" destId="{0C2C12B8-78DC-4B36-B91D-12045EB1D253}" srcOrd="1" destOrd="0" parTransId="{7DCDFBA6-AA6C-47F9-9DCE-17572B6F771E}" sibTransId="{AE0FF344-B3A9-473A-BF8B-ADC2E0589F2B}"/>
    <dgm:cxn modelId="{9DF7C735-5AD2-4646-9F9C-2F8AF19171A1}" type="presOf" srcId="{1C6E8287-7412-4227-AB69-0EA4D8C38C4B}" destId="{E4B58FED-7426-4143-ACF5-2780EB0ED28B}" srcOrd="0" destOrd="0" presId="urn:microsoft.com/office/officeart/2018/2/layout/IconVerticalSolidList"/>
    <dgm:cxn modelId="{6EA6FF63-D956-4715-A7EE-CE2A5F47CCAE}" srcId="{CB6AEE5E-5C7D-417A-A086-8E6D40DC2D5F}" destId="{A882A8CB-C97B-4FEB-9D6D-F347D010C7AA}" srcOrd="0" destOrd="0" parTransId="{F745C614-EEA2-4807-87EB-F43F547BA764}" sibTransId="{5635C43C-0618-46F1-8303-CC3B522C60FD}"/>
    <dgm:cxn modelId="{2CF18056-7186-4A55-B7A5-1C7878012978}" type="presOf" srcId="{B6E5C600-5417-4E10-8BD4-2F77E8FA94FA}" destId="{541EEBDB-0F49-4FC6-868F-59698858599B}" srcOrd="0" destOrd="0" presId="urn:microsoft.com/office/officeart/2018/2/layout/IconVerticalSolidList"/>
    <dgm:cxn modelId="{1456E987-A996-44AA-8013-3E9E240F5D13}" type="presOf" srcId="{0C2C12B8-78DC-4B36-B91D-12045EB1D253}" destId="{A6667DEF-9104-4B72-B449-0601EA755874}" srcOrd="0" destOrd="0" presId="urn:microsoft.com/office/officeart/2018/2/layout/IconVerticalSolidList"/>
    <dgm:cxn modelId="{7162B090-AB46-48FD-8BF9-18F293491A16}" srcId="{1C6E8287-7412-4227-AB69-0EA4D8C38C4B}" destId="{EE669482-C47F-41FB-9B32-83014F5961DE}" srcOrd="1" destOrd="0" parTransId="{151123A6-7B29-4B71-9822-4B1AFBEC195F}" sibTransId="{2A448392-4362-4D9F-A971-28FC7A97C305}"/>
    <dgm:cxn modelId="{D772D39C-54DB-4454-A94E-41435E1E4FB6}" type="presOf" srcId="{A882A8CB-C97B-4FEB-9D6D-F347D010C7AA}" destId="{F14B694D-4609-4299-836C-05D678250213}" srcOrd="0" destOrd="0" presId="urn:microsoft.com/office/officeart/2018/2/layout/IconVerticalSolidList"/>
    <dgm:cxn modelId="{F549D0AD-4433-40DD-BAC8-09CFF4828836}" type="presOf" srcId="{CB6AEE5E-5C7D-417A-A086-8E6D40DC2D5F}" destId="{66590262-AFF5-4CF2-A324-C52C612D1E95}" srcOrd="0" destOrd="0" presId="urn:microsoft.com/office/officeart/2018/2/layout/IconVerticalSolidList"/>
    <dgm:cxn modelId="{807A46AF-175C-412C-8417-DDD9EC418E7A}" srcId="{1C6E8287-7412-4227-AB69-0EA4D8C38C4B}" destId="{B6E5C600-5417-4E10-8BD4-2F77E8FA94FA}" srcOrd="0" destOrd="0" parTransId="{7F4EDE31-8706-4F9F-ABE0-4756414B873F}" sibTransId="{BC08D9C2-C4B1-4C1F-87B0-FDF35EB7F4A8}"/>
    <dgm:cxn modelId="{244BC9B6-F2D0-4BCE-879E-79DAE4BAAC87}" srcId="{CB6AEE5E-5C7D-417A-A086-8E6D40DC2D5F}" destId="{6929C96C-2620-4E51-808F-54F8AF8EA9B8}" srcOrd="2" destOrd="0" parTransId="{AAB2BC60-2C4F-4920-B3D6-6DFF944CF050}" sibTransId="{6224CDE9-381C-4C94-AF97-94403765458A}"/>
    <dgm:cxn modelId="{A5B002DE-81D1-4D01-A128-BB6BC60A24B5}" type="presOf" srcId="{EE669482-C47F-41FB-9B32-83014F5961DE}" destId="{541EEBDB-0F49-4FC6-868F-59698858599B}" srcOrd="0" destOrd="1" presId="urn:microsoft.com/office/officeart/2018/2/layout/IconVerticalSolidList"/>
    <dgm:cxn modelId="{77F6CCFF-A812-45CB-92C0-D13A2FB6905F}" srcId="{CB6AEE5E-5C7D-417A-A086-8E6D40DC2D5F}" destId="{1C6E8287-7412-4227-AB69-0EA4D8C38C4B}" srcOrd="3" destOrd="0" parTransId="{472B581A-D77F-4F11-968A-30804FA7EFA5}" sibTransId="{166DCB49-53A2-45C7-8F42-9FE7A5625895}"/>
    <dgm:cxn modelId="{4C189EF8-824D-4015-85C8-69CA9C583E18}" type="presParOf" srcId="{66590262-AFF5-4CF2-A324-C52C612D1E95}" destId="{306FFF4C-A2CF-41D6-8027-A4FD3F9ED6CD}" srcOrd="0" destOrd="0" presId="urn:microsoft.com/office/officeart/2018/2/layout/IconVerticalSolidList"/>
    <dgm:cxn modelId="{2A76AC39-D6C4-427D-8B8B-5AE96E7C7DF9}" type="presParOf" srcId="{306FFF4C-A2CF-41D6-8027-A4FD3F9ED6CD}" destId="{448A6D42-B00C-43A5-BFF0-A6BC46F7CD52}" srcOrd="0" destOrd="0" presId="urn:microsoft.com/office/officeart/2018/2/layout/IconVerticalSolidList"/>
    <dgm:cxn modelId="{78B87C8E-BAB6-4A40-B59B-6D4EF724EC16}" type="presParOf" srcId="{306FFF4C-A2CF-41D6-8027-A4FD3F9ED6CD}" destId="{39A71ECE-E697-46A8-BA3E-1345284FE0C7}" srcOrd="1" destOrd="0" presId="urn:microsoft.com/office/officeart/2018/2/layout/IconVerticalSolidList"/>
    <dgm:cxn modelId="{28EE6E56-094D-4CA6-BA65-3980F89DE8F7}" type="presParOf" srcId="{306FFF4C-A2CF-41D6-8027-A4FD3F9ED6CD}" destId="{50C73A8D-07CA-4063-80D6-A1E681890102}" srcOrd="2" destOrd="0" presId="urn:microsoft.com/office/officeart/2018/2/layout/IconVerticalSolidList"/>
    <dgm:cxn modelId="{C0B5FF82-3CF6-452A-AAC4-31ACC75C73BE}" type="presParOf" srcId="{306FFF4C-A2CF-41D6-8027-A4FD3F9ED6CD}" destId="{F14B694D-4609-4299-836C-05D678250213}" srcOrd="3" destOrd="0" presId="urn:microsoft.com/office/officeart/2018/2/layout/IconVerticalSolidList"/>
    <dgm:cxn modelId="{B25DEC0C-6318-4DE8-935F-5CB31B72B1B2}" type="presParOf" srcId="{66590262-AFF5-4CF2-A324-C52C612D1E95}" destId="{44BBB71D-F8CB-4241-9C98-9EB35E79D660}" srcOrd="1" destOrd="0" presId="urn:microsoft.com/office/officeart/2018/2/layout/IconVerticalSolidList"/>
    <dgm:cxn modelId="{4BA8FE51-12FA-4B27-8C11-10DB6BBD0B1B}" type="presParOf" srcId="{66590262-AFF5-4CF2-A324-C52C612D1E95}" destId="{F571892A-CAD8-4579-BD7B-5F0B336D5762}" srcOrd="2" destOrd="0" presId="urn:microsoft.com/office/officeart/2018/2/layout/IconVerticalSolidList"/>
    <dgm:cxn modelId="{99541891-0343-428A-97EA-AEEFC696934B}" type="presParOf" srcId="{F571892A-CAD8-4579-BD7B-5F0B336D5762}" destId="{A1F501F1-B3C3-42D8-9149-B19C0D873257}" srcOrd="0" destOrd="0" presId="urn:microsoft.com/office/officeart/2018/2/layout/IconVerticalSolidList"/>
    <dgm:cxn modelId="{64EC5FA7-FFF5-4464-899D-5DEA97C94C3A}" type="presParOf" srcId="{F571892A-CAD8-4579-BD7B-5F0B336D5762}" destId="{30F2DEE9-9CA6-4243-BF50-6689AB60CF83}" srcOrd="1" destOrd="0" presId="urn:microsoft.com/office/officeart/2018/2/layout/IconVerticalSolidList"/>
    <dgm:cxn modelId="{97610B66-C31B-41A9-AC78-AB30C9072CFF}" type="presParOf" srcId="{F571892A-CAD8-4579-BD7B-5F0B336D5762}" destId="{E8728D9C-9169-43E2-8186-58CF8AC2C91B}" srcOrd="2" destOrd="0" presId="urn:microsoft.com/office/officeart/2018/2/layout/IconVerticalSolidList"/>
    <dgm:cxn modelId="{9EA5217A-B99D-46AE-A48E-6F13C393FB8D}" type="presParOf" srcId="{F571892A-CAD8-4579-BD7B-5F0B336D5762}" destId="{A6667DEF-9104-4B72-B449-0601EA755874}" srcOrd="3" destOrd="0" presId="urn:microsoft.com/office/officeart/2018/2/layout/IconVerticalSolidList"/>
    <dgm:cxn modelId="{84C86448-D71B-4458-9F72-F2D2AF257538}" type="presParOf" srcId="{66590262-AFF5-4CF2-A324-C52C612D1E95}" destId="{D78FDFCE-A27D-4A80-9278-7DCE088C2007}" srcOrd="3" destOrd="0" presId="urn:microsoft.com/office/officeart/2018/2/layout/IconVerticalSolidList"/>
    <dgm:cxn modelId="{D389C7C2-7520-43E8-88DD-3382AF78355F}" type="presParOf" srcId="{66590262-AFF5-4CF2-A324-C52C612D1E95}" destId="{ECF55060-5AB8-4CA7-AAA8-0CE6A36D80CC}" srcOrd="4" destOrd="0" presId="urn:microsoft.com/office/officeart/2018/2/layout/IconVerticalSolidList"/>
    <dgm:cxn modelId="{BD31FFD8-B659-4F8C-85CF-5177A992EDC9}" type="presParOf" srcId="{ECF55060-5AB8-4CA7-AAA8-0CE6A36D80CC}" destId="{66175DB1-5E0A-4718-BAC5-99349384D2BE}" srcOrd="0" destOrd="0" presId="urn:microsoft.com/office/officeart/2018/2/layout/IconVerticalSolidList"/>
    <dgm:cxn modelId="{0A1BD704-B62C-4251-965A-13A379954B53}" type="presParOf" srcId="{ECF55060-5AB8-4CA7-AAA8-0CE6A36D80CC}" destId="{108E8F50-ABCC-4142-9FF8-58B68A835098}" srcOrd="1" destOrd="0" presId="urn:microsoft.com/office/officeart/2018/2/layout/IconVerticalSolidList"/>
    <dgm:cxn modelId="{8693202F-888C-4355-88CE-938BB4494F85}" type="presParOf" srcId="{ECF55060-5AB8-4CA7-AAA8-0CE6A36D80CC}" destId="{BA103D45-E74E-4990-A289-6B134B69F288}" srcOrd="2" destOrd="0" presId="urn:microsoft.com/office/officeart/2018/2/layout/IconVerticalSolidList"/>
    <dgm:cxn modelId="{1002D2B5-F6D2-4298-AD24-24380B715758}" type="presParOf" srcId="{ECF55060-5AB8-4CA7-AAA8-0CE6A36D80CC}" destId="{13FB3527-6FDA-45BE-AB02-F121B0F3C6E7}" srcOrd="3" destOrd="0" presId="urn:microsoft.com/office/officeart/2018/2/layout/IconVerticalSolidList"/>
    <dgm:cxn modelId="{1C9B54B8-2DB8-4B72-A155-EFDDF7D54B1C}" type="presParOf" srcId="{66590262-AFF5-4CF2-A324-C52C612D1E95}" destId="{B659C660-B134-4721-B316-B49792AB450E}" srcOrd="5" destOrd="0" presId="urn:microsoft.com/office/officeart/2018/2/layout/IconVerticalSolidList"/>
    <dgm:cxn modelId="{E12D0EC4-3CF8-4A21-A93E-A1418C32EDB8}" type="presParOf" srcId="{66590262-AFF5-4CF2-A324-C52C612D1E95}" destId="{D71E6EF1-C750-4FE3-8982-A4B28B0F0C9E}" srcOrd="6" destOrd="0" presId="urn:microsoft.com/office/officeart/2018/2/layout/IconVerticalSolidList"/>
    <dgm:cxn modelId="{CFDE1342-FA4C-4CB2-8C16-D6857C9EB5C0}" type="presParOf" srcId="{D71E6EF1-C750-4FE3-8982-A4B28B0F0C9E}" destId="{770B66C0-3AA0-4991-9B85-9C96493096C0}" srcOrd="0" destOrd="0" presId="urn:microsoft.com/office/officeart/2018/2/layout/IconVerticalSolidList"/>
    <dgm:cxn modelId="{0BE32F53-E99A-42BF-B6C8-3939D2130B07}" type="presParOf" srcId="{D71E6EF1-C750-4FE3-8982-A4B28B0F0C9E}" destId="{5E17FF56-2861-4236-8EDD-AF814AD2068D}" srcOrd="1" destOrd="0" presId="urn:microsoft.com/office/officeart/2018/2/layout/IconVerticalSolidList"/>
    <dgm:cxn modelId="{818F1F9C-03E6-45FF-8EE4-740069D94C41}" type="presParOf" srcId="{D71E6EF1-C750-4FE3-8982-A4B28B0F0C9E}" destId="{378D6321-DFEE-4CC8-B2CA-6227D641548F}" srcOrd="2" destOrd="0" presId="urn:microsoft.com/office/officeart/2018/2/layout/IconVerticalSolidList"/>
    <dgm:cxn modelId="{E54F749C-5F88-45A5-9DAC-2A50BCDA717A}" type="presParOf" srcId="{D71E6EF1-C750-4FE3-8982-A4B28B0F0C9E}" destId="{E4B58FED-7426-4143-ACF5-2780EB0ED28B}" srcOrd="3" destOrd="0" presId="urn:microsoft.com/office/officeart/2018/2/layout/IconVerticalSolidList"/>
    <dgm:cxn modelId="{D05CFC26-ED4E-420B-9F64-279E32BC5221}" type="presParOf" srcId="{D71E6EF1-C750-4FE3-8982-A4B28B0F0C9E}" destId="{541EEBDB-0F49-4FC6-868F-59698858599B}"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826155-59FC-4154-BE9A-760F2FC697A2}">
      <dsp:nvSpPr>
        <dsp:cNvPr id="0" name=""/>
        <dsp:cNvSpPr/>
      </dsp:nvSpPr>
      <dsp:spPr>
        <a:xfrm>
          <a:off x="0" y="79943"/>
          <a:ext cx="7037387" cy="479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History/ Environmental Effects</a:t>
          </a:r>
        </a:p>
      </dsp:txBody>
      <dsp:txXfrm>
        <a:off x="23417" y="103360"/>
        <a:ext cx="6990553" cy="432866"/>
      </dsp:txXfrm>
    </dsp:sp>
    <dsp:sp modelId="{14ACC6DA-783F-422B-B050-FC82299AD1B5}">
      <dsp:nvSpPr>
        <dsp:cNvPr id="0" name=""/>
        <dsp:cNvSpPr/>
      </dsp:nvSpPr>
      <dsp:spPr>
        <a:xfrm>
          <a:off x="0" y="617243"/>
          <a:ext cx="7037387" cy="479700"/>
        </a:xfrm>
        <a:prstGeom prst="roundRect">
          <a:avLst/>
        </a:prstGeom>
        <a:solidFill>
          <a:schemeClr val="accent5">
            <a:hueOff val="-750949"/>
            <a:satOff val="-1935"/>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Hawthorne Effect</a:t>
          </a:r>
        </a:p>
      </dsp:txBody>
      <dsp:txXfrm>
        <a:off x="23417" y="640660"/>
        <a:ext cx="6990553" cy="432866"/>
      </dsp:txXfrm>
    </dsp:sp>
    <dsp:sp modelId="{E517C02C-0E4B-417B-9256-1947F173530A}">
      <dsp:nvSpPr>
        <dsp:cNvPr id="0" name=""/>
        <dsp:cNvSpPr/>
      </dsp:nvSpPr>
      <dsp:spPr>
        <a:xfrm>
          <a:off x="0" y="1154543"/>
          <a:ext cx="7037387" cy="479700"/>
        </a:xfrm>
        <a:prstGeom prst="roundRect">
          <a:avLst/>
        </a:prstGeom>
        <a:solidFill>
          <a:schemeClr val="accent5">
            <a:hueOff val="-1501898"/>
            <a:satOff val="-3871"/>
            <a:lumOff val="-26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Experimenter Bias</a:t>
          </a:r>
        </a:p>
      </dsp:txBody>
      <dsp:txXfrm>
        <a:off x="23417" y="1177960"/>
        <a:ext cx="6990553" cy="432866"/>
      </dsp:txXfrm>
    </dsp:sp>
    <dsp:sp modelId="{1311C462-0EF4-46D4-ABB4-A5A1BC46365D}">
      <dsp:nvSpPr>
        <dsp:cNvPr id="0" name=""/>
        <dsp:cNvSpPr/>
      </dsp:nvSpPr>
      <dsp:spPr>
        <a:xfrm>
          <a:off x="0" y="1691843"/>
          <a:ext cx="7037387" cy="4797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Social Desirability Bias</a:t>
          </a:r>
        </a:p>
      </dsp:txBody>
      <dsp:txXfrm>
        <a:off x="23417" y="1715260"/>
        <a:ext cx="6990553" cy="432866"/>
      </dsp:txXfrm>
    </dsp:sp>
    <dsp:sp modelId="{A5C9F8FC-8F67-418F-8AF9-BF60A8EB6330}">
      <dsp:nvSpPr>
        <dsp:cNvPr id="0" name=""/>
        <dsp:cNvSpPr/>
      </dsp:nvSpPr>
      <dsp:spPr>
        <a:xfrm>
          <a:off x="0" y="2229143"/>
          <a:ext cx="7037387" cy="479700"/>
        </a:xfrm>
        <a:prstGeom prst="roundRect">
          <a:avLst/>
        </a:prstGeom>
        <a:solidFill>
          <a:schemeClr val="accent5">
            <a:hueOff val="-3003797"/>
            <a:satOff val="-7742"/>
            <a:lumOff val="-52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Response Bias</a:t>
          </a:r>
        </a:p>
      </dsp:txBody>
      <dsp:txXfrm>
        <a:off x="23417" y="2252560"/>
        <a:ext cx="6990553" cy="432866"/>
      </dsp:txXfrm>
    </dsp:sp>
    <dsp:sp modelId="{F2724C72-8183-4527-A6E2-14450643C511}">
      <dsp:nvSpPr>
        <dsp:cNvPr id="0" name=""/>
        <dsp:cNvSpPr/>
      </dsp:nvSpPr>
      <dsp:spPr>
        <a:xfrm>
          <a:off x="0" y="2766443"/>
          <a:ext cx="7037387" cy="479700"/>
        </a:xfrm>
        <a:prstGeom prst="roundRect">
          <a:avLst/>
        </a:prstGeom>
        <a:solidFill>
          <a:schemeClr val="accent5">
            <a:hueOff val="-3754746"/>
            <a:satOff val="-9677"/>
            <a:lumOff val="-65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Instrumentation</a:t>
          </a:r>
        </a:p>
      </dsp:txBody>
      <dsp:txXfrm>
        <a:off x="23417" y="2789860"/>
        <a:ext cx="6990553" cy="432866"/>
      </dsp:txXfrm>
    </dsp:sp>
    <dsp:sp modelId="{4152BFF1-6152-4743-B9EB-B3C32F58E698}">
      <dsp:nvSpPr>
        <dsp:cNvPr id="0" name=""/>
        <dsp:cNvSpPr/>
      </dsp:nvSpPr>
      <dsp:spPr>
        <a:xfrm>
          <a:off x="0" y="3303743"/>
          <a:ext cx="7037387" cy="4797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Differential Attrition -Selection</a:t>
          </a:r>
        </a:p>
      </dsp:txBody>
      <dsp:txXfrm>
        <a:off x="23417" y="3327160"/>
        <a:ext cx="6990553" cy="432866"/>
      </dsp:txXfrm>
    </dsp:sp>
    <dsp:sp modelId="{3E60E757-0955-4CFB-B7AA-BE5B25EDC0D8}">
      <dsp:nvSpPr>
        <dsp:cNvPr id="0" name=""/>
        <dsp:cNvSpPr/>
      </dsp:nvSpPr>
      <dsp:spPr>
        <a:xfrm>
          <a:off x="0" y="3841043"/>
          <a:ext cx="7037387" cy="479700"/>
        </a:xfrm>
        <a:prstGeom prst="roundRect">
          <a:avLst/>
        </a:prstGeom>
        <a:solidFill>
          <a:schemeClr val="accent5">
            <a:hueOff val="-5256644"/>
            <a:satOff val="-13548"/>
            <a:lumOff val="-9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Maturation</a:t>
          </a:r>
        </a:p>
      </dsp:txBody>
      <dsp:txXfrm>
        <a:off x="23417" y="3864460"/>
        <a:ext cx="6990553" cy="432866"/>
      </dsp:txXfrm>
    </dsp:sp>
    <dsp:sp modelId="{401F95BC-4791-4A5A-8EFA-42EF66B644B9}">
      <dsp:nvSpPr>
        <dsp:cNvPr id="0" name=""/>
        <dsp:cNvSpPr/>
      </dsp:nvSpPr>
      <dsp:spPr>
        <a:xfrm>
          <a:off x="0" y="4378343"/>
          <a:ext cx="7037387" cy="479700"/>
        </a:xfrm>
        <a:prstGeom prst="roundRect">
          <a:avLst/>
        </a:prstGeom>
        <a:solidFill>
          <a:schemeClr val="accent5">
            <a:hueOff val="-6007594"/>
            <a:satOff val="-15484"/>
            <a:lumOff val="-104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Statistical Regression</a:t>
          </a:r>
        </a:p>
      </dsp:txBody>
      <dsp:txXfrm>
        <a:off x="23417" y="4401760"/>
        <a:ext cx="6990553" cy="432866"/>
      </dsp:txXfrm>
    </dsp:sp>
    <dsp:sp modelId="{469887BE-6707-40B4-BEC0-21E7F72B9632}">
      <dsp:nvSpPr>
        <dsp:cNvPr id="0" name=""/>
        <dsp:cNvSpPr/>
      </dsp:nvSpPr>
      <dsp:spPr>
        <a:xfrm>
          <a:off x="0" y="4915643"/>
          <a:ext cx="7037387" cy="4797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Selection</a:t>
          </a:r>
        </a:p>
      </dsp:txBody>
      <dsp:txXfrm>
        <a:off x="23417" y="4939060"/>
        <a:ext cx="6990553" cy="432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66FDB-912E-4A96-A358-9F9D535600C7}">
      <dsp:nvSpPr>
        <dsp:cNvPr id="0" name=""/>
        <dsp:cNvSpPr/>
      </dsp:nvSpPr>
      <dsp:spPr>
        <a:xfrm>
          <a:off x="0" y="86423"/>
          <a:ext cx="7037387" cy="14297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Definition: Subjects are aware of being tested, measured, or observed which affects their response on the DV (measure).</a:t>
          </a:r>
        </a:p>
      </dsp:txBody>
      <dsp:txXfrm>
        <a:off x="69794" y="156217"/>
        <a:ext cx="6897799" cy="1290152"/>
      </dsp:txXfrm>
    </dsp:sp>
    <dsp:sp modelId="{E868B466-A1EE-418D-A66E-74983958BAA6}">
      <dsp:nvSpPr>
        <dsp:cNvPr id="0" name=""/>
        <dsp:cNvSpPr/>
      </dsp:nvSpPr>
      <dsp:spPr>
        <a:xfrm>
          <a:off x="0" y="1591043"/>
          <a:ext cx="7037387" cy="14297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Within-Subjects: Pre-Post Design</a:t>
          </a:r>
        </a:p>
      </dsp:txBody>
      <dsp:txXfrm>
        <a:off x="69794" y="1660837"/>
        <a:ext cx="6897799" cy="1290152"/>
      </dsp:txXfrm>
    </dsp:sp>
    <dsp:sp modelId="{1C2F3574-477D-42C4-B8BE-BF0BA2F3FA18}">
      <dsp:nvSpPr>
        <dsp:cNvPr id="0" name=""/>
        <dsp:cNvSpPr/>
      </dsp:nvSpPr>
      <dsp:spPr>
        <a:xfrm>
          <a:off x="0" y="3020783"/>
          <a:ext cx="7037387" cy="236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3437"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Example: Workers in office setting were evaluated to assess whether reconfiguring work space to a more open model improved productivity.  Measured pre-change and post-change of office space in levels of productivity.  Subjects became aware of being monitored which increased their productivity by post test. </a:t>
          </a:r>
        </a:p>
        <a:p>
          <a:pPr marL="228600" lvl="1" indent="-228600" algn="l" defTabSz="889000">
            <a:lnSpc>
              <a:spcPct val="90000"/>
            </a:lnSpc>
            <a:spcBef>
              <a:spcPct val="0"/>
            </a:spcBef>
            <a:spcAft>
              <a:spcPct val="20000"/>
            </a:spcAft>
            <a:buChar char="•"/>
          </a:pPr>
          <a:r>
            <a:rPr lang="en-US" sz="2000" i="1" kern="1200"/>
            <a:t>Question: Give an example of a Hawthorne effect if this was a between-subjects design study?</a:t>
          </a:r>
          <a:endParaRPr lang="en-US" sz="2000" kern="1200"/>
        </a:p>
      </dsp:txBody>
      <dsp:txXfrm>
        <a:off x="0" y="3020783"/>
        <a:ext cx="7037387" cy="2368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A6D42-B00C-43A5-BFF0-A6BC46F7CD52}">
      <dsp:nvSpPr>
        <dsp:cNvPr id="0" name=""/>
        <dsp:cNvSpPr/>
      </dsp:nvSpPr>
      <dsp:spPr>
        <a:xfrm>
          <a:off x="0" y="2447"/>
          <a:ext cx="6588691" cy="124038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A71ECE-E697-46A8-BA3E-1345284FE0C7}">
      <dsp:nvSpPr>
        <dsp:cNvPr id="0" name=""/>
        <dsp:cNvSpPr/>
      </dsp:nvSpPr>
      <dsp:spPr>
        <a:xfrm>
          <a:off x="375217" y="281534"/>
          <a:ext cx="682214" cy="6822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B694D-4609-4299-836C-05D678250213}">
      <dsp:nvSpPr>
        <dsp:cNvPr id="0" name=""/>
        <dsp:cNvSpPr/>
      </dsp:nvSpPr>
      <dsp:spPr>
        <a:xfrm>
          <a:off x="1432649" y="2447"/>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90000"/>
            </a:lnSpc>
            <a:spcBef>
              <a:spcPct val="0"/>
            </a:spcBef>
            <a:spcAft>
              <a:spcPct val="35000"/>
            </a:spcAft>
            <a:buNone/>
          </a:pPr>
          <a:r>
            <a:rPr lang="en-US" sz="2200" kern="1200"/>
            <a:t>Subjects answer questions randomly or check all same </a:t>
          </a:r>
        </a:p>
      </dsp:txBody>
      <dsp:txXfrm>
        <a:off x="1432649" y="2447"/>
        <a:ext cx="5156041" cy="1240389"/>
      </dsp:txXfrm>
    </dsp:sp>
    <dsp:sp modelId="{A1F501F1-B3C3-42D8-9149-B19C0D873257}">
      <dsp:nvSpPr>
        <dsp:cNvPr id="0" name=""/>
        <dsp:cNvSpPr/>
      </dsp:nvSpPr>
      <dsp:spPr>
        <a:xfrm>
          <a:off x="0" y="1552933"/>
          <a:ext cx="6588691" cy="124038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F2DEE9-9CA6-4243-BF50-6689AB60CF83}">
      <dsp:nvSpPr>
        <dsp:cNvPr id="0" name=""/>
        <dsp:cNvSpPr/>
      </dsp:nvSpPr>
      <dsp:spPr>
        <a:xfrm>
          <a:off x="375217" y="1832021"/>
          <a:ext cx="682214" cy="6822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667DEF-9104-4B72-B449-0601EA755874}">
      <dsp:nvSpPr>
        <dsp:cNvPr id="0" name=""/>
        <dsp:cNvSpPr/>
      </dsp:nvSpPr>
      <dsp:spPr>
        <a:xfrm>
          <a:off x="1432649" y="1552933"/>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90000"/>
            </a:lnSpc>
            <a:spcBef>
              <a:spcPct val="0"/>
            </a:spcBef>
            <a:spcAft>
              <a:spcPct val="35000"/>
            </a:spcAft>
            <a:buNone/>
          </a:pPr>
          <a:r>
            <a:rPr lang="en-US" sz="2200" kern="1200"/>
            <a:t>Invalidates the questionnaire/survey</a:t>
          </a:r>
        </a:p>
      </dsp:txBody>
      <dsp:txXfrm>
        <a:off x="1432649" y="1552933"/>
        <a:ext cx="5156041" cy="1240389"/>
      </dsp:txXfrm>
    </dsp:sp>
    <dsp:sp modelId="{66175DB1-5E0A-4718-BAC5-99349384D2BE}">
      <dsp:nvSpPr>
        <dsp:cNvPr id="0" name=""/>
        <dsp:cNvSpPr/>
      </dsp:nvSpPr>
      <dsp:spPr>
        <a:xfrm>
          <a:off x="0" y="3103420"/>
          <a:ext cx="6588691" cy="124038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8E8F50-ABCC-4142-9FF8-58B68A835098}">
      <dsp:nvSpPr>
        <dsp:cNvPr id="0" name=""/>
        <dsp:cNvSpPr/>
      </dsp:nvSpPr>
      <dsp:spPr>
        <a:xfrm>
          <a:off x="375217" y="3382507"/>
          <a:ext cx="682214" cy="6822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FB3527-6FDA-45BE-AB02-F121B0F3C6E7}">
      <dsp:nvSpPr>
        <dsp:cNvPr id="0" name=""/>
        <dsp:cNvSpPr/>
      </dsp:nvSpPr>
      <dsp:spPr>
        <a:xfrm>
          <a:off x="1432649" y="3103420"/>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90000"/>
            </a:lnSpc>
            <a:spcBef>
              <a:spcPct val="0"/>
            </a:spcBef>
            <a:spcAft>
              <a:spcPct val="35000"/>
            </a:spcAft>
            <a:buNone/>
          </a:pPr>
          <a:r>
            <a:rPr lang="en-US" sz="2200" kern="1200"/>
            <a:t>Can bias and distort findings if not caught before conducting final statistical analysis</a:t>
          </a:r>
        </a:p>
      </dsp:txBody>
      <dsp:txXfrm>
        <a:off x="1432649" y="3103420"/>
        <a:ext cx="5156041" cy="1240389"/>
      </dsp:txXfrm>
    </dsp:sp>
    <dsp:sp modelId="{770B66C0-3AA0-4991-9B85-9C96493096C0}">
      <dsp:nvSpPr>
        <dsp:cNvPr id="0" name=""/>
        <dsp:cNvSpPr/>
      </dsp:nvSpPr>
      <dsp:spPr>
        <a:xfrm>
          <a:off x="0" y="4653906"/>
          <a:ext cx="6588691" cy="124038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17FF56-2861-4236-8EDD-AF814AD2068D}">
      <dsp:nvSpPr>
        <dsp:cNvPr id="0" name=""/>
        <dsp:cNvSpPr/>
      </dsp:nvSpPr>
      <dsp:spPr>
        <a:xfrm>
          <a:off x="375217" y="4932994"/>
          <a:ext cx="682214" cy="6822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B58FED-7426-4143-ACF5-2780EB0ED28B}">
      <dsp:nvSpPr>
        <dsp:cNvPr id="0" name=""/>
        <dsp:cNvSpPr/>
      </dsp:nvSpPr>
      <dsp:spPr>
        <a:xfrm>
          <a:off x="1432649" y="4653906"/>
          <a:ext cx="296491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90000"/>
            </a:lnSpc>
            <a:spcBef>
              <a:spcPct val="0"/>
            </a:spcBef>
            <a:spcAft>
              <a:spcPct val="35000"/>
            </a:spcAft>
            <a:buNone/>
          </a:pPr>
          <a:r>
            <a:rPr lang="en-US" sz="2200" kern="1200"/>
            <a:t>Examples: </a:t>
          </a:r>
        </a:p>
      </dsp:txBody>
      <dsp:txXfrm>
        <a:off x="1432649" y="4653906"/>
        <a:ext cx="2964910" cy="1240389"/>
      </dsp:txXfrm>
    </dsp:sp>
    <dsp:sp modelId="{541EEBDB-0F49-4FC6-868F-59698858599B}">
      <dsp:nvSpPr>
        <dsp:cNvPr id="0" name=""/>
        <dsp:cNvSpPr/>
      </dsp:nvSpPr>
      <dsp:spPr>
        <a:xfrm>
          <a:off x="4397560" y="4653906"/>
          <a:ext cx="219113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666750">
            <a:lnSpc>
              <a:spcPct val="90000"/>
            </a:lnSpc>
            <a:spcBef>
              <a:spcPct val="0"/>
            </a:spcBef>
            <a:spcAft>
              <a:spcPct val="35000"/>
            </a:spcAft>
            <a:buNone/>
          </a:pPr>
          <a:r>
            <a:rPr lang="en-US" sz="1500" kern="1200"/>
            <a:t>Answering all ‘yes’, or randomly</a:t>
          </a:r>
        </a:p>
        <a:p>
          <a:pPr marL="0" lvl="0" indent="0" algn="l" defTabSz="666750">
            <a:lnSpc>
              <a:spcPct val="90000"/>
            </a:lnSpc>
            <a:spcBef>
              <a:spcPct val="0"/>
            </a:spcBef>
            <a:spcAft>
              <a:spcPct val="35000"/>
            </a:spcAft>
            <a:buNone/>
          </a:pPr>
          <a:r>
            <a:rPr lang="en-US" sz="1500" kern="1200"/>
            <a:t>Answering all ‘a’ or ‘1’ on likert scale</a:t>
          </a:r>
        </a:p>
      </dsp:txBody>
      <dsp:txXfrm>
        <a:off x="4397560" y="4653906"/>
        <a:ext cx="2191130" cy="12403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10DC7-15FC-418A-BEEC-95A2117476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3F730C-10BC-4623-88A8-68BF017FD3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B81FB9-A16D-4263-90E0-771305203FF9}"/>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5" name="Footer Placeholder 4">
            <a:extLst>
              <a:ext uri="{FF2B5EF4-FFF2-40B4-BE49-F238E27FC236}">
                <a16:creationId xmlns:a16="http://schemas.microsoft.com/office/drawing/2014/main" id="{A01C6CB8-81DF-4A61-A970-6E8BABA373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77AA4-C289-4B4B-9AEE-D7FE60183B26}"/>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318869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A2C3C-E761-435C-883E-DA71509230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A6A094-A064-49D1-A14C-23FC3B6B6B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5CD1DF-134F-4AB1-84DE-EBB8AACD6620}"/>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5" name="Footer Placeholder 4">
            <a:extLst>
              <a:ext uri="{FF2B5EF4-FFF2-40B4-BE49-F238E27FC236}">
                <a16:creationId xmlns:a16="http://schemas.microsoft.com/office/drawing/2014/main" id="{D0F0E5E1-AC39-4D7C-A047-974FD12836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39FFB2-8CA4-4C67-BE4A-DB480056F66E}"/>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231759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487A3A-9949-42BF-96A5-B746B5B7E9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1C3BB8-B974-4275-A142-B5C7E28CF5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7DB37F-0CC9-45A7-946D-6A1F1212C482}"/>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5" name="Footer Placeholder 4">
            <a:extLst>
              <a:ext uri="{FF2B5EF4-FFF2-40B4-BE49-F238E27FC236}">
                <a16:creationId xmlns:a16="http://schemas.microsoft.com/office/drawing/2014/main" id="{3CD4127E-EB11-4986-B61B-9272215081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979165-9833-4E95-8066-98A7F4E606D2}"/>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3761213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573DC-8C9F-433D-A427-3C7036EEBF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520CB9-00FE-468B-9720-23BD1EFA6A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8170AF-3533-4E64-9513-E55F748207EE}"/>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5" name="Footer Placeholder 4">
            <a:extLst>
              <a:ext uri="{FF2B5EF4-FFF2-40B4-BE49-F238E27FC236}">
                <a16:creationId xmlns:a16="http://schemas.microsoft.com/office/drawing/2014/main" id="{DAB53572-393C-4D03-9674-4B01DB3AA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1B693-AFD4-49FE-BC4C-F5E28ABAEB60}"/>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281498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1F4F0-9762-424F-A918-7E4AE3A735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5756F5-6054-42B0-87A6-51030F3F86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A15560-2A72-477B-A7CB-EF62090F4806}"/>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5" name="Footer Placeholder 4">
            <a:extLst>
              <a:ext uri="{FF2B5EF4-FFF2-40B4-BE49-F238E27FC236}">
                <a16:creationId xmlns:a16="http://schemas.microsoft.com/office/drawing/2014/main" id="{8952E2A0-8129-4DE0-9B88-57E09A2C6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CE0FB8-9B38-4A05-9A30-B2F8FE5195FD}"/>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4141301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6B068-4F5D-4800-BD18-3868EFB0AF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90C763-7DC6-4F56-B341-1C814FA779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84018F-2D8D-428C-9E9F-B4002C088A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6B881B-6CE8-48A4-A1A8-388B13CBFE33}"/>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6" name="Footer Placeholder 5">
            <a:extLst>
              <a:ext uri="{FF2B5EF4-FFF2-40B4-BE49-F238E27FC236}">
                <a16:creationId xmlns:a16="http://schemas.microsoft.com/office/drawing/2014/main" id="{FA716608-D2BF-47E5-84A4-128F0BE46C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CFA4D8-7175-4238-B07B-922BA7070FA7}"/>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329783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9946-96EE-4A3F-A14B-A39A579C28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705E5F-9B7D-4B37-B64E-4A5678FE04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D5526D-FBC4-40A5-B785-E62245075C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23231-5DED-48B1-AAB9-F98C0E11B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F7577E-9F8B-4E44-9BC7-6306EEB0AF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608B66-0FF0-43A7-90B1-A9C457053318}"/>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8" name="Footer Placeholder 7">
            <a:extLst>
              <a:ext uri="{FF2B5EF4-FFF2-40B4-BE49-F238E27FC236}">
                <a16:creationId xmlns:a16="http://schemas.microsoft.com/office/drawing/2014/main" id="{C0858F31-23F5-4BFA-991B-07B9CAD6E3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BF2C10-975F-40F5-A92B-8A2E5301E8FA}"/>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499863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E63D-DC7A-4B54-83E5-9316B79826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7208AE-D96E-4BDB-8258-8457843FA4A5}"/>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4" name="Footer Placeholder 3">
            <a:extLst>
              <a:ext uri="{FF2B5EF4-FFF2-40B4-BE49-F238E27FC236}">
                <a16:creationId xmlns:a16="http://schemas.microsoft.com/office/drawing/2014/main" id="{3AB7DF31-284C-4578-9569-0593E72A8C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FC7960-C450-4A87-B95A-357E8737140A}"/>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166313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7CA8CA-7A08-4B57-A598-61D64BCBBCB4}"/>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3" name="Footer Placeholder 2">
            <a:extLst>
              <a:ext uri="{FF2B5EF4-FFF2-40B4-BE49-F238E27FC236}">
                <a16:creationId xmlns:a16="http://schemas.microsoft.com/office/drawing/2014/main" id="{E11A9EFA-3419-42B9-A590-0107C499EE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92444B-BE73-4979-A8FF-32FE38482795}"/>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359017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6FAC3-FCB0-40CC-B525-2CC0EF9051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75E198-F01E-40B1-AAE0-340A84474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3A9666-7752-4DA2-8A4C-AA8B28DCF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9EA662-9819-4DC2-8A3C-ACCB86FDA892}"/>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6" name="Footer Placeholder 5">
            <a:extLst>
              <a:ext uri="{FF2B5EF4-FFF2-40B4-BE49-F238E27FC236}">
                <a16:creationId xmlns:a16="http://schemas.microsoft.com/office/drawing/2014/main" id="{6A1005F4-C3F6-4E66-BF12-58F165D5E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8DD48C-CD93-4B98-984C-C66F78A12402}"/>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2647037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9E19-0D3B-4928-AFE4-011C64764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123D5E-DD18-43BF-BA31-1D0F4A64EB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426E4C-6802-4098-BBD7-2C2BA433A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CE1C65-D5FB-4CB8-984A-59F57D030C70}"/>
              </a:ext>
            </a:extLst>
          </p:cNvPr>
          <p:cNvSpPr>
            <a:spLocks noGrp="1"/>
          </p:cNvSpPr>
          <p:nvPr>
            <p:ph type="dt" sz="half" idx="10"/>
          </p:nvPr>
        </p:nvSpPr>
        <p:spPr/>
        <p:txBody>
          <a:bodyPr/>
          <a:lstStyle/>
          <a:p>
            <a:fld id="{8313A6E5-1B14-4910-8392-8BC3018A00C0}" type="datetimeFigureOut">
              <a:rPr lang="en-US" smtClean="0"/>
              <a:t>11/8/2020</a:t>
            </a:fld>
            <a:endParaRPr lang="en-US"/>
          </a:p>
        </p:txBody>
      </p:sp>
      <p:sp>
        <p:nvSpPr>
          <p:cNvPr id="6" name="Footer Placeholder 5">
            <a:extLst>
              <a:ext uri="{FF2B5EF4-FFF2-40B4-BE49-F238E27FC236}">
                <a16:creationId xmlns:a16="http://schemas.microsoft.com/office/drawing/2014/main" id="{7EEEA195-918A-4BE7-98E0-6471FD32EC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9EBFBF-C5C7-4664-9364-86968D89AE22}"/>
              </a:ext>
            </a:extLst>
          </p:cNvPr>
          <p:cNvSpPr>
            <a:spLocks noGrp="1"/>
          </p:cNvSpPr>
          <p:nvPr>
            <p:ph type="sldNum" sz="quarter" idx="12"/>
          </p:nvPr>
        </p:nvSpPr>
        <p:spPr/>
        <p:txBody>
          <a:bodyPr/>
          <a:lstStyle/>
          <a:p>
            <a:fld id="{5447B0BA-A60D-46A1-B433-A2200CDDD165}" type="slidenum">
              <a:rPr lang="en-US" smtClean="0"/>
              <a:t>‹#›</a:t>
            </a:fld>
            <a:endParaRPr lang="en-US"/>
          </a:p>
        </p:txBody>
      </p:sp>
    </p:spTree>
    <p:extLst>
      <p:ext uri="{BB962C8B-B14F-4D97-AF65-F5344CB8AC3E}">
        <p14:creationId xmlns:p14="http://schemas.microsoft.com/office/powerpoint/2010/main" val="288404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2539D5-9B7B-4402-AD3B-FCFBD2EABA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0B4E14-635D-4116-A214-FEDF8B3B87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4FE146-3D79-460D-9AA6-F92B83F600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3A6E5-1B14-4910-8392-8BC3018A00C0}" type="datetimeFigureOut">
              <a:rPr lang="en-US" smtClean="0"/>
              <a:t>11/8/2020</a:t>
            </a:fld>
            <a:endParaRPr lang="en-US"/>
          </a:p>
        </p:txBody>
      </p:sp>
      <p:sp>
        <p:nvSpPr>
          <p:cNvPr id="5" name="Footer Placeholder 4">
            <a:extLst>
              <a:ext uri="{FF2B5EF4-FFF2-40B4-BE49-F238E27FC236}">
                <a16:creationId xmlns:a16="http://schemas.microsoft.com/office/drawing/2014/main" id="{52A01F3A-B541-4E47-B95C-7551470ED5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7AC585-FA57-49A6-808E-2452E7762B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7B0BA-A60D-46A1-B433-A2200CDDD165}" type="slidenum">
              <a:rPr lang="en-US" smtClean="0"/>
              <a:t>‹#›</a:t>
            </a:fld>
            <a:endParaRPr lang="en-US"/>
          </a:p>
        </p:txBody>
      </p:sp>
    </p:spTree>
    <p:extLst>
      <p:ext uri="{BB962C8B-B14F-4D97-AF65-F5344CB8AC3E}">
        <p14:creationId xmlns:p14="http://schemas.microsoft.com/office/powerpoint/2010/main" val="4258401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3A34DD8-78E2-43A0-90A2-50CBECD1FBBF}"/>
              </a:ext>
            </a:extLst>
          </p:cNvPr>
          <p:cNvSpPr>
            <a:spLocks noGrp="1"/>
          </p:cNvSpPr>
          <p:nvPr>
            <p:ph type="ctrTitle"/>
          </p:nvPr>
        </p:nvSpPr>
        <p:spPr>
          <a:xfrm>
            <a:off x="1524000" y="2776538"/>
            <a:ext cx="9144000" cy="1381188"/>
          </a:xfrm>
        </p:spPr>
        <p:txBody>
          <a:bodyPr anchor="ctr">
            <a:normAutofit/>
          </a:bodyPr>
          <a:lstStyle/>
          <a:p>
            <a:r>
              <a:rPr lang="en-US" sz="4000" dirty="0">
                <a:solidFill>
                  <a:schemeClr val="bg2"/>
                </a:solidFill>
              </a:rPr>
              <a:t>Problems with Internal Validity</a:t>
            </a:r>
          </a:p>
        </p:txBody>
      </p:sp>
      <p:sp>
        <p:nvSpPr>
          <p:cNvPr id="3" name="Subtitle 2">
            <a:extLst>
              <a:ext uri="{FF2B5EF4-FFF2-40B4-BE49-F238E27FC236}">
                <a16:creationId xmlns:a16="http://schemas.microsoft.com/office/drawing/2014/main" id="{AAEE9C72-09B8-4A55-AA1B-CC291DD57813}"/>
              </a:ext>
            </a:extLst>
          </p:cNvPr>
          <p:cNvSpPr>
            <a:spLocks noGrp="1"/>
          </p:cNvSpPr>
          <p:nvPr>
            <p:ph type="subTitle" idx="1"/>
          </p:nvPr>
        </p:nvSpPr>
        <p:spPr>
          <a:xfrm>
            <a:off x="1524000" y="4495800"/>
            <a:ext cx="9144000" cy="762000"/>
          </a:xfrm>
        </p:spPr>
        <p:txBody>
          <a:bodyPr>
            <a:normAutofit/>
          </a:bodyPr>
          <a:lstStyle/>
          <a:p>
            <a:r>
              <a:rPr lang="en-US" sz="1800" dirty="0"/>
              <a:t>Identifying Confounds</a:t>
            </a:r>
          </a:p>
        </p:txBody>
      </p:sp>
    </p:spTree>
    <p:extLst>
      <p:ext uri="{BB962C8B-B14F-4D97-AF65-F5344CB8AC3E}">
        <p14:creationId xmlns:p14="http://schemas.microsoft.com/office/powerpoint/2010/main" val="127442212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B5062-0FB2-4099-96C4-9170477FEB5B}"/>
              </a:ext>
            </a:extLst>
          </p:cNvPr>
          <p:cNvSpPr>
            <a:spLocks noGrp="1"/>
          </p:cNvSpPr>
          <p:nvPr>
            <p:ph type="title"/>
          </p:nvPr>
        </p:nvSpPr>
        <p:spPr>
          <a:xfrm>
            <a:off x="594360" y="637125"/>
            <a:ext cx="3802276" cy="5256371"/>
          </a:xfrm>
        </p:spPr>
        <p:txBody>
          <a:bodyPr>
            <a:normAutofit/>
          </a:bodyPr>
          <a:lstStyle/>
          <a:p>
            <a:r>
              <a:rPr lang="en-US" sz="4800"/>
              <a:t>Response Bias</a:t>
            </a:r>
          </a:p>
        </p:txBody>
      </p:sp>
      <p:graphicFrame>
        <p:nvGraphicFramePr>
          <p:cNvPr id="5" name="Content Placeholder 2">
            <a:extLst>
              <a:ext uri="{FF2B5EF4-FFF2-40B4-BE49-F238E27FC236}">
                <a16:creationId xmlns:a16="http://schemas.microsoft.com/office/drawing/2014/main" id="{F36DD4E6-2DCF-4351-ADC2-0D85B1A576AC}"/>
              </a:ext>
            </a:extLst>
          </p:cNvPr>
          <p:cNvGraphicFramePr>
            <a:graphicFrameLocks noGrp="1"/>
          </p:cNvGraphicFramePr>
          <p:nvPr>
            <p:ph idx="1"/>
            <p:extLst>
              <p:ext uri="{D42A27DB-BD31-4B8C-83A1-F6EECF244321}">
                <p14:modId xmlns:p14="http://schemas.microsoft.com/office/powerpoint/2010/main" val="1383768939"/>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090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155E6-C09F-4247-AC5C-31087F8360A1}"/>
              </a:ext>
            </a:extLst>
          </p:cNvPr>
          <p:cNvSpPr>
            <a:spLocks noGrp="1"/>
          </p:cNvSpPr>
          <p:nvPr>
            <p:ph type="title"/>
          </p:nvPr>
        </p:nvSpPr>
        <p:spPr>
          <a:xfrm>
            <a:off x="1653363" y="365760"/>
            <a:ext cx="9367203" cy="1188720"/>
          </a:xfrm>
        </p:spPr>
        <p:txBody>
          <a:bodyPr>
            <a:normAutofit/>
          </a:bodyPr>
          <a:lstStyle/>
          <a:p>
            <a:r>
              <a:rPr lang="en-US"/>
              <a:t>Instrumentation</a:t>
            </a:r>
          </a:p>
        </p:txBody>
      </p:sp>
      <p:sp>
        <p:nvSpPr>
          <p:cNvPr id="14"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8C2B6AC-6D10-43F6-BFC6-13932075D63D}"/>
              </a:ext>
            </a:extLst>
          </p:cNvPr>
          <p:cNvSpPr>
            <a:spLocks noGrp="1"/>
          </p:cNvSpPr>
          <p:nvPr>
            <p:ph idx="1"/>
          </p:nvPr>
        </p:nvSpPr>
        <p:spPr>
          <a:xfrm>
            <a:off x="1653363" y="2176272"/>
            <a:ext cx="9367204" cy="4041648"/>
          </a:xfrm>
        </p:spPr>
        <p:txBody>
          <a:bodyPr anchor="t">
            <a:normAutofit/>
          </a:bodyPr>
          <a:lstStyle/>
          <a:p>
            <a:r>
              <a:rPr lang="en-US" sz="1900"/>
              <a:t>Errors in Measurement Taking</a:t>
            </a:r>
          </a:p>
          <a:p>
            <a:pPr lvl="1"/>
            <a:r>
              <a:rPr lang="en-US" sz="1900"/>
              <a:t>If different across groups – creates a confound, poor Internal validity</a:t>
            </a:r>
          </a:p>
          <a:p>
            <a:pPr lvl="1"/>
            <a:endParaRPr lang="en-US" sz="1900"/>
          </a:p>
          <a:p>
            <a:pPr lvl="1"/>
            <a:r>
              <a:rPr lang="en-US" sz="1900"/>
              <a:t>If equal error across group – creates increased “noise”, variance, therefore reduced Statistical Validity</a:t>
            </a:r>
          </a:p>
          <a:p>
            <a:pPr lvl="1"/>
            <a:endParaRPr lang="en-US" sz="1900"/>
          </a:p>
          <a:p>
            <a:pPr lvl="1"/>
            <a:r>
              <a:rPr lang="en-US" sz="1900"/>
              <a:t>Example: </a:t>
            </a:r>
          </a:p>
          <a:p>
            <a:pPr lvl="2"/>
            <a:r>
              <a:rPr lang="en-US" sz="1900"/>
              <a:t>Study on mindfulness training on reducing children’s aggressive behaviors; Raters were more accurate in their observations of student’s aggressive behavior in the tx condition but undercounted in the control condition.  The difference of aggressive behavior observed between groups cannot be soley attributed to the difference in tx condition. </a:t>
            </a:r>
          </a:p>
          <a:p>
            <a:pPr lvl="2"/>
            <a:r>
              <a:rPr lang="en-US" sz="1900"/>
              <a:t>Solution: Standardize Training of Raters</a:t>
            </a:r>
          </a:p>
        </p:txBody>
      </p:sp>
    </p:spTree>
    <p:extLst>
      <p:ext uri="{BB962C8B-B14F-4D97-AF65-F5344CB8AC3E}">
        <p14:creationId xmlns:p14="http://schemas.microsoft.com/office/powerpoint/2010/main" val="4137513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56771D1-51DC-4996-9BCF-408782865129}"/>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Differential Attrition</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DCAABC5-C116-489B-845B-D946E864E4A5}"/>
              </a:ext>
            </a:extLst>
          </p:cNvPr>
          <p:cNvSpPr>
            <a:spLocks noGrp="1"/>
          </p:cNvSpPr>
          <p:nvPr>
            <p:ph idx="1"/>
          </p:nvPr>
        </p:nvSpPr>
        <p:spPr>
          <a:xfrm>
            <a:off x="4379709" y="686862"/>
            <a:ext cx="7037591" cy="5475129"/>
          </a:xfrm>
        </p:spPr>
        <p:txBody>
          <a:bodyPr anchor="ctr">
            <a:normAutofit/>
          </a:bodyPr>
          <a:lstStyle/>
          <a:p>
            <a:r>
              <a:rPr lang="en-US" sz="2400"/>
              <a:t>Drop in subjects leading to different number of subjects across groups</a:t>
            </a:r>
          </a:p>
          <a:p>
            <a:pPr lvl="1"/>
            <a:r>
              <a:rPr lang="en-US"/>
              <a:t>Much more problematic with Within-Subjects Design</a:t>
            </a:r>
          </a:p>
          <a:p>
            <a:pPr lvl="1"/>
            <a:r>
              <a:rPr lang="en-US"/>
              <a:t>Selection Confound: Groups differ in characteristics that may affect DV(meas)</a:t>
            </a:r>
          </a:p>
          <a:p>
            <a:pPr marL="457200" lvl="1" indent="0">
              <a:buNone/>
            </a:pPr>
            <a:endParaRPr lang="en-US"/>
          </a:p>
          <a:p>
            <a:pPr marL="457200" lvl="1" indent="0">
              <a:buNone/>
            </a:pPr>
            <a:r>
              <a:rPr lang="en-US"/>
              <a:t>Example:</a:t>
            </a:r>
          </a:p>
          <a:p>
            <a:pPr marL="457200" lvl="1" indent="0">
              <a:buNone/>
            </a:pPr>
            <a:endParaRPr lang="en-US"/>
          </a:p>
          <a:p>
            <a:pPr marL="457200" lvl="1" indent="0">
              <a:buNone/>
            </a:pPr>
            <a:r>
              <a:rPr lang="en-US"/>
              <a:t>Pre-Post Study: Pretest – 100 subjects vs 20 subjects in Post-test</a:t>
            </a:r>
          </a:p>
          <a:p>
            <a:pPr marL="457200" lvl="1" indent="0">
              <a:buNone/>
            </a:pPr>
            <a:endParaRPr lang="en-US"/>
          </a:p>
          <a:p>
            <a:pPr marL="457200" lvl="1" indent="0">
              <a:buNone/>
            </a:pPr>
            <a:r>
              <a:rPr lang="en-US"/>
              <a:t>Why? Subjects who leave may be very different from those who stay</a:t>
            </a:r>
            <a:endParaRPr lang="en-US" dirty="0"/>
          </a:p>
        </p:txBody>
      </p:sp>
    </p:spTree>
    <p:extLst>
      <p:ext uri="{BB962C8B-B14F-4D97-AF65-F5344CB8AC3E}">
        <p14:creationId xmlns:p14="http://schemas.microsoft.com/office/powerpoint/2010/main" val="2445258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EE835-DD30-4536-87A3-1BE2CD09A8E9}"/>
              </a:ext>
            </a:extLst>
          </p:cNvPr>
          <p:cNvSpPr>
            <a:spLocks noGrp="1"/>
          </p:cNvSpPr>
          <p:nvPr>
            <p:ph type="title"/>
          </p:nvPr>
        </p:nvSpPr>
        <p:spPr>
          <a:xfrm>
            <a:off x="1653363" y="365760"/>
            <a:ext cx="9367203" cy="1188720"/>
          </a:xfrm>
        </p:spPr>
        <p:txBody>
          <a:bodyPr>
            <a:normAutofit/>
          </a:bodyPr>
          <a:lstStyle/>
          <a:p>
            <a:r>
              <a:rPr lang="en-US" dirty="0"/>
              <a:t>Maturation</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03FC47C-3B9C-4AD7-AE0B-F2BC01F1A039}"/>
              </a:ext>
            </a:extLst>
          </p:cNvPr>
          <p:cNvSpPr>
            <a:spLocks noGrp="1"/>
          </p:cNvSpPr>
          <p:nvPr>
            <p:ph idx="1"/>
          </p:nvPr>
        </p:nvSpPr>
        <p:spPr>
          <a:xfrm>
            <a:off x="1653363" y="2176272"/>
            <a:ext cx="9367204" cy="4041648"/>
          </a:xfrm>
        </p:spPr>
        <p:txBody>
          <a:bodyPr anchor="t">
            <a:normAutofit/>
          </a:bodyPr>
          <a:lstStyle/>
          <a:p>
            <a:r>
              <a:rPr lang="en-US" sz="2400"/>
              <a:t>Subjects response to the Dep Variable changes due to changes in aspects of self (adaptation)</a:t>
            </a:r>
          </a:p>
          <a:p>
            <a:endParaRPr lang="en-US" sz="2400"/>
          </a:p>
          <a:p>
            <a:r>
              <a:rPr lang="en-US" sz="2400"/>
              <a:t>Example:</a:t>
            </a:r>
          </a:p>
          <a:p>
            <a:pPr lvl="1"/>
            <a:r>
              <a:rPr lang="en-US" dirty="0"/>
              <a:t>Evaluating effects of therapy in assisting foster children in group homes adjust to changes: pretest (adjustment measure) – therapy – posttest 6 months later (adjustment measure)</a:t>
            </a:r>
          </a:p>
          <a:p>
            <a:pPr lvl="1"/>
            <a:r>
              <a:rPr lang="en-US" dirty="0"/>
              <a:t>1 year Longitudinal Study on effects of mindfulness training on reducing anxiety in post-surgery breast cancer patients </a:t>
            </a:r>
          </a:p>
        </p:txBody>
      </p:sp>
    </p:spTree>
    <p:extLst>
      <p:ext uri="{BB962C8B-B14F-4D97-AF65-F5344CB8AC3E}">
        <p14:creationId xmlns:p14="http://schemas.microsoft.com/office/powerpoint/2010/main" val="310867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E7DCD-AB25-4DBE-8D9A-DA1B48B8F7DA}"/>
              </a:ext>
            </a:extLst>
          </p:cNvPr>
          <p:cNvSpPr>
            <a:spLocks noGrp="1"/>
          </p:cNvSpPr>
          <p:nvPr>
            <p:ph type="title"/>
          </p:nvPr>
        </p:nvSpPr>
        <p:spPr>
          <a:xfrm>
            <a:off x="1653363" y="365760"/>
            <a:ext cx="9367203" cy="1188720"/>
          </a:xfrm>
        </p:spPr>
        <p:txBody>
          <a:bodyPr>
            <a:normAutofit/>
          </a:bodyPr>
          <a:lstStyle/>
          <a:p>
            <a:r>
              <a:rPr lang="en-US" dirty="0"/>
              <a:t>Statistical Regression</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F869A5C-328B-47EA-8089-F24AB5E10C90}"/>
              </a:ext>
            </a:extLst>
          </p:cNvPr>
          <p:cNvSpPr>
            <a:spLocks noGrp="1"/>
          </p:cNvSpPr>
          <p:nvPr>
            <p:ph idx="1"/>
          </p:nvPr>
        </p:nvSpPr>
        <p:spPr>
          <a:xfrm>
            <a:off x="1653363" y="2176272"/>
            <a:ext cx="9367204" cy="4041648"/>
          </a:xfrm>
        </p:spPr>
        <p:txBody>
          <a:bodyPr anchor="t">
            <a:normAutofit/>
          </a:bodyPr>
          <a:lstStyle/>
          <a:p>
            <a:r>
              <a:rPr lang="en-US" sz="2200" dirty="0"/>
              <a:t>Change in scores on the DV due to “regression to the mean” phenomenon</a:t>
            </a:r>
          </a:p>
          <a:p>
            <a:endParaRPr lang="en-US" sz="2200" dirty="0"/>
          </a:p>
          <a:p>
            <a:r>
              <a:rPr lang="en-US" sz="2200" dirty="0"/>
              <a:t>Example:</a:t>
            </a:r>
          </a:p>
          <a:p>
            <a:pPr lvl="1"/>
            <a:r>
              <a:rPr lang="en-US" sz="2200" dirty="0"/>
              <a:t>Effects of support group in reducing grief symptoms</a:t>
            </a:r>
          </a:p>
          <a:p>
            <a:pPr lvl="2"/>
            <a:r>
              <a:rPr lang="en-US" sz="2200" dirty="0"/>
              <a:t>Subjects self-select into a self-help group (measurement taken) – 3 months later (measurement taken); High scores in grief likely to reduce due to statistical regression</a:t>
            </a:r>
          </a:p>
          <a:p>
            <a:pPr lvl="2"/>
            <a:r>
              <a:rPr lang="en-US" sz="2200" dirty="0"/>
              <a:t>Students struggling in math, selected into a study due to low math scores, post-</a:t>
            </a:r>
            <a:r>
              <a:rPr lang="en-US" sz="2200" dirty="0" err="1"/>
              <a:t>tx</a:t>
            </a:r>
            <a:r>
              <a:rPr lang="en-US" sz="2200" dirty="0"/>
              <a:t> will likely score higher due to statistical regression</a:t>
            </a:r>
          </a:p>
        </p:txBody>
      </p:sp>
    </p:spTree>
    <p:extLst>
      <p:ext uri="{BB962C8B-B14F-4D97-AF65-F5344CB8AC3E}">
        <p14:creationId xmlns:p14="http://schemas.microsoft.com/office/powerpoint/2010/main" val="3766425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813C02-4780-45BA-8A29-6369914DE56F}"/>
              </a:ext>
            </a:extLst>
          </p:cNvPr>
          <p:cNvSpPr>
            <a:spLocks noGrp="1"/>
          </p:cNvSpPr>
          <p:nvPr>
            <p:ph type="title"/>
          </p:nvPr>
        </p:nvSpPr>
        <p:spPr>
          <a:xfrm>
            <a:off x="686834" y="1153572"/>
            <a:ext cx="3200400" cy="4461163"/>
          </a:xfrm>
        </p:spPr>
        <p:txBody>
          <a:bodyPr>
            <a:normAutofit/>
          </a:bodyPr>
          <a:lstStyle/>
          <a:p>
            <a:r>
              <a:rPr lang="en-US">
                <a:solidFill>
                  <a:srgbClr val="FFFFFF"/>
                </a:solidFill>
              </a:rPr>
              <a:t>Selection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586BBB3-BBE3-4DDA-A1D4-39B6E75FD42D}"/>
              </a:ext>
            </a:extLst>
          </p:cNvPr>
          <p:cNvSpPr>
            <a:spLocks noGrp="1"/>
          </p:cNvSpPr>
          <p:nvPr>
            <p:ph idx="1"/>
          </p:nvPr>
        </p:nvSpPr>
        <p:spPr>
          <a:xfrm>
            <a:off x="4447308" y="591344"/>
            <a:ext cx="6906491" cy="5585619"/>
          </a:xfrm>
        </p:spPr>
        <p:txBody>
          <a:bodyPr anchor="ctr">
            <a:normAutofit/>
          </a:bodyPr>
          <a:lstStyle/>
          <a:p>
            <a:r>
              <a:rPr lang="en-US" dirty="0"/>
              <a:t>Differences in measure between groups due to differences in subject characteristics.</a:t>
            </a:r>
          </a:p>
          <a:p>
            <a:endParaRPr lang="en-US" dirty="0"/>
          </a:p>
          <a:p>
            <a:r>
              <a:rPr lang="en-US" dirty="0"/>
              <a:t>Example: Non-random assignment of subjects:   </a:t>
            </a:r>
          </a:p>
          <a:p>
            <a:pPr lvl="1"/>
            <a:r>
              <a:rPr lang="en-US" dirty="0"/>
              <a:t>Compare effect of marketing signs on costumers in a Starbucks on college campus vs no marketing signs at a coffee shop in a rural city</a:t>
            </a:r>
          </a:p>
          <a:p>
            <a:pPr lvl="1"/>
            <a:endParaRPr lang="en-US" dirty="0"/>
          </a:p>
          <a:p>
            <a:pPr lvl="1"/>
            <a:r>
              <a:rPr lang="en-US" dirty="0"/>
              <a:t>Compare the effect of psychoeducation on diabetes symptoms on patients from assisted living homes vs outpatient clinic control group</a:t>
            </a:r>
          </a:p>
        </p:txBody>
      </p:sp>
    </p:spTree>
    <p:extLst>
      <p:ext uri="{BB962C8B-B14F-4D97-AF65-F5344CB8AC3E}">
        <p14:creationId xmlns:p14="http://schemas.microsoft.com/office/powerpoint/2010/main" val="4119454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95177-3BF5-4E5C-BCC5-D4C74309B994}"/>
              </a:ext>
            </a:extLst>
          </p:cNvPr>
          <p:cNvSpPr>
            <a:spLocks noGrp="1"/>
          </p:cNvSpPr>
          <p:nvPr>
            <p:ph type="title"/>
          </p:nvPr>
        </p:nvSpPr>
        <p:spPr>
          <a:xfrm>
            <a:off x="4965430" y="629268"/>
            <a:ext cx="6586491" cy="1286160"/>
          </a:xfrm>
        </p:spPr>
        <p:txBody>
          <a:bodyPr anchor="b">
            <a:normAutofit/>
          </a:bodyPr>
          <a:lstStyle/>
          <a:p>
            <a:r>
              <a:rPr lang="en-US" sz="4100"/>
              <a:t>Group Work: Identifying Confounds</a:t>
            </a:r>
          </a:p>
        </p:txBody>
      </p:sp>
      <p:sp>
        <p:nvSpPr>
          <p:cNvPr id="3" name="Content Placeholder 2">
            <a:extLst>
              <a:ext uri="{FF2B5EF4-FFF2-40B4-BE49-F238E27FC236}">
                <a16:creationId xmlns:a16="http://schemas.microsoft.com/office/drawing/2014/main" id="{D1FB8167-0A46-4B9F-8239-0FCE2D748018}"/>
              </a:ext>
            </a:extLst>
          </p:cNvPr>
          <p:cNvSpPr>
            <a:spLocks noGrp="1"/>
          </p:cNvSpPr>
          <p:nvPr>
            <p:ph idx="1"/>
          </p:nvPr>
        </p:nvSpPr>
        <p:spPr>
          <a:xfrm>
            <a:off x="4965431" y="2438400"/>
            <a:ext cx="6586489" cy="3785419"/>
          </a:xfrm>
        </p:spPr>
        <p:txBody>
          <a:bodyPr>
            <a:normAutofit/>
          </a:bodyPr>
          <a:lstStyle/>
          <a:p>
            <a:r>
              <a:rPr lang="en-US" sz="1600" dirty="0"/>
              <a:t>Researchers wanted to test the effects of a new performance anxiety treatment on athletes experiencing post performance anxiety. The independent variable Perf </a:t>
            </a:r>
            <a:r>
              <a:rPr lang="en-US" sz="1600" dirty="0" err="1"/>
              <a:t>Anx</a:t>
            </a:r>
            <a:r>
              <a:rPr lang="en-US" sz="1600" dirty="0"/>
              <a:t> Tx varied 3 ways (Tx, Coach Pep talk, visualization). Researcher recruited a college baseball team for the </a:t>
            </a:r>
            <a:r>
              <a:rPr lang="en-US" sz="1600" dirty="0" err="1"/>
              <a:t>tx</a:t>
            </a:r>
            <a:r>
              <a:rPr lang="en-US" sz="1600" dirty="0"/>
              <a:t> group, the volleyball team for the coach pep talk group, and the track team for the visualization.  The dependent </a:t>
            </a:r>
            <a:r>
              <a:rPr lang="en-US" sz="1600"/>
              <a:t>variable Perf </a:t>
            </a:r>
            <a:r>
              <a:rPr lang="en-US" sz="1600" dirty="0" err="1"/>
              <a:t>Anx</a:t>
            </a:r>
            <a:r>
              <a:rPr lang="en-US" sz="1600" dirty="0"/>
              <a:t> was measured by a clinical interview. There was a different clinician interviewing each of the teams.  The researchers, clinicians, and subjects were aware of the condition assignments. Because of logistical complications, subjects in the visualization and </a:t>
            </a:r>
            <a:r>
              <a:rPr lang="en-US" sz="1600" dirty="0" err="1"/>
              <a:t>tx</a:t>
            </a:r>
            <a:r>
              <a:rPr lang="en-US" sz="1600" dirty="0"/>
              <a:t> groups were not post tested until 6 months after the administration of the conditions.  </a:t>
            </a:r>
          </a:p>
          <a:p>
            <a:endParaRPr lang="en-US" sz="1600" dirty="0"/>
          </a:p>
          <a:p>
            <a:r>
              <a:rPr lang="en-US" sz="1600" dirty="0"/>
              <a:t>Identify as many confounds as possible and provide a solution for each.</a:t>
            </a:r>
          </a:p>
        </p:txBody>
      </p:sp>
      <p:pic>
        <p:nvPicPr>
          <p:cNvPr id="5" name="Picture 4">
            <a:extLst>
              <a:ext uri="{FF2B5EF4-FFF2-40B4-BE49-F238E27FC236}">
                <a16:creationId xmlns:a16="http://schemas.microsoft.com/office/drawing/2014/main" id="{F6E19219-8BF3-46F9-9946-41AE85C8529D}"/>
              </a:ext>
            </a:extLst>
          </p:cNvPr>
          <p:cNvPicPr>
            <a:picLocks noChangeAspect="1"/>
          </p:cNvPicPr>
          <p:nvPr/>
        </p:nvPicPr>
        <p:blipFill rotWithShape="1">
          <a:blip r:embed="rId2"/>
          <a:srcRect l="28109" r="2694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E9AE4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1793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16">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D8A230F-DDFA-4237-AEEF-D8C18123AD0F}"/>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Definition</a:t>
            </a:r>
          </a:p>
        </p:txBody>
      </p:sp>
      <p:sp>
        <p:nvSpPr>
          <p:cNvPr id="32" name="Rectangle 18">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1" name="Rectangle 20">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24A20E-3F5F-41FD-A04B-58CC2A6DF32C}"/>
              </a:ext>
            </a:extLst>
          </p:cNvPr>
          <p:cNvSpPr>
            <a:spLocks noGrp="1"/>
          </p:cNvSpPr>
          <p:nvPr>
            <p:ph idx="1"/>
          </p:nvPr>
        </p:nvSpPr>
        <p:spPr>
          <a:xfrm>
            <a:off x="4379709" y="686862"/>
            <a:ext cx="7037591" cy="5475129"/>
          </a:xfrm>
        </p:spPr>
        <p:txBody>
          <a:bodyPr anchor="ctr">
            <a:normAutofit/>
          </a:bodyPr>
          <a:lstStyle/>
          <a:p>
            <a:r>
              <a:rPr lang="en-US" sz="2600" dirty="0"/>
              <a:t>Internal Validity:</a:t>
            </a:r>
          </a:p>
          <a:p>
            <a:pPr marL="0" indent="0">
              <a:buNone/>
            </a:pPr>
            <a:r>
              <a:rPr lang="en-US" sz="2600" dirty="0"/>
              <a:t>	- Exclusivity in Conclusion</a:t>
            </a:r>
          </a:p>
          <a:p>
            <a:pPr marL="0" indent="0">
              <a:buNone/>
            </a:pPr>
            <a:r>
              <a:rPr lang="en-US" sz="2600" dirty="0"/>
              <a:t>	- Power to define causal relationships</a:t>
            </a:r>
          </a:p>
          <a:p>
            <a:pPr marL="0" indent="0">
              <a:buNone/>
            </a:pPr>
            <a:r>
              <a:rPr lang="en-US" sz="2600" dirty="0"/>
              <a:t>	- Independent Variable sole cause of change 	in Dependent Variable</a:t>
            </a:r>
          </a:p>
          <a:p>
            <a:pPr marL="0" indent="0">
              <a:buNone/>
            </a:pPr>
            <a:endParaRPr lang="en-US" sz="2600" dirty="0"/>
          </a:p>
          <a:p>
            <a:pPr marL="0" indent="0">
              <a:buNone/>
            </a:pPr>
            <a:r>
              <a:rPr lang="en-US" sz="2600" dirty="0"/>
              <a:t>Exp: “The therapy treatment significantly reduced attention deficit symptoms in a sample of children”</a:t>
            </a:r>
          </a:p>
          <a:p>
            <a:pPr lvl="1"/>
            <a:endParaRPr lang="en-US" sz="2600" dirty="0"/>
          </a:p>
        </p:txBody>
      </p:sp>
    </p:spTree>
    <p:extLst>
      <p:ext uri="{BB962C8B-B14F-4D97-AF65-F5344CB8AC3E}">
        <p14:creationId xmlns:p14="http://schemas.microsoft.com/office/powerpoint/2010/main" val="1195366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B0A6B5C-8732-463E-A92A-A475F1C06860}"/>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Confounds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DCC342-9332-401B-B233-0559B7D2038D}"/>
              </a:ext>
            </a:extLst>
          </p:cNvPr>
          <p:cNvSpPr>
            <a:spLocks noGrp="1"/>
          </p:cNvSpPr>
          <p:nvPr>
            <p:ph idx="1"/>
          </p:nvPr>
        </p:nvSpPr>
        <p:spPr>
          <a:xfrm>
            <a:off x="4379709" y="686862"/>
            <a:ext cx="7037591" cy="5475129"/>
          </a:xfrm>
        </p:spPr>
        <p:txBody>
          <a:bodyPr anchor="ctr">
            <a:normAutofit/>
          </a:bodyPr>
          <a:lstStyle/>
          <a:p>
            <a:r>
              <a:rPr lang="en-US" sz="2600"/>
              <a:t>Limit Internal Validity</a:t>
            </a:r>
          </a:p>
          <a:p>
            <a:r>
              <a:rPr lang="en-US" sz="2600"/>
              <a:t>Reduce power of exclusivity</a:t>
            </a:r>
          </a:p>
          <a:p>
            <a:r>
              <a:rPr lang="en-US" sz="2600"/>
              <a:t>Reduce the credibility of any causal conclusion</a:t>
            </a:r>
          </a:p>
          <a:p>
            <a:pPr lvl="1"/>
            <a:r>
              <a:rPr lang="en-US" sz="2600"/>
              <a:t>Introduce alternative explanations for the change in the dependent variable</a:t>
            </a:r>
          </a:p>
          <a:p>
            <a:pPr lvl="1"/>
            <a:r>
              <a:rPr lang="en-US" sz="2600"/>
              <a:t>Alternative factors affecting subjects and the dependent variable</a:t>
            </a:r>
          </a:p>
          <a:p>
            <a:pPr lvl="1"/>
            <a:r>
              <a:rPr lang="en-US" sz="2600"/>
              <a:t>Can be uncontrolled factors or unknown factors</a:t>
            </a:r>
          </a:p>
          <a:p>
            <a:pPr lvl="1"/>
            <a:endParaRPr lang="en-US" sz="2600"/>
          </a:p>
          <a:p>
            <a:pPr lvl="1"/>
            <a:r>
              <a:rPr lang="en-US" sz="2600"/>
              <a:t>Goal: Anticipate potential confounds and eliminate their influence in the experiment</a:t>
            </a:r>
          </a:p>
        </p:txBody>
      </p:sp>
    </p:spTree>
    <p:extLst>
      <p:ext uri="{BB962C8B-B14F-4D97-AF65-F5344CB8AC3E}">
        <p14:creationId xmlns:p14="http://schemas.microsoft.com/office/powerpoint/2010/main" val="3451899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0414ECC-5C37-418B-A2A3-F032CA8F789B}"/>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 Types of Confounds</a:t>
            </a:r>
          </a:p>
        </p:txBody>
      </p:sp>
      <p:sp>
        <p:nvSpPr>
          <p:cNvPr id="11"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3" name="Rectangle 1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C02395B-9E4F-433A-AAAF-A0E896EEFBB0}"/>
              </a:ext>
            </a:extLst>
          </p:cNvPr>
          <p:cNvGraphicFramePr>
            <a:graphicFrameLocks noGrp="1"/>
          </p:cNvGraphicFramePr>
          <p:nvPr>
            <p:ph idx="1"/>
            <p:extLst>
              <p:ext uri="{D42A27DB-BD31-4B8C-83A1-F6EECF244321}">
                <p14:modId xmlns:p14="http://schemas.microsoft.com/office/powerpoint/2010/main" val="2618224119"/>
              </p:ext>
            </p:extLst>
          </p:nvPr>
        </p:nvGraphicFramePr>
        <p:xfrm>
          <a:off x="4379913" y="687388"/>
          <a:ext cx="7037387" cy="5475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5045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90706D57-3414-4A58-B6EA-F2290F2DABC3}"/>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History Effect</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5897108-9571-4C62-91CC-69842B1C4F4E}"/>
              </a:ext>
            </a:extLst>
          </p:cNvPr>
          <p:cNvSpPr>
            <a:spLocks noGrp="1"/>
          </p:cNvSpPr>
          <p:nvPr>
            <p:ph idx="1"/>
          </p:nvPr>
        </p:nvSpPr>
        <p:spPr>
          <a:xfrm>
            <a:off x="4379709" y="686862"/>
            <a:ext cx="7037591" cy="5475129"/>
          </a:xfrm>
        </p:spPr>
        <p:txBody>
          <a:bodyPr anchor="ctr">
            <a:normAutofit/>
          </a:bodyPr>
          <a:lstStyle/>
          <a:p>
            <a:r>
              <a:rPr lang="en-US" sz="2400"/>
              <a:t>Within-Subjects Design:</a:t>
            </a:r>
          </a:p>
          <a:p>
            <a:pPr lvl="1"/>
            <a:r>
              <a:rPr lang="en-US"/>
              <a:t>Pre-Post Test Design: </a:t>
            </a:r>
          </a:p>
          <a:p>
            <a:pPr lvl="2"/>
            <a:r>
              <a:rPr lang="en-US" sz="2400"/>
              <a:t>IV: Study Skills Training DV: Score on Test</a:t>
            </a:r>
          </a:p>
          <a:p>
            <a:pPr lvl="2"/>
            <a:r>
              <a:rPr lang="en-US" sz="2400"/>
              <a:t>Design: Pretest (measure on test) – Study Skills Training (IV) – Post-test (measure on test)</a:t>
            </a:r>
          </a:p>
          <a:p>
            <a:pPr lvl="2"/>
            <a:r>
              <a:rPr lang="en-US" sz="2400"/>
              <a:t>Confound: Subjects sent home after study skills training and many received individual after school tutoring</a:t>
            </a:r>
          </a:p>
          <a:p>
            <a:pPr lvl="2"/>
            <a:endParaRPr lang="en-US" sz="2400"/>
          </a:p>
          <a:p>
            <a:pPr lvl="2"/>
            <a:endParaRPr lang="en-US" sz="2400"/>
          </a:p>
          <a:p>
            <a:pPr lvl="2"/>
            <a:r>
              <a:rPr lang="en-US" sz="2400" i="1"/>
              <a:t>Question: What other factors might the subjects be exposed to that can affect their performance on the test?</a:t>
            </a:r>
          </a:p>
        </p:txBody>
      </p:sp>
    </p:spTree>
    <p:extLst>
      <p:ext uri="{BB962C8B-B14F-4D97-AF65-F5344CB8AC3E}">
        <p14:creationId xmlns:p14="http://schemas.microsoft.com/office/powerpoint/2010/main" val="739543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4142096" cy="6213425"/>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71C90F9-1863-426B-AB4E-14ED023E21B9}"/>
              </a:ext>
            </a:extLst>
          </p:cNvPr>
          <p:cNvSpPr>
            <a:spLocks noGrp="1"/>
          </p:cNvSpPr>
          <p:nvPr>
            <p:ph type="title"/>
          </p:nvPr>
        </p:nvSpPr>
        <p:spPr>
          <a:xfrm>
            <a:off x="524256" y="583616"/>
            <a:ext cx="3722141" cy="5520579"/>
          </a:xfrm>
        </p:spPr>
        <p:txBody>
          <a:bodyPr>
            <a:normAutofit/>
          </a:bodyPr>
          <a:lstStyle/>
          <a:p>
            <a:r>
              <a:rPr lang="en-US">
                <a:solidFill>
                  <a:srgbClr val="FFFFFF"/>
                </a:solidFill>
              </a:rPr>
              <a:t>History Effect</a:t>
            </a:r>
          </a:p>
        </p:txBody>
      </p:sp>
      <p:sp>
        <p:nvSpPr>
          <p:cNvPr id="10" name="Rectangle 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503" y="321732"/>
            <a:ext cx="7240765"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4A100B2-19D5-4371-B80B-CAE5640F979C}"/>
              </a:ext>
            </a:extLst>
          </p:cNvPr>
          <p:cNvSpPr>
            <a:spLocks noGrp="1"/>
          </p:cNvSpPr>
          <p:nvPr>
            <p:ph idx="1"/>
          </p:nvPr>
        </p:nvSpPr>
        <p:spPr>
          <a:xfrm>
            <a:off x="4934269" y="583616"/>
            <a:ext cx="6594189" cy="5520579"/>
          </a:xfrm>
        </p:spPr>
        <p:txBody>
          <a:bodyPr anchor="ctr">
            <a:normAutofit/>
          </a:bodyPr>
          <a:lstStyle/>
          <a:p>
            <a:r>
              <a:rPr lang="en-US">
                <a:solidFill>
                  <a:srgbClr val="FFFFFF"/>
                </a:solidFill>
              </a:rPr>
              <a:t>Between-Subject Design</a:t>
            </a:r>
          </a:p>
          <a:p>
            <a:pPr lvl="1"/>
            <a:r>
              <a:rPr lang="en-US">
                <a:solidFill>
                  <a:srgbClr val="FFFFFF"/>
                </a:solidFill>
              </a:rPr>
              <a:t>Treatment vs No Treatment Control</a:t>
            </a:r>
          </a:p>
          <a:p>
            <a:pPr lvl="2"/>
            <a:r>
              <a:rPr lang="en-US">
                <a:solidFill>
                  <a:srgbClr val="FFFFFF"/>
                </a:solidFill>
              </a:rPr>
              <a:t>IV: CBT Depr Treatment (tx or none) DV: Depr Tx</a:t>
            </a:r>
          </a:p>
          <a:p>
            <a:pPr lvl="2"/>
            <a:r>
              <a:rPr lang="en-US">
                <a:solidFill>
                  <a:srgbClr val="FFFFFF"/>
                </a:solidFill>
              </a:rPr>
              <a:t>Confound: Control Group interacts with subjects in treatment group and learn of CBT training, leading to demoralization and distortive response on measure (contamination)</a:t>
            </a:r>
          </a:p>
          <a:p>
            <a:pPr lvl="2"/>
            <a:endParaRPr lang="en-US">
              <a:solidFill>
                <a:srgbClr val="FFFFFF"/>
              </a:solidFill>
            </a:endParaRPr>
          </a:p>
          <a:p>
            <a:pPr lvl="2"/>
            <a:endParaRPr lang="en-US">
              <a:solidFill>
                <a:srgbClr val="FFFFFF"/>
              </a:solidFill>
            </a:endParaRPr>
          </a:p>
          <a:p>
            <a:pPr lvl="2"/>
            <a:r>
              <a:rPr lang="en-US" i="1">
                <a:solidFill>
                  <a:srgbClr val="FFFFFF"/>
                </a:solidFill>
              </a:rPr>
              <a:t>Question? What other kinds of factors can impact one group and not the other? And also effect the DV? </a:t>
            </a:r>
          </a:p>
          <a:p>
            <a:pPr lvl="2"/>
            <a:endParaRPr lang="en-US" i="1">
              <a:solidFill>
                <a:srgbClr val="FFFFFF"/>
              </a:solidFill>
            </a:endParaRPr>
          </a:p>
          <a:p>
            <a:pPr lvl="1"/>
            <a:endParaRPr lang="en-US">
              <a:solidFill>
                <a:srgbClr val="FFFFFF"/>
              </a:solidFill>
            </a:endParaRPr>
          </a:p>
        </p:txBody>
      </p:sp>
    </p:spTree>
    <p:extLst>
      <p:ext uri="{BB962C8B-B14F-4D97-AF65-F5344CB8AC3E}">
        <p14:creationId xmlns:p14="http://schemas.microsoft.com/office/powerpoint/2010/main" val="1859689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F6B3FC47-A1A1-4247-8A50-6EA67525C208}"/>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Hawthorne Effect</a:t>
            </a:r>
          </a:p>
        </p:txBody>
      </p:sp>
      <p:sp>
        <p:nvSpPr>
          <p:cNvPr id="23"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4" name="Rectangle 1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Content Placeholder 2">
            <a:extLst>
              <a:ext uri="{FF2B5EF4-FFF2-40B4-BE49-F238E27FC236}">
                <a16:creationId xmlns:a16="http://schemas.microsoft.com/office/drawing/2014/main" id="{76DFA3CE-4AF3-4756-8122-0CB66CA7415A}"/>
              </a:ext>
            </a:extLst>
          </p:cNvPr>
          <p:cNvGraphicFramePr>
            <a:graphicFrameLocks noGrp="1"/>
          </p:cNvGraphicFramePr>
          <p:nvPr>
            <p:ph idx="1"/>
            <p:extLst>
              <p:ext uri="{D42A27DB-BD31-4B8C-83A1-F6EECF244321}">
                <p14:modId xmlns:p14="http://schemas.microsoft.com/office/powerpoint/2010/main" val="1355808926"/>
              </p:ext>
            </p:extLst>
          </p:nvPr>
        </p:nvGraphicFramePr>
        <p:xfrm>
          <a:off x="4379913" y="687388"/>
          <a:ext cx="7037387" cy="5475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7274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811D-3FB9-4C81-B35D-89015FE38DBE}"/>
              </a:ext>
            </a:extLst>
          </p:cNvPr>
          <p:cNvSpPr>
            <a:spLocks noGrp="1"/>
          </p:cNvSpPr>
          <p:nvPr>
            <p:ph type="title"/>
          </p:nvPr>
        </p:nvSpPr>
        <p:spPr>
          <a:xfrm>
            <a:off x="1653363" y="365760"/>
            <a:ext cx="9367203" cy="1188720"/>
          </a:xfrm>
        </p:spPr>
        <p:txBody>
          <a:bodyPr>
            <a:normAutofit/>
          </a:bodyPr>
          <a:lstStyle/>
          <a:p>
            <a:r>
              <a:rPr lang="en-US"/>
              <a:t>Experimenter Bias</a:t>
            </a:r>
          </a:p>
        </p:txBody>
      </p:sp>
      <p:sp>
        <p:nvSpPr>
          <p:cNvPr id="14"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2CA3778-DF86-4611-B014-5631EB046269}"/>
              </a:ext>
            </a:extLst>
          </p:cNvPr>
          <p:cNvSpPr>
            <a:spLocks noGrp="1"/>
          </p:cNvSpPr>
          <p:nvPr>
            <p:ph idx="1"/>
          </p:nvPr>
        </p:nvSpPr>
        <p:spPr>
          <a:xfrm>
            <a:off x="1653363" y="2176272"/>
            <a:ext cx="9367204" cy="4041648"/>
          </a:xfrm>
        </p:spPr>
        <p:txBody>
          <a:bodyPr anchor="t">
            <a:normAutofit/>
          </a:bodyPr>
          <a:lstStyle/>
          <a:p>
            <a:r>
              <a:rPr lang="en-US" sz="1900" dirty="0"/>
              <a:t>Experimenter in aware of which group each subject is in and unwittingly influences the response in the condition. </a:t>
            </a:r>
          </a:p>
          <a:p>
            <a:endParaRPr lang="en-US" sz="1900" dirty="0"/>
          </a:p>
          <a:p>
            <a:pPr lvl="1"/>
            <a:r>
              <a:rPr lang="en-US" sz="1900" dirty="0"/>
              <a:t>Examples: </a:t>
            </a:r>
          </a:p>
          <a:p>
            <a:pPr lvl="2"/>
            <a:r>
              <a:rPr lang="en-US" sz="1900" dirty="0"/>
              <a:t>Experimenter is friendlier to the subjects in the therapy </a:t>
            </a:r>
            <a:r>
              <a:rPr lang="en-US" sz="1900" dirty="0" err="1"/>
              <a:t>tx</a:t>
            </a:r>
            <a:r>
              <a:rPr lang="en-US" sz="1900" dirty="0"/>
              <a:t> group than subjects in the nontreatment control group. </a:t>
            </a:r>
          </a:p>
          <a:p>
            <a:pPr lvl="2"/>
            <a:r>
              <a:rPr lang="en-US" sz="1900" dirty="0"/>
              <a:t>Experimenter treats the one type treatment group differently from all the other treatment groups giving cues that they are receiving the “special” treatment</a:t>
            </a:r>
          </a:p>
          <a:p>
            <a:pPr lvl="2"/>
            <a:r>
              <a:rPr lang="en-US" sz="1900" dirty="0"/>
              <a:t>Within-Subjects Design: Experimenter approach/cues to subjects differ between conditions</a:t>
            </a:r>
          </a:p>
          <a:p>
            <a:pPr lvl="2"/>
            <a:endParaRPr lang="en-US" sz="1900" dirty="0"/>
          </a:p>
          <a:p>
            <a:pPr lvl="2"/>
            <a:r>
              <a:rPr lang="en-US" sz="1900" i="1" dirty="0"/>
              <a:t>Solution? “Blind Study”: Experimenter is unaware of which condition each Ss is in</a:t>
            </a:r>
          </a:p>
        </p:txBody>
      </p:sp>
    </p:spTree>
    <p:extLst>
      <p:ext uri="{BB962C8B-B14F-4D97-AF65-F5344CB8AC3E}">
        <p14:creationId xmlns:p14="http://schemas.microsoft.com/office/powerpoint/2010/main" val="2110511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6E4D-AA82-4CC1-A774-2662FDCC6A41}"/>
              </a:ext>
            </a:extLst>
          </p:cNvPr>
          <p:cNvSpPr>
            <a:spLocks noGrp="1"/>
          </p:cNvSpPr>
          <p:nvPr>
            <p:ph type="title"/>
          </p:nvPr>
        </p:nvSpPr>
        <p:spPr>
          <a:xfrm>
            <a:off x="1653363" y="365760"/>
            <a:ext cx="9367203" cy="1188720"/>
          </a:xfrm>
        </p:spPr>
        <p:txBody>
          <a:bodyPr>
            <a:normAutofit/>
          </a:bodyPr>
          <a:lstStyle/>
          <a:p>
            <a:r>
              <a:rPr lang="en-US" dirty="0"/>
              <a:t>Social Desirability Bias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546604-FBC5-4664-9EFC-A65358C78EDB}"/>
              </a:ext>
            </a:extLst>
          </p:cNvPr>
          <p:cNvSpPr>
            <a:spLocks noGrp="1"/>
          </p:cNvSpPr>
          <p:nvPr>
            <p:ph idx="1"/>
          </p:nvPr>
        </p:nvSpPr>
        <p:spPr>
          <a:xfrm>
            <a:off x="1653363" y="2176272"/>
            <a:ext cx="9367204" cy="4041648"/>
          </a:xfrm>
        </p:spPr>
        <p:txBody>
          <a:bodyPr anchor="t">
            <a:normAutofit/>
          </a:bodyPr>
          <a:lstStyle/>
          <a:p>
            <a:r>
              <a:rPr lang="en-US" sz="2000"/>
              <a:t>Subjects are influenced by the need to create a positive impression</a:t>
            </a:r>
          </a:p>
          <a:p>
            <a:pPr lvl="1"/>
            <a:r>
              <a:rPr lang="en-US" sz="2000"/>
              <a:t>Examples:</a:t>
            </a:r>
          </a:p>
          <a:p>
            <a:pPr lvl="2"/>
            <a:r>
              <a:rPr lang="en-US" dirty="0"/>
              <a:t>Subjects may over-perform</a:t>
            </a:r>
          </a:p>
          <a:p>
            <a:pPr lvl="2"/>
            <a:r>
              <a:rPr lang="en-US" dirty="0"/>
              <a:t>Subjects may respond to questionnaire in an manner that depicts them positively</a:t>
            </a:r>
          </a:p>
          <a:p>
            <a:pPr lvl="2"/>
            <a:r>
              <a:rPr lang="en-US" dirty="0"/>
              <a:t>Subjects respond to measure in a manner they believe the experimenter desires</a:t>
            </a:r>
          </a:p>
          <a:p>
            <a:pPr lvl="2"/>
            <a:endParaRPr lang="en-US" dirty="0"/>
          </a:p>
          <a:p>
            <a:pPr lvl="2"/>
            <a:endParaRPr lang="en-US" dirty="0"/>
          </a:p>
          <a:p>
            <a:pPr lvl="2"/>
            <a:r>
              <a:rPr lang="en-US" i="1" dirty="0"/>
              <a:t>Solution? Both Experimenter and Social Desirability Bias can be reduced by having a “Double Blind” Study where neither the experimenter or subjects know which condition they are participating</a:t>
            </a:r>
          </a:p>
        </p:txBody>
      </p:sp>
    </p:spTree>
    <p:extLst>
      <p:ext uri="{BB962C8B-B14F-4D97-AF65-F5344CB8AC3E}">
        <p14:creationId xmlns:p14="http://schemas.microsoft.com/office/powerpoint/2010/main" val="3613427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1102</Words>
  <Application>Microsoft Office PowerPoint</Application>
  <PresentationFormat>Widescreen</PresentationFormat>
  <Paragraphs>119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Problems with Internal Validity</vt:lpstr>
      <vt:lpstr>Definition</vt:lpstr>
      <vt:lpstr>Confounds</vt:lpstr>
      <vt:lpstr> Types of Confounds</vt:lpstr>
      <vt:lpstr>History Effect</vt:lpstr>
      <vt:lpstr>History Effect</vt:lpstr>
      <vt:lpstr>Hawthorne Effect</vt:lpstr>
      <vt:lpstr>Experimenter Bias</vt:lpstr>
      <vt:lpstr>Social Desirability Bias</vt:lpstr>
      <vt:lpstr>Response Bias</vt:lpstr>
      <vt:lpstr>Instrumentation</vt:lpstr>
      <vt:lpstr>Differential Attrition</vt:lpstr>
      <vt:lpstr>Maturation</vt:lpstr>
      <vt:lpstr>Statistical Regression</vt:lpstr>
      <vt:lpstr>Selection</vt:lpstr>
      <vt:lpstr>Group Work: Identifying Confounds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with Internal Validity</dc:title>
  <dc:creator>McLeod, Scott</dc:creator>
  <cp:lastModifiedBy>McLeod, Scott</cp:lastModifiedBy>
  <cp:revision>5</cp:revision>
  <dcterms:created xsi:type="dcterms:W3CDTF">2020-11-09T06:08:30Z</dcterms:created>
  <dcterms:modified xsi:type="dcterms:W3CDTF">2020-11-09T06:42:07Z</dcterms:modified>
</cp:coreProperties>
</file>