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heme/themeOverride1.xml" ContentType="application/vnd.openxmlformats-officedocument.themeOverr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sorterViewPr>
    <p:cViewPr>
      <p:scale>
        <a:sx n="100" d="100"/>
        <a:sy n="100" d="100"/>
      </p:scale>
      <p:origin x="0" y="-62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462327-E33B-4F38-837F-736B394F2912}" type="doc">
      <dgm:prSet loTypeId="urn:microsoft.com/office/officeart/2016/7/layout/BasicProcessNew" loCatId="process" qsTypeId="urn:microsoft.com/office/officeart/2005/8/quickstyle/simple1" qsCatId="simple" csTypeId="urn:microsoft.com/office/officeart/2005/8/colors/accent1_2" csCatId="accent1"/>
      <dgm:spPr/>
      <dgm:t>
        <a:bodyPr/>
        <a:lstStyle/>
        <a:p>
          <a:endParaRPr lang="en-US"/>
        </a:p>
      </dgm:t>
    </dgm:pt>
    <dgm:pt modelId="{AC4A1576-08C5-4635-8DC5-8EBA26AD50FA}">
      <dgm:prSet/>
      <dgm:spPr/>
      <dgm:t>
        <a:bodyPr/>
        <a:lstStyle/>
        <a:p>
          <a:r>
            <a:rPr lang="en-US"/>
            <a:t>Descriptive Research: Power to describe phenomenon</a:t>
          </a:r>
        </a:p>
      </dgm:t>
    </dgm:pt>
    <dgm:pt modelId="{DE52244D-9ED2-42BC-859F-1704AD4920EE}" type="parTrans" cxnId="{13122EDE-4940-48FF-958A-A4E626234561}">
      <dgm:prSet/>
      <dgm:spPr/>
      <dgm:t>
        <a:bodyPr/>
        <a:lstStyle/>
        <a:p>
          <a:endParaRPr lang="en-US"/>
        </a:p>
      </dgm:t>
    </dgm:pt>
    <dgm:pt modelId="{BB1DD020-B4CD-49B6-8B84-6D09E3C66B26}" type="sibTrans" cxnId="{13122EDE-4940-48FF-958A-A4E626234561}">
      <dgm:prSet/>
      <dgm:spPr/>
      <dgm:t>
        <a:bodyPr/>
        <a:lstStyle/>
        <a:p>
          <a:endParaRPr lang="en-US"/>
        </a:p>
      </dgm:t>
    </dgm:pt>
    <dgm:pt modelId="{58FAC4C9-9EF8-46B8-95D3-8E6BCF3EB922}">
      <dgm:prSet/>
      <dgm:spPr/>
      <dgm:t>
        <a:bodyPr/>
        <a:lstStyle/>
        <a:p>
          <a:r>
            <a:rPr lang="en-US"/>
            <a:t>Observational Research</a:t>
          </a:r>
        </a:p>
      </dgm:t>
    </dgm:pt>
    <dgm:pt modelId="{9DFEB768-342C-43B2-BF01-01397F1DD8E7}" type="parTrans" cxnId="{9D8B056F-37E3-4493-B1C0-0E9F01BC5A1E}">
      <dgm:prSet/>
      <dgm:spPr/>
      <dgm:t>
        <a:bodyPr/>
        <a:lstStyle/>
        <a:p>
          <a:endParaRPr lang="en-US"/>
        </a:p>
      </dgm:t>
    </dgm:pt>
    <dgm:pt modelId="{6FA64FCF-C0F3-4486-94D0-5B98D7447AAE}" type="sibTrans" cxnId="{9D8B056F-37E3-4493-B1C0-0E9F01BC5A1E}">
      <dgm:prSet/>
      <dgm:spPr/>
      <dgm:t>
        <a:bodyPr/>
        <a:lstStyle/>
        <a:p>
          <a:endParaRPr lang="en-US"/>
        </a:p>
      </dgm:t>
    </dgm:pt>
    <dgm:pt modelId="{5E8D1224-933E-4415-BD62-ADCB3A7AF490}">
      <dgm:prSet/>
      <dgm:spPr/>
      <dgm:t>
        <a:bodyPr/>
        <a:lstStyle/>
        <a:p>
          <a:r>
            <a:rPr lang="en-US"/>
            <a:t>Case Studies</a:t>
          </a:r>
        </a:p>
      </dgm:t>
    </dgm:pt>
    <dgm:pt modelId="{EC0EE198-A7C1-4C23-8A49-94DBCBD1D819}" type="parTrans" cxnId="{8465CB3B-D97B-4FE0-8943-1A4ADCEC33DA}">
      <dgm:prSet/>
      <dgm:spPr/>
      <dgm:t>
        <a:bodyPr/>
        <a:lstStyle/>
        <a:p>
          <a:endParaRPr lang="en-US"/>
        </a:p>
      </dgm:t>
    </dgm:pt>
    <dgm:pt modelId="{E3E9C663-8FCD-4AA4-8D2A-EC0F4F80C81A}" type="sibTrans" cxnId="{8465CB3B-D97B-4FE0-8943-1A4ADCEC33DA}">
      <dgm:prSet/>
      <dgm:spPr/>
      <dgm:t>
        <a:bodyPr/>
        <a:lstStyle/>
        <a:p>
          <a:endParaRPr lang="en-US"/>
        </a:p>
      </dgm:t>
    </dgm:pt>
    <dgm:pt modelId="{DA5EE1DA-E2BA-4B1A-AF07-D65E135C9E92}">
      <dgm:prSet/>
      <dgm:spPr/>
      <dgm:t>
        <a:bodyPr/>
        <a:lstStyle/>
        <a:p>
          <a:r>
            <a:rPr lang="en-US"/>
            <a:t>Survey Research</a:t>
          </a:r>
        </a:p>
      </dgm:t>
    </dgm:pt>
    <dgm:pt modelId="{B5F40250-EE87-490B-B817-D9C50ABD13B1}" type="parTrans" cxnId="{DEE10D8B-DBF6-4CB5-B8D4-58C302A3FD21}">
      <dgm:prSet/>
      <dgm:spPr/>
      <dgm:t>
        <a:bodyPr/>
        <a:lstStyle/>
        <a:p>
          <a:endParaRPr lang="en-US"/>
        </a:p>
      </dgm:t>
    </dgm:pt>
    <dgm:pt modelId="{821CC162-62E2-4C51-AD9C-895D8B63E5E0}" type="sibTrans" cxnId="{DEE10D8B-DBF6-4CB5-B8D4-58C302A3FD21}">
      <dgm:prSet/>
      <dgm:spPr/>
      <dgm:t>
        <a:bodyPr/>
        <a:lstStyle/>
        <a:p>
          <a:endParaRPr lang="en-US"/>
        </a:p>
      </dgm:t>
    </dgm:pt>
    <dgm:pt modelId="{A4356D75-6A42-486D-AA4E-BBA95FA259A3}">
      <dgm:prSet/>
      <dgm:spPr/>
      <dgm:t>
        <a:bodyPr/>
        <a:lstStyle/>
        <a:p>
          <a:r>
            <a:rPr lang="en-US"/>
            <a:t>Correlational Research: Power to identify Associations</a:t>
          </a:r>
        </a:p>
      </dgm:t>
    </dgm:pt>
    <dgm:pt modelId="{8FDB16DA-CD49-4D5B-80C1-39E8F733430D}" type="parTrans" cxnId="{9BFFF1D7-E4FE-48F8-B7E4-1241BB6C6BD9}">
      <dgm:prSet/>
      <dgm:spPr/>
      <dgm:t>
        <a:bodyPr/>
        <a:lstStyle/>
        <a:p>
          <a:endParaRPr lang="en-US"/>
        </a:p>
      </dgm:t>
    </dgm:pt>
    <dgm:pt modelId="{E5788C0F-D852-4BDE-A96F-3837CA354D74}" type="sibTrans" cxnId="{9BFFF1D7-E4FE-48F8-B7E4-1241BB6C6BD9}">
      <dgm:prSet/>
      <dgm:spPr/>
      <dgm:t>
        <a:bodyPr/>
        <a:lstStyle/>
        <a:p>
          <a:endParaRPr lang="en-US"/>
        </a:p>
      </dgm:t>
    </dgm:pt>
    <dgm:pt modelId="{653CAE5D-E67E-40A5-A641-240DC216B200}">
      <dgm:prSet/>
      <dgm:spPr/>
      <dgm:t>
        <a:bodyPr/>
        <a:lstStyle/>
        <a:p>
          <a:r>
            <a:rPr lang="en-US"/>
            <a:t>Power of Prediction</a:t>
          </a:r>
        </a:p>
      </dgm:t>
    </dgm:pt>
    <dgm:pt modelId="{6ECEA109-A068-4978-9926-2CD50AA98925}" type="parTrans" cxnId="{C48837B3-A11A-42BB-9764-08ECB5C6F8CB}">
      <dgm:prSet/>
      <dgm:spPr/>
      <dgm:t>
        <a:bodyPr/>
        <a:lstStyle/>
        <a:p>
          <a:endParaRPr lang="en-US"/>
        </a:p>
      </dgm:t>
    </dgm:pt>
    <dgm:pt modelId="{5CF4A083-14CB-41BD-8D6E-0A2F58A1EC07}" type="sibTrans" cxnId="{C48837B3-A11A-42BB-9764-08ECB5C6F8CB}">
      <dgm:prSet/>
      <dgm:spPr/>
      <dgm:t>
        <a:bodyPr/>
        <a:lstStyle/>
        <a:p>
          <a:endParaRPr lang="en-US"/>
        </a:p>
      </dgm:t>
    </dgm:pt>
    <dgm:pt modelId="{67E443C1-11FE-44B2-9E79-8CDACDAED1D3}">
      <dgm:prSet/>
      <dgm:spPr/>
      <dgm:t>
        <a:bodyPr/>
        <a:lstStyle/>
        <a:p>
          <a:r>
            <a:rPr lang="en-US"/>
            <a:t>Associative Relationships between Constructs (Dependent Variables only)</a:t>
          </a:r>
        </a:p>
      </dgm:t>
    </dgm:pt>
    <dgm:pt modelId="{4CA7068D-35CF-4FFA-B27F-874F8B4933AF}" type="parTrans" cxnId="{C200A173-1175-4D9A-ACC3-4E1D1EF0532B}">
      <dgm:prSet/>
      <dgm:spPr/>
      <dgm:t>
        <a:bodyPr/>
        <a:lstStyle/>
        <a:p>
          <a:endParaRPr lang="en-US"/>
        </a:p>
      </dgm:t>
    </dgm:pt>
    <dgm:pt modelId="{6D3C6D05-FE89-4980-8B44-5880A3310D1D}" type="sibTrans" cxnId="{C200A173-1175-4D9A-ACC3-4E1D1EF0532B}">
      <dgm:prSet/>
      <dgm:spPr/>
      <dgm:t>
        <a:bodyPr/>
        <a:lstStyle/>
        <a:p>
          <a:endParaRPr lang="en-US"/>
        </a:p>
      </dgm:t>
    </dgm:pt>
    <dgm:pt modelId="{1298855B-5B01-41A3-A305-F5065A0BDB7B}" type="pres">
      <dgm:prSet presAssocID="{15462327-E33B-4F38-837F-736B394F2912}" presName="Name0" presStyleCnt="0">
        <dgm:presLayoutVars>
          <dgm:dir/>
          <dgm:resizeHandles val="exact"/>
        </dgm:presLayoutVars>
      </dgm:prSet>
      <dgm:spPr/>
    </dgm:pt>
    <dgm:pt modelId="{16789E45-E616-41E1-93E4-04DAA415DCE6}" type="pres">
      <dgm:prSet presAssocID="{AC4A1576-08C5-4635-8DC5-8EBA26AD50FA}" presName="node" presStyleLbl="node1" presStyleIdx="0" presStyleCnt="3">
        <dgm:presLayoutVars>
          <dgm:bulletEnabled val="1"/>
        </dgm:presLayoutVars>
      </dgm:prSet>
      <dgm:spPr/>
    </dgm:pt>
    <dgm:pt modelId="{DB88F90D-AA9C-4894-9728-E67E985E4CBF}" type="pres">
      <dgm:prSet presAssocID="{BB1DD020-B4CD-49B6-8B84-6D09E3C66B26}" presName="sibTransSpacerBeforeConnector" presStyleCnt="0"/>
      <dgm:spPr/>
    </dgm:pt>
    <dgm:pt modelId="{3B53FDB6-7A7C-4155-BD91-50EC4D18880A}" type="pres">
      <dgm:prSet presAssocID="{BB1DD020-B4CD-49B6-8B84-6D09E3C66B26}" presName="sibTrans" presStyleLbl="node1" presStyleIdx="1" presStyleCnt="3"/>
      <dgm:spPr/>
    </dgm:pt>
    <dgm:pt modelId="{C465E5B5-1D02-4E32-B214-15C3D7BBB451}" type="pres">
      <dgm:prSet presAssocID="{BB1DD020-B4CD-49B6-8B84-6D09E3C66B26}" presName="sibTransSpacerAfterConnector" presStyleCnt="0"/>
      <dgm:spPr/>
    </dgm:pt>
    <dgm:pt modelId="{0F85F5E9-C2DD-470C-9A3B-036F3FCAC636}" type="pres">
      <dgm:prSet presAssocID="{A4356D75-6A42-486D-AA4E-BBA95FA259A3}" presName="node" presStyleLbl="node1" presStyleIdx="2" presStyleCnt="3">
        <dgm:presLayoutVars>
          <dgm:bulletEnabled val="1"/>
        </dgm:presLayoutVars>
      </dgm:prSet>
      <dgm:spPr/>
    </dgm:pt>
  </dgm:ptLst>
  <dgm:cxnLst>
    <dgm:cxn modelId="{05254C0C-8D64-495B-B4B2-9720D65806E6}" type="presOf" srcId="{15462327-E33B-4F38-837F-736B394F2912}" destId="{1298855B-5B01-41A3-A305-F5065A0BDB7B}" srcOrd="0" destOrd="0" presId="urn:microsoft.com/office/officeart/2016/7/layout/BasicProcessNew"/>
    <dgm:cxn modelId="{A0B93838-B6F7-42EF-80AC-BB1B2F6E6738}" type="presOf" srcId="{AC4A1576-08C5-4635-8DC5-8EBA26AD50FA}" destId="{16789E45-E616-41E1-93E4-04DAA415DCE6}" srcOrd="0" destOrd="0" presId="urn:microsoft.com/office/officeart/2016/7/layout/BasicProcessNew"/>
    <dgm:cxn modelId="{8465CB3B-D97B-4FE0-8943-1A4ADCEC33DA}" srcId="{AC4A1576-08C5-4635-8DC5-8EBA26AD50FA}" destId="{5E8D1224-933E-4415-BD62-ADCB3A7AF490}" srcOrd="1" destOrd="0" parTransId="{EC0EE198-A7C1-4C23-8A49-94DBCBD1D819}" sibTransId="{E3E9C663-8FCD-4AA4-8D2A-EC0F4F80C81A}"/>
    <dgm:cxn modelId="{21087C3D-B4B7-41F4-A925-7F3F55B587F4}" type="presOf" srcId="{DA5EE1DA-E2BA-4B1A-AF07-D65E135C9E92}" destId="{16789E45-E616-41E1-93E4-04DAA415DCE6}" srcOrd="0" destOrd="3" presId="urn:microsoft.com/office/officeart/2016/7/layout/BasicProcessNew"/>
    <dgm:cxn modelId="{E898F648-EF0C-4E44-A3B3-35BC2A5FD1A2}" type="presOf" srcId="{653CAE5D-E67E-40A5-A641-240DC216B200}" destId="{0F85F5E9-C2DD-470C-9A3B-036F3FCAC636}" srcOrd="0" destOrd="1" presId="urn:microsoft.com/office/officeart/2016/7/layout/BasicProcessNew"/>
    <dgm:cxn modelId="{9D8B056F-37E3-4493-B1C0-0E9F01BC5A1E}" srcId="{AC4A1576-08C5-4635-8DC5-8EBA26AD50FA}" destId="{58FAC4C9-9EF8-46B8-95D3-8E6BCF3EB922}" srcOrd="0" destOrd="0" parTransId="{9DFEB768-342C-43B2-BF01-01397F1DD8E7}" sibTransId="{6FA64FCF-C0F3-4486-94D0-5B98D7447AAE}"/>
    <dgm:cxn modelId="{C200A173-1175-4D9A-ACC3-4E1D1EF0532B}" srcId="{A4356D75-6A42-486D-AA4E-BBA95FA259A3}" destId="{67E443C1-11FE-44B2-9E79-8CDACDAED1D3}" srcOrd="1" destOrd="0" parTransId="{4CA7068D-35CF-4FFA-B27F-874F8B4933AF}" sibTransId="{6D3C6D05-FE89-4980-8B44-5880A3310D1D}"/>
    <dgm:cxn modelId="{7CB8B355-11C5-4168-9F55-DE47BF7B2E81}" type="presOf" srcId="{5E8D1224-933E-4415-BD62-ADCB3A7AF490}" destId="{16789E45-E616-41E1-93E4-04DAA415DCE6}" srcOrd="0" destOrd="2" presId="urn:microsoft.com/office/officeart/2016/7/layout/BasicProcessNew"/>
    <dgm:cxn modelId="{DEE10D8B-DBF6-4CB5-B8D4-58C302A3FD21}" srcId="{AC4A1576-08C5-4635-8DC5-8EBA26AD50FA}" destId="{DA5EE1DA-E2BA-4B1A-AF07-D65E135C9E92}" srcOrd="2" destOrd="0" parTransId="{B5F40250-EE87-490B-B817-D9C50ABD13B1}" sibTransId="{821CC162-62E2-4C51-AD9C-895D8B63E5E0}"/>
    <dgm:cxn modelId="{9F6502A1-BB48-42AC-A289-55733A221C69}" type="presOf" srcId="{A4356D75-6A42-486D-AA4E-BBA95FA259A3}" destId="{0F85F5E9-C2DD-470C-9A3B-036F3FCAC636}" srcOrd="0" destOrd="0" presId="urn:microsoft.com/office/officeart/2016/7/layout/BasicProcessNew"/>
    <dgm:cxn modelId="{C48837B3-A11A-42BB-9764-08ECB5C6F8CB}" srcId="{A4356D75-6A42-486D-AA4E-BBA95FA259A3}" destId="{653CAE5D-E67E-40A5-A641-240DC216B200}" srcOrd="0" destOrd="0" parTransId="{6ECEA109-A068-4978-9926-2CD50AA98925}" sibTransId="{5CF4A083-14CB-41BD-8D6E-0A2F58A1EC07}"/>
    <dgm:cxn modelId="{5C4D51BA-A87A-492A-951D-53EBB491149C}" type="presOf" srcId="{58FAC4C9-9EF8-46B8-95D3-8E6BCF3EB922}" destId="{16789E45-E616-41E1-93E4-04DAA415DCE6}" srcOrd="0" destOrd="1" presId="urn:microsoft.com/office/officeart/2016/7/layout/BasicProcessNew"/>
    <dgm:cxn modelId="{E168F6CE-CA4A-47D0-BD95-59079867797D}" type="presOf" srcId="{67E443C1-11FE-44B2-9E79-8CDACDAED1D3}" destId="{0F85F5E9-C2DD-470C-9A3B-036F3FCAC636}" srcOrd="0" destOrd="2" presId="urn:microsoft.com/office/officeart/2016/7/layout/BasicProcessNew"/>
    <dgm:cxn modelId="{9BFFF1D7-E4FE-48F8-B7E4-1241BB6C6BD9}" srcId="{15462327-E33B-4F38-837F-736B394F2912}" destId="{A4356D75-6A42-486D-AA4E-BBA95FA259A3}" srcOrd="1" destOrd="0" parTransId="{8FDB16DA-CD49-4D5B-80C1-39E8F733430D}" sibTransId="{E5788C0F-D852-4BDE-A96F-3837CA354D74}"/>
    <dgm:cxn modelId="{13122EDE-4940-48FF-958A-A4E626234561}" srcId="{15462327-E33B-4F38-837F-736B394F2912}" destId="{AC4A1576-08C5-4635-8DC5-8EBA26AD50FA}" srcOrd="0" destOrd="0" parTransId="{DE52244D-9ED2-42BC-859F-1704AD4920EE}" sibTransId="{BB1DD020-B4CD-49B6-8B84-6D09E3C66B26}"/>
    <dgm:cxn modelId="{3BA1E2F4-4E9C-4F06-9EFC-C6DDA83CEF0B}" type="presOf" srcId="{BB1DD020-B4CD-49B6-8B84-6D09E3C66B26}" destId="{3B53FDB6-7A7C-4155-BD91-50EC4D18880A}" srcOrd="0" destOrd="0" presId="urn:microsoft.com/office/officeart/2016/7/layout/BasicProcessNew"/>
    <dgm:cxn modelId="{7881973D-26C3-48BF-9A66-00D82A940835}" type="presParOf" srcId="{1298855B-5B01-41A3-A305-F5065A0BDB7B}" destId="{16789E45-E616-41E1-93E4-04DAA415DCE6}" srcOrd="0" destOrd="0" presId="urn:microsoft.com/office/officeart/2016/7/layout/BasicProcessNew"/>
    <dgm:cxn modelId="{7CF9B700-DEF5-4FD9-8F25-C4E2F998F28D}" type="presParOf" srcId="{1298855B-5B01-41A3-A305-F5065A0BDB7B}" destId="{DB88F90D-AA9C-4894-9728-E67E985E4CBF}" srcOrd="1" destOrd="0" presId="urn:microsoft.com/office/officeart/2016/7/layout/BasicProcessNew"/>
    <dgm:cxn modelId="{1324D859-2739-4F57-BCC6-D16FB19B4A4D}" type="presParOf" srcId="{1298855B-5B01-41A3-A305-F5065A0BDB7B}" destId="{3B53FDB6-7A7C-4155-BD91-50EC4D18880A}" srcOrd="2" destOrd="0" presId="urn:microsoft.com/office/officeart/2016/7/layout/BasicProcessNew"/>
    <dgm:cxn modelId="{9890EAB3-35A2-4D67-BA43-44337671D1A0}" type="presParOf" srcId="{1298855B-5B01-41A3-A305-F5065A0BDB7B}" destId="{C465E5B5-1D02-4E32-B214-15C3D7BBB451}" srcOrd="3" destOrd="0" presId="urn:microsoft.com/office/officeart/2016/7/layout/BasicProcessNew"/>
    <dgm:cxn modelId="{68631F1E-8B0D-4F54-A490-F30308D1F07A}" type="presParOf" srcId="{1298855B-5B01-41A3-A305-F5065A0BDB7B}" destId="{0F85F5E9-C2DD-470C-9A3B-036F3FCAC636}" srcOrd="4"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10E5BA-00E7-4368-AB56-BB5298B772BC}"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en-US"/>
        </a:p>
      </dgm:t>
    </dgm:pt>
    <dgm:pt modelId="{987586A7-3E59-4106-B41B-4EB89241A168}">
      <dgm:prSet/>
      <dgm:spPr/>
      <dgm:t>
        <a:bodyPr/>
        <a:lstStyle/>
        <a:p>
          <a:r>
            <a:rPr lang="en-US"/>
            <a:t>Causal Power : Core to Science</a:t>
          </a:r>
        </a:p>
      </dgm:t>
    </dgm:pt>
    <dgm:pt modelId="{18632705-8858-4980-B55D-61BCA434D4C6}" type="parTrans" cxnId="{0F380146-72BC-455C-B937-5F078AF0DE99}">
      <dgm:prSet/>
      <dgm:spPr/>
      <dgm:t>
        <a:bodyPr/>
        <a:lstStyle/>
        <a:p>
          <a:endParaRPr lang="en-US"/>
        </a:p>
      </dgm:t>
    </dgm:pt>
    <dgm:pt modelId="{02D0C19F-F116-4F03-95F8-897895DC6F61}" type="sibTrans" cxnId="{0F380146-72BC-455C-B937-5F078AF0DE99}">
      <dgm:prSet/>
      <dgm:spPr/>
      <dgm:t>
        <a:bodyPr/>
        <a:lstStyle/>
        <a:p>
          <a:endParaRPr lang="en-US"/>
        </a:p>
      </dgm:t>
    </dgm:pt>
    <dgm:pt modelId="{6D9B54D0-6750-43F9-BB87-B00CC34C40F7}">
      <dgm:prSet/>
      <dgm:spPr/>
      <dgm:t>
        <a:bodyPr/>
        <a:lstStyle/>
        <a:p>
          <a:r>
            <a:rPr lang="en-US"/>
            <a:t>Power answer the fundamental question in Psychology: “What causes people to behave the way they do?”</a:t>
          </a:r>
        </a:p>
      </dgm:t>
    </dgm:pt>
    <dgm:pt modelId="{3437DF6E-E31A-4DB4-B05C-202BAD5F328B}" type="parTrans" cxnId="{60BBCC11-09B7-451C-B5CC-25B6235288EF}">
      <dgm:prSet/>
      <dgm:spPr/>
      <dgm:t>
        <a:bodyPr/>
        <a:lstStyle/>
        <a:p>
          <a:endParaRPr lang="en-US"/>
        </a:p>
      </dgm:t>
    </dgm:pt>
    <dgm:pt modelId="{73F40476-D7CA-4A20-AE86-F150C3C2EF37}" type="sibTrans" cxnId="{60BBCC11-09B7-451C-B5CC-25B6235288EF}">
      <dgm:prSet/>
      <dgm:spPr/>
      <dgm:t>
        <a:bodyPr/>
        <a:lstStyle/>
        <a:p>
          <a:endParaRPr lang="en-US"/>
        </a:p>
      </dgm:t>
    </dgm:pt>
    <dgm:pt modelId="{24689A23-9420-409D-9CF8-981D3DA941CD}">
      <dgm:prSet/>
      <dgm:spPr/>
      <dgm:t>
        <a:bodyPr/>
        <a:lstStyle/>
        <a:p>
          <a:r>
            <a:rPr lang="en-US"/>
            <a:t>Psychology can be a scientific discipline</a:t>
          </a:r>
        </a:p>
      </dgm:t>
    </dgm:pt>
    <dgm:pt modelId="{911B2300-6B01-4ADF-A093-6711150846C6}" type="parTrans" cxnId="{092868B8-AF32-4654-ADC9-2AC7958ADA00}">
      <dgm:prSet/>
      <dgm:spPr/>
      <dgm:t>
        <a:bodyPr/>
        <a:lstStyle/>
        <a:p>
          <a:endParaRPr lang="en-US"/>
        </a:p>
      </dgm:t>
    </dgm:pt>
    <dgm:pt modelId="{30C74AE4-34DE-4628-9418-04764A232F2C}" type="sibTrans" cxnId="{092868B8-AF32-4654-ADC9-2AC7958ADA00}">
      <dgm:prSet/>
      <dgm:spPr/>
      <dgm:t>
        <a:bodyPr/>
        <a:lstStyle/>
        <a:p>
          <a:endParaRPr lang="en-US"/>
        </a:p>
      </dgm:t>
    </dgm:pt>
    <dgm:pt modelId="{DB8A9B58-587F-4CCB-BA8B-641BD4CF6025}">
      <dgm:prSet/>
      <dgm:spPr/>
      <dgm:t>
        <a:bodyPr/>
        <a:lstStyle/>
        <a:p>
          <a:r>
            <a:rPr lang="en-US"/>
            <a:t>Counters that psychology is “common sense”</a:t>
          </a:r>
        </a:p>
      </dgm:t>
    </dgm:pt>
    <dgm:pt modelId="{988FB0C4-4CA2-4CA9-A185-D144DC929374}" type="parTrans" cxnId="{E0E7D5AF-0D36-4021-8D72-23FCD77172EC}">
      <dgm:prSet/>
      <dgm:spPr/>
      <dgm:t>
        <a:bodyPr/>
        <a:lstStyle/>
        <a:p>
          <a:endParaRPr lang="en-US"/>
        </a:p>
      </dgm:t>
    </dgm:pt>
    <dgm:pt modelId="{50F69A29-3A65-4598-9EC9-A5BB1858CABA}" type="sibTrans" cxnId="{E0E7D5AF-0D36-4021-8D72-23FCD77172EC}">
      <dgm:prSet/>
      <dgm:spPr/>
      <dgm:t>
        <a:bodyPr/>
        <a:lstStyle/>
        <a:p>
          <a:endParaRPr lang="en-US"/>
        </a:p>
      </dgm:t>
    </dgm:pt>
    <dgm:pt modelId="{C9AEB0D1-13A5-4FFB-A3BD-942CBE5E7F85}">
      <dgm:prSet/>
      <dgm:spPr/>
      <dgm:t>
        <a:bodyPr/>
        <a:lstStyle/>
        <a:p>
          <a:r>
            <a:rPr lang="en-US"/>
            <a:t>Builds a field of knowledge that is based on empirical evidence </a:t>
          </a:r>
        </a:p>
      </dgm:t>
    </dgm:pt>
    <dgm:pt modelId="{031318FC-D9F8-4515-B090-6FFAA95373E1}" type="parTrans" cxnId="{9D4148A2-6224-4A1C-A0D1-28F4F528527E}">
      <dgm:prSet/>
      <dgm:spPr/>
      <dgm:t>
        <a:bodyPr/>
        <a:lstStyle/>
        <a:p>
          <a:endParaRPr lang="en-US"/>
        </a:p>
      </dgm:t>
    </dgm:pt>
    <dgm:pt modelId="{EDEFA14A-81A2-40CE-9BD3-C274FD66F38A}" type="sibTrans" cxnId="{9D4148A2-6224-4A1C-A0D1-28F4F528527E}">
      <dgm:prSet/>
      <dgm:spPr/>
      <dgm:t>
        <a:bodyPr/>
        <a:lstStyle/>
        <a:p>
          <a:endParaRPr lang="en-US"/>
        </a:p>
      </dgm:t>
    </dgm:pt>
    <dgm:pt modelId="{DA7A7F84-5760-4743-B9C6-9CF950B329C4}">
      <dgm:prSet/>
      <dgm:spPr/>
      <dgm:t>
        <a:bodyPr/>
        <a:lstStyle/>
        <a:p>
          <a:r>
            <a:rPr lang="en-US"/>
            <a:t>Supported by rigorous statistical testing</a:t>
          </a:r>
        </a:p>
      </dgm:t>
    </dgm:pt>
    <dgm:pt modelId="{D9BC725D-1594-4C77-8E08-CF175BBE14B1}" type="parTrans" cxnId="{E7D79E9A-CB27-46DA-B4D7-A48590A02990}">
      <dgm:prSet/>
      <dgm:spPr/>
      <dgm:t>
        <a:bodyPr/>
        <a:lstStyle/>
        <a:p>
          <a:endParaRPr lang="en-US"/>
        </a:p>
      </dgm:t>
    </dgm:pt>
    <dgm:pt modelId="{ADC385CB-D3C8-47CA-A007-9493ADB67D29}" type="sibTrans" cxnId="{E7D79E9A-CB27-46DA-B4D7-A48590A02990}">
      <dgm:prSet/>
      <dgm:spPr/>
      <dgm:t>
        <a:bodyPr/>
        <a:lstStyle/>
        <a:p>
          <a:endParaRPr lang="en-US"/>
        </a:p>
      </dgm:t>
    </dgm:pt>
    <dgm:pt modelId="{EA699438-68CE-44D1-9774-52CC9711A1F9}" type="pres">
      <dgm:prSet presAssocID="{6C10E5BA-00E7-4368-AB56-BB5298B772BC}" presName="Name0" presStyleCnt="0">
        <dgm:presLayoutVars>
          <dgm:dir/>
          <dgm:animLvl val="lvl"/>
          <dgm:resizeHandles val="exact"/>
        </dgm:presLayoutVars>
      </dgm:prSet>
      <dgm:spPr/>
    </dgm:pt>
    <dgm:pt modelId="{ABC0FAA1-7586-4A2C-BEDF-0DD03225B37C}" type="pres">
      <dgm:prSet presAssocID="{987586A7-3E59-4106-B41B-4EB89241A168}" presName="composite" presStyleCnt="0"/>
      <dgm:spPr/>
    </dgm:pt>
    <dgm:pt modelId="{5955B238-5CA9-452A-BDFA-78CEA239D09E}" type="pres">
      <dgm:prSet presAssocID="{987586A7-3E59-4106-B41B-4EB89241A168}" presName="parTx" presStyleLbl="alignNode1" presStyleIdx="0" presStyleCnt="2">
        <dgm:presLayoutVars>
          <dgm:chMax val="0"/>
          <dgm:chPref val="0"/>
          <dgm:bulletEnabled val="1"/>
        </dgm:presLayoutVars>
      </dgm:prSet>
      <dgm:spPr/>
    </dgm:pt>
    <dgm:pt modelId="{691E1682-F072-4B99-A789-3329D53C8CC2}" type="pres">
      <dgm:prSet presAssocID="{987586A7-3E59-4106-B41B-4EB89241A168}" presName="desTx" presStyleLbl="alignAccFollowNode1" presStyleIdx="0" presStyleCnt="2">
        <dgm:presLayoutVars>
          <dgm:bulletEnabled val="1"/>
        </dgm:presLayoutVars>
      </dgm:prSet>
      <dgm:spPr/>
    </dgm:pt>
    <dgm:pt modelId="{875D23BB-9FAD-4F6C-B016-5C7889E5DC5E}" type="pres">
      <dgm:prSet presAssocID="{02D0C19F-F116-4F03-95F8-897895DC6F61}" presName="space" presStyleCnt="0"/>
      <dgm:spPr/>
    </dgm:pt>
    <dgm:pt modelId="{063A43B9-8989-4A55-A446-1186BEA8A1EE}" type="pres">
      <dgm:prSet presAssocID="{24689A23-9420-409D-9CF8-981D3DA941CD}" presName="composite" presStyleCnt="0"/>
      <dgm:spPr/>
    </dgm:pt>
    <dgm:pt modelId="{FE37024B-8012-40EC-9719-4537E905EFA0}" type="pres">
      <dgm:prSet presAssocID="{24689A23-9420-409D-9CF8-981D3DA941CD}" presName="parTx" presStyleLbl="alignNode1" presStyleIdx="1" presStyleCnt="2">
        <dgm:presLayoutVars>
          <dgm:chMax val="0"/>
          <dgm:chPref val="0"/>
          <dgm:bulletEnabled val="1"/>
        </dgm:presLayoutVars>
      </dgm:prSet>
      <dgm:spPr/>
    </dgm:pt>
    <dgm:pt modelId="{256F7F8E-4B7C-4ECD-B1D3-4D87B722C687}" type="pres">
      <dgm:prSet presAssocID="{24689A23-9420-409D-9CF8-981D3DA941CD}" presName="desTx" presStyleLbl="alignAccFollowNode1" presStyleIdx="1" presStyleCnt="2">
        <dgm:presLayoutVars>
          <dgm:bulletEnabled val="1"/>
        </dgm:presLayoutVars>
      </dgm:prSet>
      <dgm:spPr/>
    </dgm:pt>
  </dgm:ptLst>
  <dgm:cxnLst>
    <dgm:cxn modelId="{FC3D6105-938B-4C74-AED0-DDFA4790AD61}" type="presOf" srcId="{987586A7-3E59-4106-B41B-4EB89241A168}" destId="{5955B238-5CA9-452A-BDFA-78CEA239D09E}" srcOrd="0" destOrd="0" presId="urn:microsoft.com/office/officeart/2005/8/layout/hList1"/>
    <dgm:cxn modelId="{60BBCC11-09B7-451C-B5CC-25B6235288EF}" srcId="{987586A7-3E59-4106-B41B-4EB89241A168}" destId="{6D9B54D0-6750-43F9-BB87-B00CC34C40F7}" srcOrd="0" destOrd="0" parTransId="{3437DF6E-E31A-4DB4-B05C-202BAD5F328B}" sibTransId="{73F40476-D7CA-4A20-AE86-F150C3C2EF37}"/>
    <dgm:cxn modelId="{90FB6316-6260-4DB5-89D7-2F5BE0E1A377}" type="presOf" srcId="{6C10E5BA-00E7-4368-AB56-BB5298B772BC}" destId="{EA699438-68CE-44D1-9774-52CC9711A1F9}" srcOrd="0" destOrd="0" presId="urn:microsoft.com/office/officeart/2005/8/layout/hList1"/>
    <dgm:cxn modelId="{F98B2162-886B-409C-820D-FFDBD192B972}" type="presOf" srcId="{DB8A9B58-587F-4CCB-BA8B-641BD4CF6025}" destId="{256F7F8E-4B7C-4ECD-B1D3-4D87B722C687}" srcOrd="0" destOrd="0" presId="urn:microsoft.com/office/officeart/2005/8/layout/hList1"/>
    <dgm:cxn modelId="{0F380146-72BC-455C-B937-5F078AF0DE99}" srcId="{6C10E5BA-00E7-4368-AB56-BB5298B772BC}" destId="{987586A7-3E59-4106-B41B-4EB89241A168}" srcOrd="0" destOrd="0" parTransId="{18632705-8858-4980-B55D-61BCA434D4C6}" sibTransId="{02D0C19F-F116-4F03-95F8-897895DC6F61}"/>
    <dgm:cxn modelId="{828F3074-0951-4CCF-AEC9-5DEBEEA991EC}" type="presOf" srcId="{24689A23-9420-409D-9CF8-981D3DA941CD}" destId="{FE37024B-8012-40EC-9719-4537E905EFA0}" srcOrd="0" destOrd="0" presId="urn:microsoft.com/office/officeart/2005/8/layout/hList1"/>
    <dgm:cxn modelId="{E7D79E9A-CB27-46DA-B4D7-A48590A02990}" srcId="{24689A23-9420-409D-9CF8-981D3DA941CD}" destId="{DA7A7F84-5760-4743-B9C6-9CF950B329C4}" srcOrd="2" destOrd="0" parTransId="{D9BC725D-1594-4C77-8E08-CF175BBE14B1}" sibTransId="{ADC385CB-D3C8-47CA-A007-9493ADB67D29}"/>
    <dgm:cxn modelId="{9D4148A2-6224-4A1C-A0D1-28F4F528527E}" srcId="{24689A23-9420-409D-9CF8-981D3DA941CD}" destId="{C9AEB0D1-13A5-4FFB-A3BD-942CBE5E7F85}" srcOrd="1" destOrd="0" parTransId="{031318FC-D9F8-4515-B090-6FFAA95373E1}" sibTransId="{EDEFA14A-81A2-40CE-9BD3-C274FD66F38A}"/>
    <dgm:cxn modelId="{E0E7D5AF-0D36-4021-8D72-23FCD77172EC}" srcId="{24689A23-9420-409D-9CF8-981D3DA941CD}" destId="{DB8A9B58-587F-4CCB-BA8B-641BD4CF6025}" srcOrd="0" destOrd="0" parTransId="{988FB0C4-4CA2-4CA9-A185-D144DC929374}" sibTransId="{50F69A29-3A65-4598-9EC9-A5BB1858CABA}"/>
    <dgm:cxn modelId="{092868B8-AF32-4654-ADC9-2AC7958ADA00}" srcId="{6C10E5BA-00E7-4368-AB56-BB5298B772BC}" destId="{24689A23-9420-409D-9CF8-981D3DA941CD}" srcOrd="1" destOrd="0" parTransId="{911B2300-6B01-4ADF-A093-6711150846C6}" sibTransId="{30C74AE4-34DE-4628-9418-04764A232F2C}"/>
    <dgm:cxn modelId="{312688BF-2BBA-4695-AE10-EE9CA82B5BCE}" type="presOf" srcId="{6D9B54D0-6750-43F9-BB87-B00CC34C40F7}" destId="{691E1682-F072-4B99-A789-3329D53C8CC2}" srcOrd="0" destOrd="0" presId="urn:microsoft.com/office/officeart/2005/8/layout/hList1"/>
    <dgm:cxn modelId="{9EFA71E7-5190-413E-B4BD-94A2AC420662}" type="presOf" srcId="{DA7A7F84-5760-4743-B9C6-9CF950B329C4}" destId="{256F7F8E-4B7C-4ECD-B1D3-4D87B722C687}" srcOrd="0" destOrd="2" presId="urn:microsoft.com/office/officeart/2005/8/layout/hList1"/>
    <dgm:cxn modelId="{287E3CEE-8D9A-41F8-8FC0-417257B6DAA9}" type="presOf" srcId="{C9AEB0D1-13A5-4FFB-A3BD-942CBE5E7F85}" destId="{256F7F8E-4B7C-4ECD-B1D3-4D87B722C687}" srcOrd="0" destOrd="1" presId="urn:microsoft.com/office/officeart/2005/8/layout/hList1"/>
    <dgm:cxn modelId="{272D7719-7CD4-4BD4-982F-20F9580CC32F}" type="presParOf" srcId="{EA699438-68CE-44D1-9774-52CC9711A1F9}" destId="{ABC0FAA1-7586-4A2C-BEDF-0DD03225B37C}" srcOrd="0" destOrd="0" presId="urn:microsoft.com/office/officeart/2005/8/layout/hList1"/>
    <dgm:cxn modelId="{CA898DCC-7F02-40E5-BCBD-95461DF16FA8}" type="presParOf" srcId="{ABC0FAA1-7586-4A2C-BEDF-0DD03225B37C}" destId="{5955B238-5CA9-452A-BDFA-78CEA239D09E}" srcOrd="0" destOrd="0" presId="urn:microsoft.com/office/officeart/2005/8/layout/hList1"/>
    <dgm:cxn modelId="{7628DD60-3070-4176-92C2-51B7C3D2F020}" type="presParOf" srcId="{ABC0FAA1-7586-4A2C-BEDF-0DD03225B37C}" destId="{691E1682-F072-4B99-A789-3329D53C8CC2}" srcOrd="1" destOrd="0" presId="urn:microsoft.com/office/officeart/2005/8/layout/hList1"/>
    <dgm:cxn modelId="{23921AFF-3CC7-47DF-854A-73C3EBA687A6}" type="presParOf" srcId="{EA699438-68CE-44D1-9774-52CC9711A1F9}" destId="{875D23BB-9FAD-4F6C-B016-5C7889E5DC5E}" srcOrd="1" destOrd="0" presId="urn:microsoft.com/office/officeart/2005/8/layout/hList1"/>
    <dgm:cxn modelId="{B5FD56C5-9EB4-48B3-97A0-75F1E05AC21B}" type="presParOf" srcId="{EA699438-68CE-44D1-9774-52CC9711A1F9}" destId="{063A43B9-8989-4A55-A446-1186BEA8A1EE}" srcOrd="2" destOrd="0" presId="urn:microsoft.com/office/officeart/2005/8/layout/hList1"/>
    <dgm:cxn modelId="{FFC5267B-E177-4155-B668-A4AE094AFD0F}" type="presParOf" srcId="{063A43B9-8989-4A55-A446-1186BEA8A1EE}" destId="{FE37024B-8012-40EC-9719-4537E905EFA0}" srcOrd="0" destOrd="0" presId="urn:microsoft.com/office/officeart/2005/8/layout/hList1"/>
    <dgm:cxn modelId="{6BC8B297-2BCE-4E51-A840-69A0780524F8}" type="presParOf" srcId="{063A43B9-8989-4A55-A446-1186BEA8A1EE}" destId="{256F7F8E-4B7C-4ECD-B1D3-4D87B722C68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B00FB5-15D8-4C1A-84E1-58F1944C7431}"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598F2C44-00B3-4CB9-BA13-B1823D565570}">
      <dgm:prSet/>
      <dgm:spPr/>
      <dgm:t>
        <a:bodyPr/>
        <a:lstStyle/>
        <a:p>
          <a:r>
            <a:rPr lang="en-US" dirty="0"/>
            <a:t>“Spaced out studying cause higher test scores than cramming”</a:t>
          </a:r>
        </a:p>
      </dgm:t>
    </dgm:pt>
    <dgm:pt modelId="{B6CCE99B-A629-4857-A60D-BE395581CBBE}" type="parTrans" cxnId="{E9D26D92-65D8-4F94-8CAE-520D0FF2F1A8}">
      <dgm:prSet/>
      <dgm:spPr/>
      <dgm:t>
        <a:bodyPr/>
        <a:lstStyle/>
        <a:p>
          <a:endParaRPr lang="en-US"/>
        </a:p>
      </dgm:t>
    </dgm:pt>
    <dgm:pt modelId="{F9CD6A48-5983-450F-9684-6240159CFC2A}" type="sibTrans" cxnId="{E9D26D92-65D8-4F94-8CAE-520D0FF2F1A8}">
      <dgm:prSet/>
      <dgm:spPr/>
      <dgm:t>
        <a:bodyPr/>
        <a:lstStyle/>
        <a:p>
          <a:endParaRPr lang="en-US"/>
        </a:p>
      </dgm:t>
    </dgm:pt>
    <dgm:pt modelId="{0EEA6111-B698-4D13-BEC4-AACFD9390748}">
      <dgm:prSet/>
      <dgm:spPr/>
      <dgm:t>
        <a:bodyPr/>
        <a:lstStyle/>
        <a:p>
          <a:r>
            <a:rPr lang="en-US"/>
            <a:t>“Human physical contact reduces perception of pain”</a:t>
          </a:r>
        </a:p>
      </dgm:t>
    </dgm:pt>
    <dgm:pt modelId="{4CD0EF6E-25A7-4A8F-BF67-68F877B83ECA}" type="parTrans" cxnId="{54FE4454-C594-4F91-883B-FFA401348A4A}">
      <dgm:prSet/>
      <dgm:spPr/>
      <dgm:t>
        <a:bodyPr/>
        <a:lstStyle/>
        <a:p>
          <a:endParaRPr lang="en-US"/>
        </a:p>
      </dgm:t>
    </dgm:pt>
    <dgm:pt modelId="{9F47B90F-38FA-4FFF-8AF6-FE25C87A58B5}" type="sibTrans" cxnId="{54FE4454-C594-4F91-883B-FFA401348A4A}">
      <dgm:prSet/>
      <dgm:spPr/>
      <dgm:t>
        <a:bodyPr/>
        <a:lstStyle/>
        <a:p>
          <a:endParaRPr lang="en-US"/>
        </a:p>
      </dgm:t>
    </dgm:pt>
    <dgm:pt modelId="{577E3EDC-029C-423B-9107-9F8668406083}">
      <dgm:prSet/>
      <dgm:spPr/>
      <dgm:t>
        <a:bodyPr/>
        <a:lstStyle/>
        <a:p>
          <a:r>
            <a:rPr lang="en-US"/>
            <a:t>“Social support causes a reduction of intense grief reactions”</a:t>
          </a:r>
        </a:p>
      </dgm:t>
    </dgm:pt>
    <dgm:pt modelId="{82FFE73F-A763-4F29-A82D-1E526F248F3E}" type="parTrans" cxnId="{F1C50FB6-BCA2-4C2B-87FC-C4A62458801A}">
      <dgm:prSet/>
      <dgm:spPr/>
      <dgm:t>
        <a:bodyPr/>
        <a:lstStyle/>
        <a:p>
          <a:endParaRPr lang="en-US"/>
        </a:p>
      </dgm:t>
    </dgm:pt>
    <dgm:pt modelId="{06472D13-0B80-454C-A551-558745E9AD3B}" type="sibTrans" cxnId="{F1C50FB6-BCA2-4C2B-87FC-C4A62458801A}">
      <dgm:prSet/>
      <dgm:spPr/>
      <dgm:t>
        <a:bodyPr/>
        <a:lstStyle/>
        <a:p>
          <a:endParaRPr lang="en-US"/>
        </a:p>
      </dgm:t>
    </dgm:pt>
    <dgm:pt modelId="{279E5F68-4FB1-410E-932E-8C0E5C932394}">
      <dgm:prSet/>
      <dgm:spPr/>
      <dgm:t>
        <a:bodyPr/>
        <a:lstStyle/>
        <a:p>
          <a:r>
            <a:rPr lang="en-US"/>
            <a:t>“Cognitive Behavioral Therapy reduces depressive symptoms”</a:t>
          </a:r>
        </a:p>
      </dgm:t>
    </dgm:pt>
    <dgm:pt modelId="{6AAE3C65-7F85-4073-B2C8-500C016005A6}" type="parTrans" cxnId="{7142AE72-AE1A-4B8B-A856-CE7DF7659FB1}">
      <dgm:prSet/>
      <dgm:spPr/>
      <dgm:t>
        <a:bodyPr/>
        <a:lstStyle/>
        <a:p>
          <a:endParaRPr lang="en-US"/>
        </a:p>
      </dgm:t>
    </dgm:pt>
    <dgm:pt modelId="{6900517F-AD6C-44F0-A5EF-55362BBB3049}" type="sibTrans" cxnId="{7142AE72-AE1A-4B8B-A856-CE7DF7659FB1}">
      <dgm:prSet/>
      <dgm:spPr/>
      <dgm:t>
        <a:bodyPr/>
        <a:lstStyle/>
        <a:p>
          <a:endParaRPr lang="en-US"/>
        </a:p>
      </dgm:t>
    </dgm:pt>
    <dgm:pt modelId="{C6956DBB-EBB1-4E59-8F15-DA0C381AA63D}">
      <dgm:prSet/>
      <dgm:spPr/>
      <dgm:t>
        <a:bodyPr/>
        <a:lstStyle/>
        <a:p>
          <a:r>
            <a:rPr lang="en-US"/>
            <a:t>Note: The use of action verbs like “reduces” “improves”</a:t>
          </a:r>
        </a:p>
      </dgm:t>
    </dgm:pt>
    <dgm:pt modelId="{E12F576D-BBD1-4D4D-B546-AF3D33410D79}" type="parTrans" cxnId="{72EAE71E-A82E-4528-B800-A35495E10840}">
      <dgm:prSet/>
      <dgm:spPr/>
      <dgm:t>
        <a:bodyPr/>
        <a:lstStyle/>
        <a:p>
          <a:endParaRPr lang="en-US"/>
        </a:p>
      </dgm:t>
    </dgm:pt>
    <dgm:pt modelId="{9505D0EB-4F26-44A5-9C6E-EAE8F880A57F}" type="sibTrans" cxnId="{72EAE71E-A82E-4528-B800-A35495E10840}">
      <dgm:prSet/>
      <dgm:spPr/>
      <dgm:t>
        <a:bodyPr/>
        <a:lstStyle/>
        <a:p>
          <a:endParaRPr lang="en-US"/>
        </a:p>
      </dgm:t>
    </dgm:pt>
    <dgm:pt modelId="{A609E08E-0539-44DA-A2BB-620587678E2E}">
      <dgm:prSet/>
      <dgm:spPr/>
      <dgm:t>
        <a:bodyPr/>
        <a:lstStyle/>
        <a:p>
          <a:r>
            <a:rPr lang="en-US"/>
            <a:t>Unlike Correlational language: “linked to” “goes with” “associated with”</a:t>
          </a:r>
        </a:p>
      </dgm:t>
    </dgm:pt>
    <dgm:pt modelId="{CCB7FE0A-C500-450F-A7C6-CBBCC20AC77B}" type="parTrans" cxnId="{69042685-43A3-4F57-81BF-43C333398C8D}">
      <dgm:prSet/>
      <dgm:spPr/>
      <dgm:t>
        <a:bodyPr/>
        <a:lstStyle/>
        <a:p>
          <a:endParaRPr lang="en-US"/>
        </a:p>
      </dgm:t>
    </dgm:pt>
    <dgm:pt modelId="{6BA98013-8920-4A44-80B2-1E1042BC22C2}" type="sibTrans" cxnId="{69042685-43A3-4F57-81BF-43C333398C8D}">
      <dgm:prSet/>
      <dgm:spPr/>
      <dgm:t>
        <a:bodyPr/>
        <a:lstStyle/>
        <a:p>
          <a:endParaRPr lang="en-US"/>
        </a:p>
      </dgm:t>
    </dgm:pt>
    <dgm:pt modelId="{BAA7462C-D60C-4B17-8770-1FEC9B7B127C}" type="pres">
      <dgm:prSet presAssocID="{EFB00FB5-15D8-4C1A-84E1-58F1944C7431}" presName="Name0" presStyleCnt="0">
        <dgm:presLayoutVars>
          <dgm:dir/>
          <dgm:animLvl val="lvl"/>
          <dgm:resizeHandles val="exact"/>
        </dgm:presLayoutVars>
      </dgm:prSet>
      <dgm:spPr/>
    </dgm:pt>
    <dgm:pt modelId="{D0088D14-783E-4B68-AE43-97FD752FE3BC}" type="pres">
      <dgm:prSet presAssocID="{598F2C44-00B3-4CB9-BA13-B1823D565570}" presName="linNode" presStyleCnt="0"/>
      <dgm:spPr/>
    </dgm:pt>
    <dgm:pt modelId="{671CEC19-186E-4687-B4DD-5B40F82E89C0}" type="pres">
      <dgm:prSet presAssocID="{598F2C44-00B3-4CB9-BA13-B1823D565570}" presName="parentText" presStyleLbl="node1" presStyleIdx="0" presStyleCnt="6">
        <dgm:presLayoutVars>
          <dgm:chMax val="1"/>
          <dgm:bulletEnabled val="1"/>
        </dgm:presLayoutVars>
      </dgm:prSet>
      <dgm:spPr/>
    </dgm:pt>
    <dgm:pt modelId="{21B746F1-7E23-4A85-81D1-70F45E536A50}" type="pres">
      <dgm:prSet presAssocID="{F9CD6A48-5983-450F-9684-6240159CFC2A}" presName="sp" presStyleCnt="0"/>
      <dgm:spPr/>
    </dgm:pt>
    <dgm:pt modelId="{FCCD0641-43EF-4F2D-AE6E-D82CD243C222}" type="pres">
      <dgm:prSet presAssocID="{0EEA6111-B698-4D13-BEC4-AACFD9390748}" presName="linNode" presStyleCnt="0"/>
      <dgm:spPr/>
    </dgm:pt>
    <dgm:pt modelId="{825DA69F-AE53-40B5-A0FC-65761D397EC8}" type="pres">
      <dgm:prSet presAssocID="{0EEA6111-B698-4D13-BEC4-AACFD9390748}" presName="parentText" presStyleLbl="node1" presStyleIdx="1" presStyleCnt="6">
        <dgm:presLayoutVars>
          <dgm:chMax val="1"/>
          <dgm:bulletEnabled val="1"/>
        </dgm:presLayoutVars>
      </dgm:prSet>
      <dgm:spPr/>
    </dgm:pt>
    <dgm:pt modelId="{C855A6E2-9B67-4920-A60C-0DDC5CA63A1B}" type="pres">
      <dgm:prSet presAssocID="{9F47B90F-38FA-4FFF-8AF6-FE25C87A58B5}" presName="sp" presStyleCnt="0"/>
      <dgm:spPr/>
    </dgm:pt>
    <dgm:pt modelId="{2F40E36F-0C2E-469D-AD87-A1B0D44CCC1D}" type="pres">
      <dgm:prSet presAssocID="{577E3EDC-029C-423B-9107-9F8668406083}" presName="linNode" presStyleCnt="0"/>
      <dgm:spPr/>
    </dgm:pt>
    <dgm:pt modelId="{18BFE872-AF6A-47B4-83C0-AB99970C9653}" type="pres">
      <dgm:prSet presAssocID="{577E3EDC-029C-423B-9107-9F8668406083}" presName="parentText" presStyleLbl="node1" presStyleIdx="2" presStyleCnt="6">
        <dgm:presLayoutVars>
          <dgm:chMax val="1"/>
          <dgm:bulletEnabled val="1"/>
        </dgm:presLayoutVars>
      </dgm:prSet>
      <dgm:spPr/>
    </dgm:pt>
    <dgm:pt modelId="{D349D104-06C8-41AC-BF4B-DF0A82C72E1E}" type="pres">
      <dgm:prSet presAssocID="{06472D13-0B80-454C-A551-558745E9AD3B}" presName="sp" presStyleCnt="0"/>
      <dgm:spPr/>
    </dgm:pt>
    <dgm:pt modelId="{5C6C5FF2-F1CC-4CB8-83E6-9CC238FA33EF}" type="pres">
      <dgm:prSet presAssocID="{279E5F68-4FB1-410E-932E-8C0E5C932394}" presName="linNode" presStyleCnt="0"/>
      <dgm:spPr/>
    </dgm:pt>
    <dgm:pt modelId="{86DA218F-FE20-4B7D-9F4F-03BA3551B507}" type="pres">
      <dgm:prSet presAssocID="{279E5F68-4FB1-410E-932E-8C0E5C932394}" presName="parentText" presStyleLbl="node1" presStyleIdx="3" presStyleCnt="6">
        <dgm:presLayoutVars>
          <dgm:chMax val="1"/>
          <dgm:bulletEnabled val="1"/>
        </dgm:presLayoutVars>
      </dgm:prSet>
      <dgm:spPr/>
    </dgm:pt>
    <dgm:pt modelId="{793E3B3B-7CD6-4898-93ED-12B741BA8F23}" type="pres">
      <dgm:prSet presAssocID="{6900517F-AD6C-44F0-A5EF-55362BBB3049}" presName="sp" presStyleCnt="0"/>
      <dgm:spPr/>
    </dgm:pt>
    <dgm:pt modelId="{BB49E93B-724E-46CC-BEF5-4A1E473DE123}" type="pres">
      <dgm:prSet presAssocID="{C6956DBB-EBB1-4E59-8F15-DA0C381AA63D}" presName="linNode" presStyleCnt="0"/>
      <dgm:spPr/>
    </dgm:pt>
    <dgm:pt modelId="{34B6ED16-7D25-47B9-BFC6-AEE5021BB356}" type="pres">
      <dgm:prSet presAssocID="{C6956DBB-EBB1-4E59-8F15-DA0C381AA63D}" presName="parentText" presStyleLbl="node1" presStyleIdx="4" presStyleCnt="6">
        <dgm:presLayoutVars>
          <dgm:chMax val="1"/>
          <dgm:bulletEnabled val="1"/>
        </dgm:presLayoutVars>
      </dgm:prSet>
      <dgm:spPr/>
    </dgm:pt>
    <dgm:pt modelId="{54E17C31-707B-4303-A04D-6257CFAED042}" type="pres">
      <dgm:prSet presAssocID="{9505D0EB-4F26-44A5-9C6E-EAE8F880A57F}" presName="sp" presStyleCnt="0"/>
      <dgm:spPr/>
    </dgm:pt>
    <dgm:pt modelId="{E7C1F15B-6D7D-40B5-99EA-BE60B5AF2CC1}" type="pres">
      <dgm:prSet presAssocID="{A609E08E-0539-44DA-A2BB-620587678E2E}" presName="linNode" presStyleCnt="0"/>
      <dgm:spPr/>
    </dgm:pt>
    <dgm:pt modelId="{BBDE5A49-209E-4264-B093-2324F575B21E}" type="pres">
      <dgm:prSet presAssocID="{A609E08E-0539-44DA-A2BB-620587678E2E}" presName="parentText" presStyleLbl="node1" presStyleIdx="5" presStyleCnt="6">
        <dgm:presLayoutVars>
          <dgm:chMax val="1"/>
          <dgm:bulletEnabled val="1"/>
        </dgm:presLayoutVars>
      </dgm:prSet>
      <dgm:spPr/>
    </dgm:pt>
  </dgm:ptLst>
  <dgm:cxnLst>
    <dgm:cxn modelId="{A1D32B00-8065-41EE-8B8E-12814112D7C9}" type="presOf" srcId="{C6956DBB-EBB1-4E59-8F15-DA0C381AA63D}" destId="{34B6ED16-7D25-47B9-BFC6-AEE5021BB356}" srcOrd="0" destOrd="0" presId="urn:microsoft.com/office/officeart/2005/8/layout/vList5"/>
    <dgm:cxn modelId="{72EAE71E-A82E-4528-B800-A35495E10840}" srcId="{EFB00FB5-15D8-4C1A-84E1-58F1944C7431}" destId="{C6956DBB-EBB1-4E59-8F15-DA0C381AA63D}" srcOrd="4" destOrd="0" parTransId="{E12F576D-BBD1-4D4D-B546-AF3D33410D79}" sibTransId="{9505D0EB-4F26-44A5-9C6E-EAE8F880A57F}"/>
    <dgm:cxn modelId="{DCBA8E32-8337-4674-9408-74964129A76E}" type="presOf" srcId="{0EEA6111-B698-4D13-BEC4-AACFD9390748}" destId="{825DA69F-AE53-40B5-A0FC-65761D397EC8}" srcOrd="0" destOrd="0" presId="urn:microsoft.com/office/officeart/2005/8/layout/vList5"/>
    <dgm:cxn modelId="{AB7AD836-FF76-4296-9DE5-3184D87492D7}" type="presOf" srcId="{A609E08E-0539-44DA-A2BB-620587678E2E}" destId="{BBDE5A49-209E-4264-B093-2324F575B21E}" srcOrd="0" destOrd="0" presId="urn:microsoft.com/office/officeart/2005/8/layout/vList5"/>
    <dgm:cxn modelId="{7EDFBE61-E272-4BBE-9549-DE74DFF0629A}" type="presOf" srcId="{279E5F68-4FB1-410E-932E-8C0E5C932394}" destId="{86DA218F-FE20-4B7D-9F4F-03BA3551B507}" srcOrd="0" destOrd="0" presId="urn:microsoft.com/office/officeart/2005/8/layout/vList5"/>
    <dgm:cxn modelId="{E3FBA042-D5FE-40AF-B13B-4CF970ABD01E}" type="presOf" srcId="{EFB00FB5-15D8-4C1A-84E1-58F1944C7431}" destId="{BAA7462C-D60C-4B17-8770-1FEC9B7B127C}" srcOrd="0" destOrd="0" presId="urn:microsoft.com/office/officeart/2005/8/layout/vList5"/>
    <dgm:cxn modelId="{E3687951-7F71-4C72-A062-F306C88D126B}" type="presOf" srcId="{577E3EDC-029C-423B-9107-9F8668406083}" destId="{18BFE872-AF6A-47B4-83C0-AB99970C9653}" srcOrd="0" destOrd="0" presId="urn:microsoft.com/office/officeart/2005/8/layout/vList5"/>
    <dgm:cxn modelId="{7142AE72-AE1A-4B8B-A856-CE7DF7659FB1}" srcId="{EFB00FB5-15D8-4C1A-84E1-58F1944C7431}" destId="{279E5F68-4FB1-410E-932E-8C0E5C932394}" srcOrd="3" destOrd="0" parTransId="{6AAE3C65-7F85-4073-B2C8-500C016005A6}" sibTransId="{6900517F-AD6C-44F0-A5EF-55362BBB3049}"/>
    <dgm:cxn modelId="{54FE4454-C594-4F91-883B-FFA401348A4A}" srcId="{EFB00FB5-15D8-4C1A-84E1-58F1944C7431}" destId="{0EEA6111-B698-4D13-BEC4-AACFD9390748}" srcOrd="1" destOrd="0" parTransId="{4CD0EF6E-25A7-4A8F-BF67-68F877B83ECA}" sibTransId="{9F47B90F-38FA-4FFF-8AF6-FE25C87A58B5}"/>
    <dgm:cxn modelId="{69042685-43A3-4F57-81BF-43C333398C8D}" srcId="{EFB00FB5-15D8-4C1A-84E1-58F1944C7431}" destId="{A609E08E-0539-44DA-A2BB-620587678E2E}" srcOrd="5" destOrd="0" parTransId="{CCB7FE0A-C500-450F-A7C6-CBBCC20AC77B}" sibTransId="{6BA98013-8920-4A44-80B2-1E1042BC22C2}"/>
    <dgm:cxn modelId="{E9D26D92-65D8-4F94-8CAE-520D0FF2F1A8}" srcId="{EFB00FB5-15D8-4C1A-84E1-58F1944C7431}" destId="{598F2C44-00B3-4CB9-BA13-B1823D565570}" srcOrd="0" destOrd="0" parTransId="{B6CCE99B-A629-4857-A60D-BE395581CBBE}" sibTransId="{F9CD6A48-5983-450F-9684-6240159CFC2A}"/>
    <dgm:cxn modelId="{F1C50FB6-BCA2-4C2B-87FC-C4A62458801A}" srcId="{EFB00FB5-15D8-4C1A-84E1-58F1944C7431}" destId="{577E3EDC-029C-423B-9107-9F8668406083}" srcOrd="2" destOrd="0" parTransId="{82FFE73F-A763-4F29-A82D-1E526F248F3E}" sibTransId="{06472D13-0B80-454C-A551-558745E9AD3B}"/>
    <dgm:cxn modelId="{C5D04AE7-31B5-4073-84B4-B035794CC186}" type="presOf" srcId="{598F2C44-00B3-4CB9-BA13-B1823D565570}" destId="{671CEC19-186E-4687-B4DD-5B40F82E89C0}" srcOrd="0" destOrd="0" presId="urn:microsoft.com/office/officeart/2005/8/layout/vList5"/>
    <dgm:cxn modelId="{A4C6F7DA-73DF-44B2-B263-4D349C953DA2}" type="presParOf" srcId="{BAA7462C-D60C-4B17-8770-1FEC9B7B127C}" destId="{D0088D14-783E-4B68-AE43-97FD752FE3BC}" srcOrd="0" destOrd="0" presId="urn:microsoft.com/office/officeart/2005/8/layout/vList5"/>
    <dgm:cxn modelId="{B950DD4E-3031-484C-8EF0-15FCD86AF4D0}" type="presParOf" srcId="{D0088D14-783E-4B68-AE43-97FD752FE3BC}" destId="{671CEC19-186E-4687-B4DD-5B40F82E89C0}" srcOrd="0" destOrd="0" presId="urn:microsoft.com/office/officeart/2005/8/layout/vList5"/>
    <dgm:cxn modelId="{58A8A324-EABB-4753-B58A-CB266EEF8AB0}" type="presParOf" srcId="{BAA7462C-D60C-4B17-8770-1FEC9B7B127C}" destId="{21B746F1-7E23-4A85-81D1-70F45E536A50}" srcOrd="1" destOrd="0" presId="urn:microsoft.com/office/officeart/2005/8/layout/vList5"/>
    <dgm:cxn modelId="{EF316C5D-B568-4652-B3EF-A47C89F40AF3}" type="presParOf" srcId="{BAA7462C-D60C-4B17-8770-1FEC9B7B127C}" destId="{FCCD0641-43EF-4F2D-AE6E-D82CD243C222}" srcOrd="2" destOrd="0" presId="urn:microsoft.com/office/officeart/2005/8/layout/vList5"/>
    <dgm:cxn modelId="{353AB95E-DA85-45BC-9E62-63758AF6C8B0}" type="presParOf" srcId="{FCCD0641-43EF-4F2D-AE6E-D82CD243C222}" destId="{825DA69F-AE53-40B5-A0FC-65761D397EC8}" srcOrd="0" destOrd="0" presId="urn:microsoft.com/office/officeart/2005/8/layout/vList5"/>
    <dgm:cxn modelId="{1E1B4D7B-5B97-48AF-8673-58539AABE6D5}" type="presParOf" srcId="{BAA7462C-D60C-4B17-8770-1FEC9B7B127C}" destId="{C855A6E2-9B67-4920-A60C-0DDC5CA63A1B}" srcOrd="3" destOrd="0" presId="urn:microsoft.com/office/officeart/2005/8/layout/vList5"/>
    <dgm:cxn modelId="{D69E46DC-193F-41DB-AC8C-4D786D5A6EEE}" type="presParOf" srcId="{BAA7462C-D60C-4B17-8770-1FEC9B7B127C}" destId="{2F40E36F-0C2E-469D-AD87-A1B0D44CCC1D}" srcOrd="4" destOrd="0" presId="urn:microsoft.com/office/officeart/2005/8/layout/vList5"/>
    <dgm:cxn modelId="{06D23D12-72FC-4ED2-A24D-DBA129F4B1FA}" type="presParOf" srcId="{2F40E36F-0C2E-469D-AD87-A1B0D44CCC1D}" destId="{18BFE872-AF6A-47B4-83C0-AB99970C9653}" srcOrd="0" destOrd="0" presId="urn:microsoft.com/office/officeart/2005/8/layout/vList5"/>
    <dgm:cxn modelId="{650B1ADA-093D-4A33-BDE7-95E44A5F8A6F}" type="presParOf" srcId="{BAA7462C-D60C-4B17-8770-1FEC9B7B127C}" destId="{D349D104-06C8-41AC-BF4B-DF0A82C72E1E}" srcOrd="5" destOrd="0" presId="urn:microsoft.com/office/officeart/2005/8/layout/vList5"/>
    <dgm:cxn modelId="{B25A4A8A-834D-4877-AEBC-94DC88D1F8E8}" type="presParOf" srcId="{BAA7462C-D60C-4B17-8770-1FEC9B7B127C}" destId="{5C6C5FF2-F1CC-4CB8-83E6-9CC238FA33EF}" srcOrd="6" destOrd="0" presId="urn:microsoft.com/office/officeart/2005/8/layout/vList5"/>
    <dgm:cxn modelId="{E415A143-C32D-495B-A05C-C2FF23514708}" type="presParOf" srcId="{5C6C5FF2-F1CC-4CB8-83E6-9CC238FA33EF}" destId="{86DA218F-FE20-4B7D-9F4F-03BA3551B507}" srcOrd="0" destOrd="0" presId="urn:microsoft.com/office/officeart/2005/8/layout/vList5"/>
    <dgm:cxn modelId="{22C7EA7C-7064-4095-8DC1-E0B960125399}" type="presParOf" srcId="{BAA7462C-D60C-4B17-8770-1FEC9B7B127C}" destId="{793E3B3B-7CD6-4898-93ED-12B741BA8F23}" srcOrd="7" destOrd="0" presId="urn:microsoft.com/office/officeart/2005/8/layout/vList5"/>
    <dgm:cxn modelId="{B2F9FCB9-B70E-4D8F-93BE-30D981927B90}" type="presParOf" srcId="{BAA7462C-D60C-4B17-8770-1FEC9B7B127C}" destId="{BB49E93B-724E-46CC-BEF5-4A1E473DE123}" srcOrd="8" destOrd="0" presId="urn:microsoft.com/office/officeart/2005/8/layout/vList5"/>
    <dgm:cxn modelId="{F74A9539-B1BF-4972-BEBF-5C000EE24BD9}" type="presParOf" srcId="{BB49E93B-724E-46CC-BEF5-4A1E473DE123}" destId="{34B6ED16-7D25-47B9-BFC6-AEE5021BB356}" srcOrd="0" destOrd="0" presId="urn:microsoft.com/office/officeart/2005/8/layout/vList5"/>
    <dgm:cxn modelId="{2F05C173-6E94-423D-A98A-00C95260052A}" type="presParOf" srcId="{BAA7462C-D60C-4B17-8770-1FEC9B7B127C}" destId="{54E17C31-707B-4303-A04D-6257CFAED042}" srcOrd="9" destOrd="0" presId="urn:microsoft.com/office/officeart/2005/8/layout/vList5"/>
    <dgm:cxn modelId="{07B50E1B-E2CE-4AC6-8D49-6B54B1CC0EDC}" type="presParOf" srcId="{BAA7462C-D60C-4B17-8770-1FEC9B7B127C}" destId="{E7C1F15B-6D7D-40B5-99EA-BE60B5AF2CC1}" srcOrd="10" destOrd="0" presId="urn:microsoft.com/office/officeart/2005/8/layout/vList5"/>
    <dgm:cxn modelId="{9E0EDE5F-CC49-4463-BA40-18FEDD634B0B}" type="presParOf" srcId="{E7C1F15B-6D7D-40B5-99EA-BE60B5AF2CC1}" destId="{BBDE5A49-209E-4264-B093-2324F575B21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C0B834-3E34-4D5C-861B-8474F751E4A7}"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2BEF3CBF-8785-41A3-92FA-1A3B62BF99CF}">
      <dgm:prSet/>
      <dgm:spPr/>
      <dgm:t>
        <a:bodyPr/>
        <a:lstStyle/>
        <a:p>
          <a:r>
            <a:rPr lang="en-US"/>
            <a:t>The 3 Conditions for Causality:</a:t>
          </a:r>
        </a:p>
      </dgm:t>
    </dgm:pt>
    <dgm:pt modelId="{80F1A57D-8677-4117-B192-4B336EC420D4}" type="parTrans" cxnId="{B0A311B6-A86B-456C-9C1D-4A60E97FF928}">
      <dgm:prSet/>
      <dgm:spPr/>
      <dgm:t>
        <a:bodyPr/>
        <a:lstStyle/>
        <a:p>
          <a:endParaRPr lang="en-US"/>
        </a:p>
      </dgm:t>
    </dgm:pt>
    <dgm:pt modelId="{426B0A92-7F2A-4122-8160-C44F6EB9D7E4}" type="sibTrans" cxnId="{B0A311B6-A86B-456C-9C1D-4A60E97FF928}">
      <dgm:prSet/>
      <dgm:spPr/>
      <dgm:t>
        <a:bodyPr/>
        <a:lstStyle/>
        <a:p>
          <a:endParaRPr lang="en-US"/>
        </a:p>
      </dgm:t>
    </dgm:pt>
    <dgm:pt modelId="{66A9B408-A449-46B0-906B-8C5854CC984C}">
      <dgm:prSet/>
      <dgm:spPr/>
      <dgm:t>
        <a:bodyPr/>
        <a:lstStyle/>
        <a:p>
          <a:r>
            <a:rPr lang="en-US"/>
            <a:t>1. Correlation </a:t>
          </a:r>
        </a:p>
      </dgm:t>
    </dgm:pt>
    <dgm:pt modelId="{8E50D939-5308-4FA3-A2D3-93D42E90B171}" type="parTrans" cxnId="{A36A1DF1-B2CB-426A-A45D-B2C294E9D972}">
      <dgm:prSet/>
      <dgm:spPr/>
      <dgm:t>
        <a:bodyPr/>
        <a:lstStyle/>
        <a:p>
          <a:endParaRPr lang="en-US"/>
        </a:p>
      </dgm:t>
    </dgm:pt>
    <dgm:pt modelId="{A4C7535A-77A8-4C10-A226-71ABF39123BD}" type="sibTrans" cxnId="{A36A1DF1-B2CB-426A-A45D-B2C294E9D972}">
      <dgm:prSet/>
      <dgm:spPr/>
      <dgm:t>
        <a:bodyPr/>
        <a:lstStyle/>
        <a:p>
          <a:endParaRPr lang="en-US"/>
        </a:p>
      </dgm:t>
    </dgm:pt>
    <dgm:pt modelId="{99729458-C0A0-4A13-A2C2-713E33657876}">
      <dgm:prSet/>
      <dgm:spPr/>
      <dgm:t>
        <a:bodyPr/>
        <a:lstStyle/>
        <a:p>
          <a:r>
            <a:rPr lang="en-US"/>
            <a:t>2. Temporal Precedence or Directionality</a:t>
          </a:r>
        </a:p>
      </dgm:t>
    </dgm:pt>
    <dgm:pt modelId="{78F7C599-5C33-4D94-ADE0-23B1A732EE2C}" type="parTrans" cxnId="{258D002F-C063-4E32-8028-866DEBECF975}">
      <dgm:prSet/>
      <dgm:spPr/>
      <dgm:t>
        <a:bodyPr/>
        <a:lstStyle/>
        <a:p>
          <a:endParaRPr lang="en-US"/>
        </a:p>
      </dgm:t>
    </dgm:pt>
    <dgm:pt modelId="{2E45FC54-52F5-4D14-8490-8065969E912C}" type="sibTrans" cxnId="{258D002F-C063-4E32-8028-866DEBECF975}">
      <dgm:prSet/>
      <dgm:spPr/>
      <dgm:t>
        <a:bodyPr/>
        <a:lstStyle/>
        <a:p>
          <a:endParaRPr lang="en-US"/>
        </a:p>
      </dgm:t>
    </dgm:pt>
    <dgm:pt modelId="{9D02118F-F430-448B-BC74-FC9927DF3D8A}">
      <dgm:prSet/>
      <dgm:spPr/>
      <dgm:t>
        <a:bodyPr/>
        <a:lstStyle/>
        <a:p>
          <a:r>
            <a:rPr lang="en-US"/>
            <a:t>3. Internal Validity</a:t>
          </a:r>
        </a:p>
      </dgm:t>
    </dgm:pt>
    <dgm:pt modelId="{4D2DDA09-D9DB-40C0-BDB5-79C01D3A5505}" type="parTrans" cxnId="{B4456E0E-B47A-4DDB-91C0-A581115031F4}">
      <dgm:prSet/>
      <dgm:spPr/>
      <dgm:t>
        <a:bodyPr/>
        <a:lstStyle/>
        <a:p>
          <a:endParaRPr lang="en-US"/>
        </a:p>
      </dgm:t>
    </dgm:pt>
    <dgm:pt modelId="{602D0347-F8EC-43E0-8A92-C943ECDAB051}" type="sibTrans" cxnId="{B4456E0E-B47A-4DDB-91C0-A581115031F4}">
      <dgm:prSet/>
      <dgm:spPr/>
      <dgm:t>
        <a:bodyPr/>
        <a:lstStyle/>
        <a:p>
          <a:endParaRPr lang="en-US"/>
        </a:p>
      </dgm:t>
    </dgm:pt>
    <dgm:pt modelId="{A980CC7B-029C-4BEB-A02D-2260E158F55C}" type="pres">
      <dgm:prSet presAssocID="{F4C0B834-3E34-4D5C-861B-8474F751E4A7}" presName="vert0" presStyleCnt="0">
        <dgm:presLayoutVars>
          <dgm:dir/>
          <dgm:animOne val="branch"/>
          <dgm:animLvl val="lvl"/>
        </dgm:presLayoutVars>
      </dgm:prSet>
      <dgm:spPr/>
    </dgm:pt>
    <dgm:pt modelId="{5CCBBB07-3BD9-42F5-83AD-2A5E91DDA608}" type="pres">
      <dgm:prSet presAssocID="{2BEF3CBF-8785-41A3-92FA-1A3B62BF99CF}" presName="thickLine" presStyleLbl="alignNode1" presStyleIdx="0" presStyleCnt="4"/>
      <dgm:spPr/>
    </dgm:pt>
    <dgm:pt modelId="{F3FAF533-6845-4309-94CF-F95C95B658CA}" type="pres">
      <dgm:prSet presAssocID="{2BEF3CBF-8785-41A3-92FA-1A3B62BF99CF}" presName="horz1" presStyleCnt="0"/>
      <dgm:spPr/>
    </dgm:pt>
    <dgm:pt modelId="{B67FFC4E-0442-46E3-B1DC-777ADBB8CCB2}" type="pres">
      <dgm:prSet presAssocID="{2BEF3CBF-8785-41A3-92FA-1A3B62BF99CF}" presName="tx1" presStyleLbl="revTx" presStyleIdx="0" presStyleCnt="4"/>
      <dgm:spPr/>
    </dgm:pt>
    <dgm:pt modelId="{0A78DC81-718D-4561-92DC-84348311FC1D}" type="pres">
      <dgm:prSet presAssocID="{2BEF3CBF-8785-41A3-92FA-1A3B62BF99CF}" presName="vert1" presStyleCnt="0"/>
      <dgm:spPr/>
    </dgm:pt>
    <dgm:pt modelId="{B7F5ECCD-B586-4B36-A690-A3B93093DE60}" type="pres">
      <dgm:prSet presAssocID="{66A9B408-A449-46B0-906B-8C5854CC984C}" presName="thickLine" presStyleLbl="alignNode1" presStyleIdx="1" presStyleCnt="4"/>
      <dgm:spPr/>
    </dgm:pt>
    <dgm:pt modelId="{C712F840-14F5-40B7-8851-7C933FE931F4}" type="pres">
      <dgm:prSet presAssocID="{66A9B408-A449-46B0-906B-8C5854CC984C}" presName="horz1" presStyleCnt="0"/>
      <dgm:spPr/>
    </dgm:pt>
    <dgm:pt modelId="{50B20CFF-41AB-43BA-B800-99535016B006}" type="pres">
      <dgm:prSet presAssocID="{66A9B408-A449-46B0-906B-8C5854CC984C}" presName="tx1" presStyleLbl="revTx" presStyleIdx="1" presStyleCnt="4"/>
      <dgm:spPr/>
    </dgm:pt>
    <dgm:pt modelId="{B44A5B32-966F-4BD5-AA51-471472BD7ED2}" type="pres">
      <dgm:prSet presAssocID="{66A9B408-A449-46B0-906B-8C5854CC984C}" presName="vert1" presStyleCnt="0"/>
      <dgm:spPr/>
    </dgm:pt>
    <dgm:pt modelId="{62289381-DB3D-4B62-B1AE-125DCB2D8188}" type="pres">
      <dgm:prSet presAssocID="{99729458-C0A0-4A13-A2C2-713E33657876}" presName="thickLine" presStyleLbl="alignNode1" presStyleIdx="2" presStyleCnt="4"/>
      <dgm:spPr/>
    </dgm:pt>
    <dgm:pt modelId="{FC1A6BA4-3AAC-4CCD-B784-FBCA0FFF6756}" type="pres">
      <dgm:prSet presAssocID="{99729458-C0A0-4A13-A2C2-713E33657876}" presName="horz1" presStyleCnt="0"/>
      <dgm:spPr/>
    </dgm:pt>
    <dgm:pt modelId="{180F6987-D524-4EBE-BF46-742314FF43CB}" type="pres">
      <dgm:prSet presAssocID="{99729458-C0A0-4A13-A2C2-713E33657876}" presName="tx1" presStyleLbl="revTx" presStyleIdx="2" presStyleCnt="4"/>
      <dgm:spPr/>
    </dgm:pt>
    <dgm:pt modelId="{743689EC-26FE-4574-8B30-B9EFB7AE455C}" type="pres">
      <dgm:prSet presAssocID="{99729458-C0A0-4A13-A2C2-713E33657876}" presName="vert1" presStyleCnt="0"/>
      <dgm:spPr/>
    </dgm:pt>
    <dgm:pt modelId="{06C046AB-26A6-4EB4-91B6-57554B5B4761}" type="pres">
      <dgm:prSet presAssocID="{9D02118F-F430-448B-BC74-FC9927DF3D8A}" presName="thickLine" presStyleLbl="alignNode1" presStyleIdx="3" presStyleCnt="4"/>
      <dgm:spPr/>
    </dgm:pt>
    <dgm:pt modelId="{99F0E979-1978-46E5-8500-748CF83126BB}" type="pres">
      <dgm:prSet presAssocID="{9D02118F-F430-448B-BC74-FC9927DF3D8A}" presName="horz1" presStyleCnt="0"/>
      <dgm:spPr/>
    </dgm:pt>
    <dgm:pt modelId="{10F7B877-13A7-46E6-9990-4BF2F4ACB008}" type="pres">
      <dgm:prSet presAssocID="{9D02118F-F430-448B-BC74-FC9927DF3D8A}" presName="tx1" presStyleLbl="revTx" presStyleIdx="3" presStyleCnt="4"/>
      <dgm:spPr/>
    </dgm:pt>
    <dgm:pt modelId="{039B358E-D617-470F-AA47-58E9CC4E1E59}" type="pres">
      <dgm:prSet presAssocID="{9D02118F-F430-448B-BC74-FC9927DF3D8A}" presName="vert1" presStyleCnt="0"/>
      <dgm:spPr/>
    </dgm:pt>
  </dgm:ptLst>
  <dgm:cxnLst>
    <dgm:cxn modelId="{B4456E0E-B47A-4DDB-91C0-A581115031F4}" srcId="{F4C0B834-3E34-4D5C-861B-8474F751E4A7}" destId="{9D02118F-F430-448B-BC74-FC9927DF3D8A}" srcOrd="3" destOrd="0" parTransId="{4D2DDA09-D9DB-40C0-BDB5-79C01D3A5505}" sibTransId="{602D0347-F8EC-43E0-8A92-C943ECDAB051}"/>
    <dgm:cxn modelId="{CB18E12D-AAEC-4DD8-A77A-BAEC5251416D}" type="presOf" srcId="{F4C0B834-3E34-4D5C-861B-8474F751E4A7}" destId="{A980CC7B-029C-4BEB-A02D-2260E158F55C}" srcOrd="0" destOrd="0" presId="urn:microsoft.com/office/officeart/2008/layout/LinedList"/>
    <dgm:cxn modelId="{258D002F-C063-4E32-8028-866DEBECF975}" srcId="{F4C0B834-3E34-4D5C-861B-8474F751E4A7}" destId="{99729458-C0A0-4A13-A2C2-713E33657876}" srcOrd="2" destOrd="0" parTransId="{78F7C599-5C33-4D94-ADE0-23B1A732EE2C}" sibTransId="{2E45FC54-52F5-4D14-8490-8065969E912C}"/>
    <dgm:cxn modelId="{F4EEFA68-82B6-483E-869A-CF780E279A23}" type="presOf" srcId="{99729458-C0A0-4A13-A2C2-713E33657876}" destId="{180F6987-D524-4EBE-BF46-742314FF43CB}" srcOrd="0" destOrd="0" presId="urn:microsoft.com/office/officeart/2008/layout/LinedList"/>
    <dgm:cxn modelId="{1C5F5C71-1DA0-417B-A550-80A1DC892F39}" type="presOf" srcId="{9D02118F-F430-448B-BC74-FC9927DF3D8A}" destId="{10F7B877-13A7-46E6-9990-4BF2F4ACB008}" srcOrd="0" destOrd="0" presId="urn:microsoft.com/office/officeart/2008/layout/LinedList"/>
    <dgm:cxn modelId="{F1487391-D865-4C7B-B1BB-92B431825D83}" type="presOf" srcId="{2BEF3CBF-8785-41A3-92FA-1A3B62BF99CF}" destId="{B67FFC4E-0442-46E3-B1DC-777ADBB8CCB2}" srcOrd="0" destOrd="0" presId="urn:microsoft.com/office/officeart/2008/layout/LinedList"/>
    <dgm:cxn modelId="{C79C9DB1-498C-409A-8D68-48D577F7BAB0}" type="presOf" srcId="{66A9B408-A449-46B0-906B-8C5854CC984C}" destId="{50B20CFF-41AB-43BA-B800-99535016B006}" srcOrd="0" destOrd="0" presId="urn:microsoft.com/office/officeart/2008/layout/LinedList"/>
    <dgm:cxn modelId="{B0A311B6-A86B-456C-9C1D-4A60E97FF928}" srcId="{F4C0B834-3E34-4D5C-861B-8474F751E4A7}" destId="{2BEF3CBF-8785-41A3-92FA-1A3B62BF99CF}" srcOrd="0" destOrd="0" parTransId="{80F1A57D-8677-4117-B192-4B336EC420D4}" sibTransId="{426B0A92-7F2A-4122-8160-C44F6EB9D7E4}"/>
    <dgm:cxn modelId="{A36A1DF1-B2CB-426A-A45D-B2C294E9D972}" srcId="{F4C0B834-3E34-4D5C-861B-8474F751E4A7}" destId="{66A9B408-A449-46B0-906B-8C5854CC984C}" srcOrd="1" destOrd="0" parTransId="{8E50D939-5308-4FA3-A2D3-93D42E90B171}" sibTransId="{A4C7535A-77A8-4C10-A226-71ABF39123BD}"/>
    <dgm:cxn modelId="{7867AB34-6545-45F0-B062-AC957E7167B9}" type="presParOf" srcId="{A980CC7B-029C-4BEB-A02D-2260E158F55C}" destId="{5CCBBB07-3BD9-42F5-83AD-2A5E91DDA608}" srcOrd="0" destOrd="0" presId="urn:microsoft.com/office/officeart/2008/layout/LinedList"/>
    <dgm:cxn modelId="{B6690137-260A-497F-AE2D-579FD577CD0B}" type="presParOf" srcId="{A980CC7B-029C-4BEB-A02D-2260E158F55C}" destId="{F3FAF533-6845-4309-94CF-F95C95B658CA}" srcOrd="1" destOrd="0" presId="urn:microsoft.com/office/officeart/2008/layout/LinedList"/>
    <dgm:cxn modelId="{F2A154E0-D8CB-4327-9120-8B8E3CE459A7}" type="presParOf" srcId="{F3FAF533-6845-4309-94CF-F95C95B658CA}" destId="{B67FFC4E-0442-46E3-B1DC-777ADBB8CCB2}" srcOrd="0" destOrd="0" presId="urn:microsoft.com/office/officeart/2008/layout/LinedList"/>
    <dgm:cxn modelId="{3C0E26F7-D50F-45B3-AE05-B16A3035F81D}" type="presParOf" srcId="{F3FAF533-6845-4309-94CF-F95C95B658CA}" destId="{0A78DC81-718D-4561-92DC-84348311FC1D}" srcOrd="1" destOrd="0" presId="urn:microsoft.com/office/officeart/2008/layout/LinedList"/>
    <dgm:cxn modelId="{6ED3AC91-FBF1-49FA-BA04-3A6A7D4FFD8E}" type="presParOf" srcId="{A980CC7B-029C-4BEB-A02D-2260E158F55C}" destId="{B7F5ECCD-B586-4B36-A690-A3B93093DE60}" srcOrd="2" destOrd="0" presId="urn:microsoft.com/office/officeart/2008/layout/LinedList"/>
    <dgm:cxn modelId="{FBA69CDA-5925-451E-8243-0EDED6A4B86A}" type="presParOf" srcId="{A980CC7B-029C-4BEB-A02D-2260E158F55C}" destId="{C712F840-14F5-40B7-8851-7C933FE931F4}" srcOrd="3" destOrd="0" presId="urn:microsoft.com/office/officeart/2008/layout/LinedList"/>
    <dgm:cxn modelId="{A5455259-D366-4696-931B-3D5BAF40AEB2}" type="presParOf" srcId="{C712F840-14F5-40B7-8851-7C933FE931F4}" destId="{50B20CFF-41AB-43BA-B800-99535016B006}" srcOrd="0" destOrd="0" presId="urn:microsoft.com/office/officeart/2008/layout/LinedList"/>
    <dgm:cxn modelId="{BBEB0F97-09C5-44E1-833A-3C760BA5AC60}" type="presParOf" srcId="{C712F840-14F5-40B7-8851-7C933FE931F4}" destId="{B44A5B32-966F-4BD5-AA51-471472BD7ED2}" srcOrd="1" destOrd="0" presId="urn:microsoft.com/office/officeart/2008/layout/LinedList"/>
    <dgm:cxn modelId="{BF1271D6-0288-40B9-B464-18956ECC669A}" type="presParOf" srcId="{A980CC7B-029C-4BEB-A02D-2260E158F55C}" destId="{62289381-DB3D-4B62-B1AE-125DCB2D8188}" srcOrd="4" destOrd="0" presId="urn:microsoft.com/office/officeart/2008/layout/LinedList"/>
    <dgm:cxn modelId="{F6A157FF-763E-42C1-B8B1-2B9163A3EA92}" type="presParOf" srcId="{A980CC7B-029C-4BEB-A02D-2260E158F55C}" destId="{FC1A6BA4-3AAC-4CCD-B784-FBCA0FFF6756}" srcOrd="5" destOrd="0" presId="urn:microsoft.com/office/officeart/2008/layout/LinedList"/>
    <dgm:cxn modelId="{0A504EF1-9267-43AD-9365-604D3053BD26}" type="presParOf" srcId="{FC1A6BA4-3AAC-4CCD-B784-FBCA0FFF6756}" destId="{180F6987-D524-4EBE-BF46-742314FF43CB}" srcOrd="0" destOrd="0" presId="urn:microsoft.com/office/officeart/2008/layout/LinedList"/>
    <dgm:cxn modelId="{CA0C2BCF-AED1-458A-91C6-0F25D3584CE1}" type="presParOf" srcId="{FC1A6BA4-3AAC-4CCD-B784-FBCA0FFF6756}" destId="{743689EC-26FE-4574-8B30-B9EFB7AE455C}" srcOrd="1" destOrd="0" presId="urn:microsoft.com/office/officeart/2008/layout/LinedList"/>
    <dgm:cxn modelId="{EBEAF819-001C-4633-95F4-0192159C4337}" type="presParOf" srcId="{A980CC7B-029C-4BEB-A02D-2260E158F55C}" destId="{06C046AB-26A6-4EB4-91B6-57554B5B4761}" srcOrd="6" destOrd="0" presId="urn:microsoft.com/office/officeart/2008/layout/LinedList"/>
    <dgm:cxn modelId="{AD616E0C-2FBE-47D0-BCB9-68629B8F7977}" type="presParOf" srcId="{A980CC7B-029C-4BEB-A02D-2260E158F55C}" destId="{99F0E979-1978-46E5-8500-748CF83126BB}" srcOrd="7" destOrd="0" presId="urn:microsoft.com/office/officeart/2008/layout/LinedList"/>
    <dgm:cxn modelId="{76DB632A-7D56-487E-8181-6501F3D57520}" type="presParOf" srcId="{99F0E979-1978-46E5-8500-748CF83126BB}" destId="{10F7B877-13A7-46E6-9990-4BF2F4ACB008}" srcOrd="0" destOrd="0" presId="urn:microsoft.com/office/officeart/2008/layout/LinedList"/>
    <dgm:cxn modelId="{9025D528-7E56-449E-BEB8-2115451329D7}" type="presParOf" srcId="{99F0E979-1978-46E5-8500-748CF83126BB}" destId="{039B358E-D617-470F-AA47-58E9CC4E1E5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EC3EB0-83D0-4199-9739-3B7CA59B87E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D6508D9-E8E5-487E-8BA9-4B2DA9093168}">
      <dgm:prSet/>
      <dgm:spPr/>
      <dgm:t>
        <a:bodyPr/>
        <a:lstStyle/>
        <a:p>
          <a:r>
            <a:rPr lang="en-US"/>
            <a:t>Independent Variable: “the cause”</a:t>
          </a:r>
        </a:p>
      </dgm:t>
    </dgm:pt>
    <dgm:pt modelId="{E3298D15-3C08-4F43-BDE4-A5A2281EBA8F}" type="parTrans" cxnId="{4B6228DF-FE71-4C04-946E-C3681646937D}">
      <dgm:prSet/>
      <dgm:spPr/>
      <dgm:t>
        <a:bodyPr/>
        <a:lstStyle/>
        <a:p>
          <a:endParaRPr lang="en-US"/>
        </a:p>
      </dgm:t>
    </dgm:pt>
    <dgm:pt modelId="{7867245A-0F16-4A2A-B09C-6CE33C9E53CF}" type="sibTrans" cxnId="{4B6228DF-FE71-4C04-946E-C3681646937D}">
      <dgm:prSet/>
      <dgm:spPr/>
      <dgm:t>
        <a:bodyPr/>
        <a:lstStyle/>
        <a:p>
          <a:endParaRPr lang="en-US"/>
        </a:p>
      </dgm:t>
    </dgm:pt>
    <dgm:pt modelId="{D0E483F0-DA62-4330-B150-60EE15843CE9}">
      <dgm:prSet/>
      <dgm:spPr/>
      <dgm:t>
        <a:bodyPr/>
        <a:lstStyle/>
        <a:p>
          <a:r>
            <a:rPr lang="en-US"/>
            <a:t>Administered to the subjects </a:t>
          </a:r>
        </a:p>
      </dgm:t>
    </dgm:pt>
    <dgm:pt modelId="{20C1EE00-816D-498F-95C9-993972BBC244}" type="parTrans" cxnId="{AA21EF52-015E-4F9D-B63E-A52CE3EE7BA4}">
      <dgm:prSet/>
      <dgm:spPr/>
      <dgm:t>
        <a:bodyPr/>
        <a:lstStyle/>
        <a:p>
          <a:endParaRPr lang="en-US"/>
        </a:p>
      </dgm:t>
    </dgm:pt>
    <dgm:pt modelId="{457BA1FA-72FB-4A73-830F-F3798AFD2BBB}" type="sibTrans" cxnId="{AA21EF52-015E-4F9D-B63E-A52CE3EE7BA4}">
      <dgm:prSet/>
      <dgm:spPr/>
      <dgm:t>
        <a:bodyPr/>
        <a:lstStyle/>
        <a:p>
          <a:endParaRPr lang="en-US"/>
        </a:p>
      </dgm:t>
    </dgm:pt>
    <dgm:pt modelId="{12B28F4C-2E42-40EC-A141-09BAF73E690C}">
      <dgm:prSet/>
      <dgm:spPr/>
      <dgm:t>
        <a:bodyPr/>
        <a:lstStyle/>
        <a:p>
          <a:r>
            <a:rPr lang="en-US"/>
            <a:t>Treatment subjects undergo</a:t>
          </a:r>
        </a:p>
      </dgm:t>
    </dgm:pt>
    <dgm:pt modelId="{1CA3C32D-FA0C-453D-BB7B-CF9B824BDA21}" type="parTrans" cxnId="{CFD87DF2-A6F4-479A-9627-66DDD990C142}">
      <dgm:prSet/>
      <dgm:spPr/>
      <dgm:t>
        <a:bodyPr/>
        <a:lstStyle/>
        <a:p>
          <a:endParaRPr lang="en-US"/>
        </a:p>
      </dgm:t>
    </dgm:pt>
    <dgm:pt modelId="{9246519E-208D-46D8-B5D6-028EF08E1FFF}" type="sibTrans" cxnId="{CFD87DF2-A6F4-479A-9627-66DDD990C142}">
      <dgm:prSet/>
      <dgm:spPr/>
      <dgm:t>
        <a:bodyPr/>
        <a:lstStyle/>
        <a:p>
          <a:endParaRPr lang="en-US"/>
        </a:p>
      </dgm:t>
    </dgm:pt>
    <dgm:pt modelId="{BA8CEA52-478C-4E4E-B2E2-83436B8473D9}">
      <dgm:prSet/>
      <dgm:spPr/>
      <dgm:t>
        <a:bodyPr/>
        <a:lstStyle/>
        <a:p>
          <a:r>
            <a:rPr lang="en-US"/>
            <a:t>Procedure followed by the subjects</a:t>
          </a:r>
        </a:p>
      </dgm:t>
    </dgm:pt>
    <dgm:pt modelId="{BBF90ED6-1704-48FF-9A83-FC2793F8231B}" type="parTrans" cxnId="{D94555FD-C3AE-4CA6-BD8F-446D357746EC}">
      <dgm:prSet/>
      <dgm:spPr/>
      <dgm:t>
        <a:bodyPr/>
        <a:lstStyle/>
        <a:p>
          <a:endParaRPr lang="en-US"/>
        </a:p>
      </dgm:t>
    </dgm:pt>
    <dgm:pt modelId="{2C1D4A48-D7D0-4465-B4A3-9CA7850F2446}" type="sibTrans" cxnId="{D94555FD-C3AE-4CA6-BD8F-446D357746EC}">
      <dgm:prSet/>
      <dgm:spPr/>
      <dgm:t>
        <a:bodyPr/>
        <a:lstStyle/>
        <a:p>
          <a:endParaRPr lang="en-US"/>
        </a:p>
      </dgm:t>
    </dgm:pt>
    <dgm:pt modelId="{9DDEB90E-6ECA-470C-BA61-A1945B5430EA}">
      <dgm:prSet/>
      <dgm:spPr/>
      <dgm:t>
        <a:bodyPr/>
        <a:lstStyle/>
        <a:p>
          <a:r>
            <a:rPr lang="en-US"/>
            <a:t>Experience created for the subjects</a:t>
          </a:r>
        </a:p>
      </dgm:t>
    </dgm:pt>
    <dgm:pt modelId="{762AC530-6E37-462B-80A6-F71958929BD3}" type="parTrans" cxnId="{71F905FB-3900-429F-B3D0-8A9C5768C102}">
      <dgm:prSet/>
      <dgm:spPr/>
      <dgm:t>
        <a:bodyPr/>
        <a:lstStyle/>
        <a:p>
          <a:endParaRPr lang="en-US"/>
        </a:p>
      </dgm:t>
    </dgm:pt>
    <dgm:pt modelId="{C4092438-5177-46A1-B72E-B696F9BCAEC1}" type="sibTrans" cxnId="{71F905FB-3900-429F-B3D0-8A9C5768C102}">
      <dgm:prSet/>
      <dgm:spPr/>
      <dgm:t>
        <a:bodyPr/>
        <a:lstStyle/>
        <a:p>
          <a:endParaRPr lang="en-US"/>
        </a:p>
      </dgm:t>
    </dgm:pt>
    <dgm:pt modelId="{BB4FBC1A-1525-4FC4-ACEC-23FFB7D195DA}">
      <dgm:prSet/>
      <dgm:spPr/>
      <dgm:t>
        <a:bodyPr/>
        <a:lstStyle/>
        <a:p>
          <a:r>
            <a:rPr lang="en-US"/>
            <a:t>Dependent Variable: “the effected measure”</a:t>
          </a:r>
        </a:p>
      </dgm:t>
    </dgm:pt>
    <dgm:pt modelId="{B15FAF9C-F4EB-4918-B910-29FAB50DB659}" type="parTrans" cxnId="{9B51DE86-C2C0-471F-BFD4-04CE134CA49F}">
      <dgm:prSet/>
      <dgm:spPr/>
      <dgm:t>
        <a:bodyPr/>
        <a:lstStyle/>
        <a:p>
          <a:endParaRPr lang="en-US"/>
        </a:p>
      </dgm:t>
    </dgm:pt>
    <dgm:pt modelId="{97423125-672F-48EF-9AF8-18121382FC9F}" type="sibTrans" cxnId="{9B51DE86-C2C0-471F-BFD4-04CE134CA49F}">
      <dgm:prSet/>
      <dgm:spPr/>
      <dgm:t>
        <a:bodyPr/>
        <a:lstStyle/>
        <a:p>
          <a:endParaRPr lang="en-US"/>
        </a:p>
      </dgm:t>
    </dgm:pt>
    <dgm:pt modelId="{B1CE284E-C45E-474F-BF08-CA38EE8BE2E4}">
      <dgm:prSet/>
      <dgm:spPr/>
      <dgm:t>
        <a:bodyPr/>
        <a:lstStyle/>
        <a:p>
          <a:r>
            <a:rPr lang="en-US"/>
            <a:t>Symptom checklist</a:t>
          </a:r>
        </a:p>
      </dgm:t>
    </dgm:pt>
    <dgm:pt modelId="{36BB44D4-1BD1-4098-A5D3-0AFB00D1DF4E}" type="parTrans" cxnId="{76CA95A1-6E73-41D4-BEFC-4A84C0862073}">
      <dgm:prSet/>
      <dgm:spPr/>
      <dgm:t>
        <a:bodyPr/>
        <a:lstStyle/>
        <a:p>
          <a:endParaRPr lang="en-US"/>
        </a:p>
      </dgm:t>
    </dgm:pt>
    <dgm:pt modelId="{3B992CDD-6349-49A9-85BC-B584DB9F0DAF}" type="sibTrans" cxnId="{76CA95A1-6E73-41D4-BEFC-4A84C0862073}">
      <dgm:prSet/>
      <dgm:spPr/>
      <dgm:t>
        <a:bodyPr/>
        <a:lstStyle/>
        <a:p>
          <a:endParaRPr lang="en-US"/>
        </a:p>
      </dgm:t>
    </dgm:pt>
    <dgm:pt modelId="{5BA4E42A-41D6-4B5C-9150-318A31D6889D}">
      <dgm:prSet/>
      <dgm:spPr/>
      <dgm:t>
        <a:bodyPr/>
        <a:lstStyle/>
        <a:p>
          <a:r>
            <a:rPr lang="en-US"/>
            <a:t>Performance on a test</a:t>
          </a:r>
        </a:p>
      </dgm:t>
    </dgm:pt>
    <dgm:pt modelId="{C3D4D079-78D8-44D7-B8B0-42F309E58761}" type="parTrans" cxnId="{934FF073-4B1D-45B9-AB2F-BDF092CE0E89}">
      <dgm:prSet/>
      <dgm:spPr/>
      <dgm:t>
        <a:bodyPr/>
        <a:lstStyle/>
        <a:p>
          <a:endParaRPr lang="en-US"/>
        </a:p>
      </dgm:t>
    </dgm:pt>
    <dgm:pt modelId="{1FFDC0DF-1D1A-43E0-8A47-66888499A272}" type="sibTrans" cxnId="{934FF073-4B1D-45B9-AB2F-BDF092CE0E89}">
      <dgm:prSet/>
      <dgm:spPr/>
      <dgm:t>
        <a:bodyPr/>
        <a:lstStyle/>
        <a:p>
          <a:endParaRPr lang="en-US"/>
        </a:p>
      </dgm:t>
    </dgm:pt>
    <dgm:pt modelId="{424BE27C-6D2A-42DA-8C5A-C29070FBDCB4}">
      <dgm:prSet/>
      <dgm:spPr/>
      <dgm:t>
        <a:bodyPr/>
        <a:lstStyle/>
        <a:p>
          <a:r>
            <a:rPr lang="en-US"/>
            <a:t>Behavior measured</a:t>
          </a:r>
        </a:p>
      </dgm:t>
    </dgm:pt>
    <dgm:pt modelId="{DD260CBC-DFDF-4113-A011-B41E7196367C}" type="parTrans" cxnId="{E318BE15-B102-4CB3-BECA-37657DC4573C}">
      <dgm:prSet/>
      <dgm:spPr/>
      <dgm:t>
        <a:bodyPr/>
        <a:lstStyle/>
        <a:p>
          <a:endParaRPr lang="en-US"/>
        </a:p>
      </dgm:t>
    </dgm:pt>
    <dgm:pt modelId="{99E2C9BF-8041-4031-B22D-1D9D3F670C3F}" type="sibTrans" cxnId="{E318BE15-B102-4CB3-BECA-37657DC4573C}">
      <dgm:prSet/>
      <dgm:spPr/>
      <dgm:t>
        <a:bodyPr/>
        <a:lstStyle/>
        <a:p>
          <a:endParaRPr lang="en-US"/>
        </a:p>
      </dgm:t>
    </dgm:pt>
    <dgm:pt modelId="{4B034A49-E0C0-4509-8282-7C6F598F98EE}" type="pres">
      <dgm:prSet presAssocID="{7EEC3EB0-83D0-4199-9739-3B7CA59B87E4}" presName="linear" presStyleCnt="0">
        <dgm:presLayoutVars>
          <dgm:animLvl val="lvl"/>
          <dgm:resizeHandles val="exact"/>
        </dgm:presLayoutVars>
      </dgm:prSet>
      <dgm:spPr/>
    </dgm:pt>
    <dgm:pt modelId="{68907404-FFA6-4E58-BE42-556E1161E610}" type="pres">
      <dgm:prSet presAssocID="{AD6508D9-E8E5-487E-8BA9-4B2DA9093168}" presName="parentText" presStyleLbl="node1" presStyleIdx="0" presStyleCnt="2">
        <dgm:presLayoutVars>
          <dgm:chMax val="0"/>
          <dgm:bulletEnabled val="1"/>
        </dgm:presLayoutVars>
      </dgm:prSet>
      <dgm:spPr/>
    </dgm:pt>
    <dgm:pt modelId="{1D82E7E6-5674-4CFE-BDBD-9AD779AC4D18}" type="pres">
      <dgm:prSet presAssocID="{AD6508D9-E8E5-487E-8BA9-4B2DA9093168}" presName="childText" presStyleLbl="revTx" presStyleIdx="0" presStyleCnt="2">
        <dgm:presLayoutVars>
          <dgm:bulletEnabled val="1"/>
        </dgm:presLayoutVars>
      </dgm:prSet>
      <dgm:spPr/>
    </dgm:pt>
    <dgm:pt modelId="{795A4AD7-7E2D-426E-A9A6-A9FAEB9FFC31}" type="pres">
      <dgm:prSet presAssocID="{BB4FBC1A-1525-4FC4-ACEC-23FFB7D195DA}" presName="parentText" presStyleLbl="node1" presStyleIdx="1" presStyleCnt="2">
        <dgm:presLayoutVars>
          <dgm:chMax val="0"/>
          <dgm:bulletEnabled val="1"/>
        </dgm:presLayoutVars>
      </dgm:prSet>
      <dgm:spPr/>
    </dgm:pt>
    <dgm:pt modelId="{9FBBA0BA-A79E-47AC-A917-FF5298FB8F0E}" type="pres">
      <dgm:prSet presAssocID="{BB4FBC1A-1525-4FC4-ACEC-23FFB7D195DA}" presName="childText" presStyleLbl="revTx" presStyleIdx="1" presStyleCnt="2">
        <dgm:presLayoutVars>
          <dgm:bulletEnabled val="1"/>
        </dgm:presLayoutVars>
      </dgm:prSet>
      <dgm:spPr/>
    </dgm:pt>
  </dgm:ptLst>
  <dgm:cxnLst>
    <dgm:cxn modelId="{E318BE15-B102-4CB3-BECA-37657DC4573C}" srcId="{BB4FBC1A-1525-4FC4-ACEC-23FFB7D195DA}" destId="{424BE27C-6D2A-42DA-8C5A-C29070FBDCB4}" srcOrd="2" destOrd="0" parTransId="{DD260CBC-DFDF-4113-A011-B41E7196367C}" sibTransId="{99E2C9BF-8041-4031-B22D-1D9D3F670C3F}"/>
    <dgm:cxn modelId="{98888417-98D4-466B-855F-7994662662BE}" type="presOf" srcId="{5BA4E42A-41D6-4B5C-9150-318A31D6889D}" destId="{9FBBA0BA-A79E-47AC-A917-FF5298FB8F0E}" srcOrd="0" destOrd="1" presId="urn:microsoft.com/office/officeart/2005/8/layout/vList2"/>
    <dgm:cxn modelId="{C4340C32-B57D-47C3-A999-50318133BB47}" type="presOf" srcId="{AD6508D9-E8E5-487E-8BA9-4B2DA9093168}" destId="{68907404-FFA6-4E58-BE42-556E1161E610}" srcOrd="0" destOrd="0" presId="urn:microsoft.com/office/officeart/2005/8/layout/vList2"/>
    <dgm:cxn modelId="{41250949-C0CC-45B9-99C8-A7D00591B4EA}" type="presOf" srcId="{B1CE284E-C45E-474F-BF08-CA38EE8BE2E4}" destId="{9FBBA0BA-A79E-47AC-A917-FF5298FB8F0E}" srcOrd="0" destOrd="0" presId="urn:microsoft.com/office/officeart/2005/8/layout/vList2"/>
    <dgm:cxn modelId="{AA21EF52-015E-4F9D-B63E-A52CE3EE7BA4}" srcId="{AD6508D9-E8E5-487E-8BA9-4B2DA9093168}" destId="{D0E483F0-DA62-4330-B150-60EE15843CE9}" srcOrd="0" destOrd="0" parTransId="{20C1EE00-816D-498F-95C9-993972BBC244}" sibTransId="{457BA1FA-72FB-4A73-830F-F3798AFD2BBB}"/>
    <dgm:cxn modelId="{934FF073-4B1D-45B9-AB2F-BDF092CE0E89}" srcId="{BB4FBC1A-1525-4FC4-ACEC-23FFB7D195DA}" destId="{5BA4E42A-41D6-4B5C-9150-318A31D6889D}" srcOrd="1" destOrd="0" parTransId="{C3D4D079-78D8-44D7-B8B0-42F309E58761}" sibTransId="{1FFDC0DF-1D1A-43E0-8A47-66888499A272}"/>
    <dgm:cxn modelId="{9E00C484-787B-47D7-AA08-17CD442860A1}" type="presOf" srcId="{BA8CEA52-478C-4E4E-B2E2-83436B8473D9}" destId="{1D82E7E6-5674-4CFE-BDBD-9AD779AC4D18}" srcOrd="0" destOrd="2" presId="urn:microsoft.com/office/officeart/2005/8/layout/vList2"/>
    <dgm:cxn modelId="{9B51DE86-C2C0-471F-BFD4-04CE134CA49F}" srcId="{7EEC3EB0-83D0-4199-9739-3B7CA59B87E4}" destId="{BB4FBC1A-1525-4FC4-ACEC-23FFB7D195DA}" srcOrd="1" destOrd="0" parTransId="{B15FAF9C-F4EB-4918-B910-29FAB50DB659}" sibTransId="{97423125-672F-48EF-9AF8-18121382FC9F}"/>
    <dgm:cxn modelId="{B335528A-FA8E-42D9-921D-97FF72F4A53D}" type="presOf" srcId="{BB4FBC1A-1525-4FC4-ACEC-23FFB7D195DA}" destId="{795A4AD7-7E2D-426E-A9A6-A9FAEB9FFC31}" srcOrd="0" destOrd="0" presId="urn:microsoft.com/office/officeart/2005/8/layout/vList2"/>
    <dgm:cxn modelId="{76CA95A1-6E73-41D4-BEFC-4A84C0862073}" srcId="{BB4FBC1A-1525-4FC4-ACEC-23FFB7D195DA}" destId="{B1CE284E-C45E-474F-BF08-CA38EE8BE2E4}" srcOrd="0" destOrd="0" parTransId="{36BB44D4-1BD1-4098-A5D3-0AFB00D1DF4E}" sibTransId="{3B992CDD-6349-49A9-85BC-B584DB9F0DAF}"/>
    <dgm:cxn modelId="{56EA64A6-5FEA-46B9-BEB4-E41AF3D0E4E4}" type="presOf" srcId="{424BE27C-6D2A-42DA-8C5A-C29070FBDCB4}" destId="{9FBBA0BA-A79E-47AC-A917-FF5298FB8F0E}" srcOrd="0" destOrd="2" presId="urn:microsoft.com/office/officeart/2005/8/layout/vList2"/>
    <dgm:cxn modelId="{BAA396A7-DC56-4B75-B0AC-66018637DAB6}" type="presOf" srcId="{9DDEB90E-6ECA-470C-BA61-A1945B5430EA}" destId="{1D82E7E6-5674-4CFE-BDBD-9AD779AC4D18}" srcOrd="0" destOrd="3" presId="urn:microsoft.com/office/officeart/2005/8/layout/vList2"/>
    <dgm:cxn modelId="{BB9898C0-2E66-424C-9F96-B1514ABF24C4}" type="presOf" srcId="{D0E483F0-DA62-4330-B150-60EE15843CE9}" destId="{1D82E7E6-5674-4CFE-BDBD-9AD779AC4D18}" srcOrd="0" destOrd="0" presId="urn:microsoft.com/office/officeart/2005/8/layout/vList2"/>
    <dgm:cxn modelId="{4B6228DF-FE71-4C04-946E-C3681646937D}" srcId="{7EEC3EB0-83D0-4199-9739-3B7CA59B87E4}" destId="{AD6508D9-E8E5-487E-8BA9-4B2DA9093168}" srcOrd="0" destOrd="0" parTransId="{E3298D15-3C08-4F43-BDE4-A5A2281EBA8F}" sibTransId="{7867245A-0F16-4A2A-B09C-6CE33C9E53CF}"/>
    <dgm:cxn modelId="{DE94B1EE-3D61-45BA-9FA0-4AC42ECC52C9}" type="presOf" srcId="{7EEC3EB0-83D0-4199-9739-3B7CA59B87E4}" destId="{4B034A49-E0C0-4509-8282-7C6F598F98EE}" srcOrd="0" destOrd="0" presId="urn:microsoft.com/office/officeart/2005/8/layout/vList2"/>
    <dgm:cxn modelId="{CFD87DF2-A6F4-479A-9627-66DDD990C142}" srcId="{D0E483F0-DA62-4330-B150-60EE15843CE9}" destId="{12B28F4C-2E42-40EC-A141-09BAF73E690C}" srcOrd="0" destOrd="0" parTransId="{1CA3C32D-FA0C-453D-BB7B-CF9B824BDA21}" sibTransId="{9246519E-208D-46D8-B5D6-028EF08E1FFF}"/>
    <dgm:cxn modelId="{71F905FB-3900-429F-B3D0-8A9C5768C102}" srcId="{D0E483F0-DA62-4330-B150-60EE15843CE9}" destId="{9DDEB90E-6ECA-470C-BA61-A1945B5430EA}" srcOrd="2" destOrd="0" parTransId="{762AC530-6E37-462B-80A6-F71958929BD3}" sibTransId="{C4092438-5177-46A1-B72E-B696F9BCAEC1}"/>
    <dgm:cxn modelId="{8B5D58FB-2DDD-42B4-ABF9-60F22CC63A1A}" type="presOf" srcId="{12B28F4C-2E42-40EC-A141-09BAF73E690C}" destId="{1D82E7E6-5674-4CFE-BDBD-9AD779AC4D18}" srcOrd="0" destOrd="1" presId="urn:microsoft.com/office/officeart/2005/8/layout/vList2"/>
    <dgm:cxn modelId="{D94555FD-C3AE-4CA6-BD8F-446D357746EC}" srcId="{D0E483F0-DA62-4330-B150-60EE15843CE9}" destId="{BA8CEA52-478C-4E4E-B2E2-83436B8473D9}" srcOrd="1" destOrd="0" parTransId="{BBF90ED6-1704-48FF-9A83-FC2793F8231B}" sibTransId="{2C1D4A48-D7D0-4465-B4A3-9CA7850F2446}"/>
    <dgm:cxn modelId="{DB04EE75-55A2-4B5A-9D76-E1FD5FAA459D}" type="presParOf" srcId="{4B034A49-E0C0-4509-8282-7C6F598F98EE}" destId="{68907404-FFA6-4E58-BE42-556E1161E610}" srcOrd="0" destOrd="0" presId="urn:microsoft.com/office/officeart/2005/8/layout/vList2"/>
    <dgm:cxn modelId="{0658D969-450C-41A8-B0CC-84B53CBAB2FB}" type="presParOf" srcId="{4B034A49-E0C0-4509-8282-7C6F598F98EE}" destId="{1D82E7E6-5674-4CFE-BDBD-9AD779AC4D18}" srcOrd="1" destOrd="0" presId="urn:microsoft.com/office/officeart/2005/8/layout/vList2"/>
    <dgm:cxn modelId="{B1094E90-2FF7-4065-A3C9-5AC77B183DA6}" type="presParOf" srcId="{4B034A49-E0C0-4509-8282-7C6F598F98EE}" destId="{795A4AD7-7E2D-426E-A9A6-A9FAEB9FFC31}" srcOrd="2" destOrd="0" presId="urn:microsoft.com/office/officeart/2005/8/layout/vList2"/>
    <dgm:cxn modelId="{9F53E596-CD49-4D7F-A256-2A60DE1765BA}" type="presParOf" srcId="{4B034A49-E0C0-4509-8282-7C6F598F98EE}" destId="{9FBBA0BA-A79E-47AC-A917-FF5298FB8F0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093C8E-42D7-43B1-983D-48B27B1C097F}"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03E8FCD5-E91A-4B1F-8B0D-F9E2F0F63B45}">
      <dgm:prSet/>
      <dgm:spPr/>
      <dgm:t>
        <a:bodyPr/>
        <a:lstStyle/>
        <a:p>
          <a:r>
            <a:rPr lang="en-US"/>
            <a:t>Pre- Post Test:  (IV with 1 level)</a:t>
          </a:r>
        </a:p>
      </dgm:t>
    </dgm:pt>
    <dgm:pt modelId="{1097D22C-1435-4D28-9549-1545225440BA}" type="parTrans" cxnId="{BAD989B4-9A13-4B1D-8E55-D2B9FFA1D0D6}">
      <dgm:prSet/>
      <dgm:spPr/>
      <dgm:t>
        <a:bodyPr/>
        <a:lstStyle/>
        <a:p>
          <a:endParaRPr lang="en-US"/>
        </a:p>
      </dgm:t>
    </dgm:pt>
    <dgm:pt modelId="{FCA21D91-7963-4ECA-95AF-5CB9D9CA86DF}" type="sibTrans" cxnId="{BAD989B4-9A13-4B1D-8E55-D2B9FFA1D0D6}">
      <dgm:prSet/>
      <dgm:spPr/>
      <dgm:t>
        <a:bodyPr/>
        <a:lstStyle/>
        <a:p>
          <a:endParaRPr lang="en-US"/>
        </a:p>
      </dgm:t>
    </dgm:pt>
    <dgm:pt modelId="{BFF1B633-4D25-4582-8344-1DE20D0B6975}">
      <dgm:prSet/>
      <dgm:spPr/>
      <dgm:t>
        <a:bodyPr/>
        <a:lstStyle/>
        <a:p>
          <a:r>
            <a:rPr lang="en-US"/>
            <a:t>Pretest on DV -&gt; IV -&gt; Posttest on DV</a:t>
          </a:r>
        </a:p>
      </dgm:t>
    </dgm:pt>
    <dgm:pt modelId="{A913528F-F41D-42AC-A480-0B3BA8F3DA6C}" type="parTrans" cxnId="{457FB20B-5D47-41CB-9C83-E4351FB0ACD2}">
      <dgm:prSet/>
      <dgm:spPr/>
      <dgm:t>
        <a:bodyPr/>
        <a:lstStyle/>
        <a:p>
          <a:endParaRPr lang="en-US"/>
        </a:p>
      </dgm:t>
    </dgm:pt>
    <dgm:pt modelId="{58CABB09-217E-4976-B6E5-20B28406A41B}" type="sibTrans" cxnId="{457FB20B-5D47-41CB-9C83-E4351FB0ACD2}">
      <dgm:prSet/>
      <dgm:spPr/>
      <dgm:t>
        <a:bodyPr/>
        <a:lstStyle/>
        <a:p>
          <a:endParaRPr lang="en-US"/>
        </a:p>
      </dgm:t>
    </dgm:pt>
    <dgm:pt modelId="{AD14BD5A-7B5F-433B-BC87-F989FF4FB93C}">
      <dgm:prSet/>
      <dgm:spPr/>
      <dgm:t>
        <a:bodyPr/>
        <a:lstStyle/>
        <a:p>
          <a:r>
            <a:rPr lang="en-US"/>
            <a:t>Example:   Social Anx Meas   -&gt;   Tx  -&gt;   Social Anx Meas</a:t>
          </a:r>
        </a:p>
      </dgm:t>
    </dgm:pt>
    <dgm:pt modelId="{BD321BE7-E946-471C-97D5-B4A277B79050}" type="parTrans" cxnId="{0E9ABBCF-4AF5-473D-A3C4-67D943F18C1E}">
      <dgm:prSet/>
      <dgm:spPr/>
      <dgm:t>
        <a:bodyPr/>
        <a:lstStyle/>
        <a:p>
          <a:endParaRPr lang="en-US"/>
        </a:p>
      </dgm:t>
    </dgm:pt>
    <dgm:pt modelId="{F08C62FF-CF60-478C-BF6C-4415733394CC}" type="sibTrans" cxnId="{0E9ABBCF-4AF5-473D-A3C4-67D943F18C1E}">
      <dgm:prSet/>
      <dgm:spPr/>
      <dgm:t>
        <a:bodyPr/>
        <a:lstStyle/>
        <a:p>
          <a:endParaRPr lang="en-US"/>
        </a:p>
      </dgm:t>
    </dgm:pt>
    <dgm:pt modelId="{06C585D0-0904-4C85-8557-FF1603D6AF9F}">
      <dgm:prSet/>
      <dgm:spPr/>
      <dgm:t>
        <a:bodyPr/>
        <a:lstStyle/>
        <a:p>
          <a:r>
            <a:rPr lang="en-US"/>
            <a:t>Treatment vs No Treatment (control group)</a:t>
          </a:r>
        </a:p>
      </dgm:t>
    </dgm:pt>
    <dgm:pt modelId="{A32C1319-9E6A-4F50-918F-4B7B2B47992E}" type="parTrans" cxnId="{A82DC88D-1093-4471-9F73-3C3D3D018AC6}">
      <dgm:prSet/>
      <dgm:spPr/>
      <dgm:t>
        <a:bodyPr/>
        <a:lstStyle/>
        <a:p>
          <a:endParaRPr lang="en-US"/>
        </a:p>
      </dgm:t>
    </dgm:pt>
    <dgm:pt modelId="{175FB781-8A13-4980-8CD2-C08A2EEBCE87}" type="sibTrans" cxnId="{A82DC88D-1093-4471-9F73-3C3D3D018AC6}">
      <dgm:prSet/>
      <dgm:spPr/>
      <dgm:t>
        <a:bodyPr/>
        <a:lstStyle/>
        <a:p>
          <a:endParaRPr lang="en-US"/>
        </a:p>
      </dgm:t>
    </dgm:pt>
    <dgm:pt modelId="{FAF47DEF-6A1C-4BDB-9FBE-CEED86363C25}">
      <dgm:prSet/>
      <dgm:spPr/>
      <dgm:t>
        <a:bodyPr/>
        <a:lstStyle/>
        <a:p>
          <a:r>
            <a:rPr lang="en-US"/>
            <a:t>IV multiple levels with or without Control Groups</a:t>
          </a:r>
        </a:p>
      </dgm:t>
    </dgm:pt>
    <dgm:pt modelId="{CABD1A9C-1BE6-42A4-BCB4-5DE52C1BB1A7}" type="parTrans" cxnId="{D8CD3796-7EC0-4AD2-B791-1A811809BE69}">
      <dgm:prSet/>
      <dgm:spPr/>
      <dgm:t>
        <a:bodyPr/>
        <a:lstStyle/>
        <a:p>
          <a:endParaRPr lang="en-US"/>
        </a:p>
      </dgm:t>
    </dgm:pt>
    <dgm:pt modelId="{3FEB30D9-A43E-423D-925F-326D3EDFF443}" type="sibTrans" cxnId="{D8CD3796-7EC0-4AD2-B791-1A811809BE69}">
      <dgm:prSet/>
      <dgm:spPr/>
      <dgm:t>
        <a:bodyPr/>
        <a:lstStyle/>
        <a:p>
          <a:endParaRPr lang="en-US"/>
        </a:p>
      </dgm:t>
    </dgm:pt>
    <dgm:pt modelId="{1B047A29-55F9-4213-BC78-659D526CF259}">
      <dgm:prSet/>
      <dgm:spPr/>
      <dgm:t>
        <a:bodyPr/>
        <a:lstStyle/>
        <a:p>
          <a:r>
            <a:rPr lang="en-US"/>
            <a:t>Multiple IV with varying levels : Factorial Designs</a:t>
          </a:r>
        </a:p>
      </dgm:t>
    </dgm:pt>
    <dgm:pt modelId="{7C726AD7-BE67-4671-8E9E-1374DD1CD989}" type="parTrans" cxnId="{F91C5548-B4DB-4FDE-BD86-5CE44125CBDF}">
      <dgm:prSet/>
      <dgm:spPr/>
      <dgm:t>
        <a:bodyPr/>
        <a:lstStyle/>
        <a:p>
          <a:endParaRPr lang="en-US"/>
        </a:p>
      </dgm:t>
    </dgm:pt>
    <dgm:pt modelId="{8FF37D83-E130-4CF5-AC17-FF912400DB4C}" type="sibTrans" cxnId="{F91C5548-B4DB-4FDE-BD86-5CE44125CBDF}">
      <dgm:prSet/>
      <dgm:spPr/>
      <dgm:t>
        <a:bodyPr/>
        <a:lstStyle/>
        <a:p>
          <a:endParaRPr lang="en-US"/>
        </a:p>
      </dgm:t>
    </dgm:pt>
    <dgm:pt modelId="{318564CB-4E0B-4BAA-9FFF-5D85F9313CD1}" type="pres">
      <dgm:prSet presAssocID="{35093C8E-42D7-43B1-983D-48B27B1C097F}" presName="linear" presStyleCnt="0">
        <dgm:presLayoutVars>
          <dgm:dir/>
          <dgm:animLvl val="lvl"/>
          <dgm:resizeHandles val="exact"/>
        </dgm:presLayoutVars>
      </dgm:prSet>
      <dgm:spPr/>
    </dgm:pt>
    <dgm:pt modelId="{F35E52DE-377F-4624-B64F-6C3731E29828}" type="pres">
      <dgm:prSet presAssocID="{03E8FCD5-E91A-4B1F-8B0D-F9E2F0F63B45}" presName="parentLin" presStyleCnt="0"/>
      <dgm:spPr/>
    </dgm:pt>
    <dgm:pt modelId="{C5E737E7-C73F-457C-A8B8-93CCC7670D5A}" type="pres">
      <dgm:prSet presAssocID="{03E8FCD5-E91A-4B1F-8B0D-F9E2F0F63B45}" presName="parentLeftMargin" presStyleLbl="node1" presStyleIdx="0" presStyleCnt="4"/>
      <dgm:spPr/>
    </dgm:pt>
    <dgm:pt modelId="{305DC459-9548-4B87-B3A0-0D1456F63827}" type="pres">
      <dgm:prSet presAssocID="{03E8FCD5-E91A-4B1F-8B0D-F9E2F0F63B45}" presName="parentText" presStyleLbl="node1" presStyleIdx="0" presStyleCnt="4">
        <dgm:presLayoutVars>
          <dgm:chMax val="0"/>
          <dgm:bulletEnabled val="1"/>
        </dgm:presLayoutVars>
      </dgm:prSet>
      <dgm:spPr/>
    </dgm:pt>
    <dgm:pt modelId="{E7E89CE0-0293-4DDE-B90C-D351231ADB0C}" type="pres">
      <dgm:prSet presAssocID="{03E8FCD5-E91A-4B1F-8B0D-F9E2F0F63B45}" presName="negativeSpace" presStyleCnt="0"/>
      <dgm:spPr/>
    </dgm:pt>
    <dgm:pt modelId="{8594A194-96F5-4FD5-9699-AFEA1D936734}" type="pres">
      <dgm:prSet presAssocID="{03E8FCD5-E91A-4B1F-8B0D-F9E2F0F63B45}" presName="childText" presStyleLbl="conFgAcc1" presStyleIdx="0" presStyleCnt="4">
        <dgm:presLayoutVars>
          <dgm:bulletEnabled val="1"/>
        </dgm:presLayoutVars>
      </dgm:prSet>
      <dgm:spPr/>
    </dgm:pt>
    <dgm:pt modelId="{C292F949-AB78-48FE-B44D-4A22E2CABB75}" type="pres">
      <dgm:prSet presAssocID="{FCA21D91-7963-4ECA-95AF-5CB9D9CA86DF}" presName="spaceBetweenRectangles" presStyleCnt="0"/>
      <dgm:spPr/>
    </dgm:pt>
    <dgm:pt modelId="{1AC963EE-E4D0-4E98-9C59-D21B0A62AE35}" type="pres">
      <dgm:prSet presAssocID="{06C585D0-0904-4C85-8557-FF1603D6AF9F}" presName="parentLin" presStyleCnt="0"/>
      <dgm:spPr/>
    </dgm:pt>
    <dgm:pt modelId="{A5570F86-D2B5-4B39-AD85-214EDA196BA0}" type="pres">
      <dgm:prSet presAssocID="{06C585D0-0904-4C85-8557-FF1603D6AF9F}" presName="parentLeftMargin" presStyleLbl="node1" presStyleIdx="0" presStyleCnt="4"/>
      <dgm:spPr/>
    </dgm:pt>
    <dgm:pt modelId="{D467E0B6-2906-4208-8FB1-33C255FDB846}" type="pres">
      <dgm:prSet presAssocID="{06C585D0-0904-4C85-8557-FF1603D6AF9F}" presName="parentText" presStyleLbl="node1" presStyleIdx="1" presStyleCnt="4">
        <dgm:presLayoutVars>
          <dgm:chMax val="0"/>
          <dgm:bulletEnabled val="1"/>
        </dgm:presLayoutVars>
      </dgm:prSet>
      <dgm:spPr/>
    </dgm:pt>
    <dgm:pt modelId="{9CDC6E3B-DE52-40BF-9F49-68F50EA29EC4}" type="pres">
      <dgm:prSet presAssocID="{06C585D0-0904-4C85-8557-FF1603D6AF9F}" presName="negativeSpace" presStyleCnt="0"/>
      <dgm:spPr/>
    </dgm:pt>
    <dgm:pt modelId="{B34B0EAB-F21E-4A5E-B996-D9EF3894FB7F}" type="pres">
      <dgm:prSet presAssocID="{06C585D0-0904-4C85-8557-FF1603D6AF9F}" presName="childText" presStyleLbl="conFgAcc1" presStyleIdx="1" presStyleCnt="4">
        <dgm:presLayoutVars>
          <dgm:bulletEnabled val="1"/>
        </dgm:presLayoutVars>
      </dgm:prSet>
      <dgm:spPr/>
    </dgm:pt>
    <dgm:pt modelId="{097D43E0-4EC9-466A-AFD2-9B57D77DB23F}" type="pres">
      <dgm:prSet presAssocID="{175FB781-8A13-4980-8CD2-C08A2EEBCE87}" presName="spaceBetweenRectangles" presStyleCnt="0"/>
      <dgm:spPr/>
    </dgm:pt>
    <dgm:pt modelId="{F528EF4F-73AE-415D-91A9-18A1D81B644C}" type="pres">
      <dgm:prSet presAssocID="{FAF47DEF-6A1C-4BDB-9FBE-CEED86363C25}" presName="parentLin" presStyleCnt="0"/>
      <dgm:spPr/>
    </dgm:pt>
    <dgm:pt modelId="{E6C53078-02EA-4A3B-BD00-24E1F80F73BD}" type="pres">
      <dgm:prSet presAssocID="{FAF47DEF-6A1C-4BDB-9FBE-CEED86363C25}" presName="parentLeftMargin" presStyleLbl="node1" presStyleIdx="1" presStyleCnt="4"/>
      <dgm:spPr/>
    </dgm:pt>
    <dgm:pt modelId="{95DCAED1-F4E9-4D44-83E0-BDAF2D701CF0}" type="pres">
      <dgm:prSet presAssocID="{FAF47DEF-6A1C-4BDB-9FBE-CEED86363C25}" presName="parentText" presStyleLbl="node1" presStyleIdx="2" presStyleCnt="4">
        <dgm:presLayoutVars>
          <dgm:chMax val="0"/>
          <dgm:bulletEnabled val="1"/>
        </dgm:presLayoutVars>
      </dgm:prSet>
      <dgm:spPr/>
    </dgm:pt>
    <dgm:pt modelId="{E854F0C3-031C-4E90-B70E-83B87A01BBFE}" type="pres">
      <dgm:prSet presAssocID="{FAF47DEF-6A1C-4BDB-9FBE-CEED86363C25}" presName="negativeSpace" presStyleCnt="0"/>
      <dgm:spPr/>
    </dgm:pt>
    <dgm:pt modelId="{4A1CB565-2A1C-4C94-A399-4EBD330D47D3}" type="pres">
      <dgm:prSet presAssocID="{FAF47DEF-6A1C-4BDB-9FBE-CEED86363C25}" presName="childText" presStyleLbl="conFgAcc1" presStyleIdx="2" presStyleCnt="4">
        <dgm:presLayoutVars>
          <dgm:bulletEnabled val="1"/>
        </dgm:presLayoutVars>
      </dgm:prSet>
      <dgm:spPr/>
    </dgm:pt>
    <dgm:pt modelId="{8B7E1DBB-3FEF-4327-9205-F774A7F37E1B}" type="pres">
      <dgm:prSet presAssocID="{3FEB30D9-A43E-423D-925F-326D3EDFF443}" presName="spaceBetweenRectangles" presStyleCnt="0"/>
      <dgm:spPr/>
    </dgm:pt>
    <dgm:pt modelId="{75836D79-579B-49A5-9432-8649C9568B3F}" type="pres">
      <dgm:prSet presAssocID="{1B047A29-55F9-4213-BC78-659D526CF259}" presName="parentLin" presStyleCnt="0"/>
      <dgm:spPr/>
    </dgm:pt>
    <dgm:pt modelId="{39D4C51C-D1BA-46EC-BBC6-9681ACCA017C}" type="pres">
      <dgm:prSet presAssocID="{1B047A29-55F9-4213-BC78-659D526CF259}" presName="parentLeftMargin" presStyleLbl="node1" presStyleIdx="2" presStyleCnt="4"/>
      <dgm:spPr/>
    </dgm:pt>
    <dgm:pt modelId="{A717BF0E-9D81-42FB-9FD3-FC06718534DE}" type="pres">
      <dgm:prSet presAssocID="{1B047A29-55F9-4213-BC78-659D526CF259}" presName="parentText" presStyleLbl="node1" presStyleIdx="3" presStyleCnt="4">
        <dgm:presLayoutVars>
          <dgm:chMax val="0"/>
          <dgm:bulletEnabled val="1"/>
        </dgm:presLayoutVars>
      </dgm:prSet>
      <dgm:spPr/>
    </dgm:pt>
    <dgm:pt modelId="{F642CDD0-95AF-4368-9559-76D47198E956}" type="pres">
      <dgm:prSet presAssocID="{1B047A29-55F9-4213-BC78-659D526CF259}" presName="negativeSpace" presStyleCnt="0"/>
      <dgm:spPr/>
    </dgm:pt>
    <dgm:pt modelId="{8717F390-2145-482F-8312-7F998104D492}" type="pres">
      <dgm:prSet presAssocID="{1B047A29-55F9-4213-BC78-659D526CF259}" presName="childText" presStyleLbl="conFgAcc1" presStyleIdx="3" presStyleCnt="4">
        <dgm:presLayoutVars>
          <dgm:bulletEnabled val="1"/>
        </dgm:presLayoutVars>
      </dgm:prSet>
      <dgm:spPr/>
    </dgm:pt>
  </dgm:ptLst>
  <dgm:cxnLst>
    <dgm:cxn modelId="{457FB20B-5D47-41CB-9C83-E4351FB0ACD2}" srcId="{03E8FCD5-E91A-4B1F-8B0D-F9E2F0F63B45}" destId="{BFF1B633-4D25-4582-8344-1DE20D0B6975}" srcOrd="0" destOrd="0" parTransId="{A913528F-F41D-42AC-A480-0B3BA8F3DA6C}" sibTransId="{58CABB09-217E-4976-B6E5-20B28406A41B}"/>
    <dgm:cxn modelId="{F91C5548-B4DB-4FDE-BD86-5CE44125CBDF}" srcId="{35093C8E-42D7-43B1-983D-48B27B1C097F}" destId="{1B047A29-55F9-4213-BC78-659D526CF259}" srcOrd="3" destOrd="0" parTransId="{7C726AD7-BE67-4671-8E9E-1374DD1CD989}" sibTransId="{8FF37D83-E130-4CF5-AC17-FF912400DB4C}"/>
    <dgm:cxn modelId="{128C1E6D-CE69-47A9-8258-899C6AA4DAB2}" type="presOf" srcId="{06C585D0-0904-4C85-8557-FF1603D6AF9F}" destId="{A5570F86-D2B5-4B39-AD85-214EDA196BA0}" srcOrd="0" destOrd="0" presId="urn:microsoft.com/office/officeart/2005/8/layout/list1"/>
    <dgm:cxn modelId="{08602773-4B26-4792-84A7-318FED82DEA7}" type="presOf" srcId="{AD14BD5A-7B5F-433B-BC87-F989FF4FB93C}" destId="{8594A194-96F5-4FD5-9699-AFEA1D936734}" srcOrd="0" destOrd="1" presId="urn:microsoft.com/office/officeart/2005/8/layout/list1"/>
    <dgm:cxn modelId="{5D03C67A-24E5-4B2C-A994-7C86A5C3A36E}" type="presOf" srcId="{1B047A29-55F9-4213-BC78-659D526CF259}" destId="{39D4C51C-D1BA-46EC-BBC6-9681ACCA017C}" srcOrd="0" destOrd="0" presId="urn:microsoft.com/office/officeart/2005/8/layout/list1"/>
    <dgm:cxn modelId="{24A1DA81-C7FA-488F-8E5D-5B819F1B9CEE}" type="presOf" srcId="{03E8FCD5-E91A-4B1F-8B0D-F9E2F0F63B45}" destId="{C5E737E7-C73F-457C-A8B8-93CCC7670D5A}" srcOrd="0" destOrd="0" presId="urn:microsoft.com/office/officeart/2005/8/layout/list1"/>
    <dgm:cxn modelId="{22D55A84-24E7-49B7-B27D-B3AE604E83B3}" type="presOf" srcId="{BFF1B633-4D25-4582-8344-1DE20D0B6975}" destId="{8594A194-96F5-4FD5-9699-AFEA1D936734}" srcOrd="0" destOrd="0" presId="urn:microsoft.com/office/officeart/2005/8/layout/list1"/>
    <dgm:cxn modelId="{A82DC88D-1093-4471-9F73-3C3D3D018AC6}" srcId="{35093C8E-42D7-43B1-983D-48B27B1C097F}" destId="{06C585D0-0904-4C85-8557-FF1603D6AF9F}" srcOrd="1" destOrd="0" parTransId="{A32C1319-9E6A-4F50-918F-4B7B2B47992E}" sibTransId="{175FB781-8A13-4980-8CD2-C08A2EEBCE87}"/>
    <dgm:cxn modelId="{D8CD3796-7EC0-4AD2-B791-1A811809BE69}" srcId="{35093C8E-42D7-43B1-983D-48B27B1C097F}" destId="{FAF47DEF-6A1C-4BDB-9FBE-CEED86363C25}" srcOrd="2" destOrd="0" parTransId="{CABD1A9C-1BE6-42A4-BCB4-5DE52C1BB1A7}" sibTransId="{3FEB30D9-A43E-423D-925F-326D3EDFF443}"/>
    <dgm:cxn modelId="{01F248A2-8D1E-4D74-9AD2-BD787AD274D5}" type="presOf" srcId="{06C585D0-0904-4C85-8557-FF1603D6AF9F}" destId="{D467E0B6-2906-4208-8FB1-33C255FDB846}" srcOrd="1" destOrd="0" presId="urn:microsoft.com/office/officeart/2005/8/layout/list1"/>
    <dgm:cxn modelId="{DAA476A7-D652-4D5F-A0F5-F00725445FD4}" type="presOf" srcId="{1B047A29-55F9-4213-BC78-659D526CF259}" destId="{A717BF0E-9D81-42FB-9FD3-FC06718534DE}" srcOrd="1" destOrd="0" presId="urn:microsoft.com/office/officeart/2005/8/layout/list1"/>
    <dgm:cxn modelId="{A1ACB1AC-BBA3-4FEB-8EA1-7EC6C91EFF9D}" type="presOf" srcId="{FAF47DEF-6A1C-4BDB-9FBE-CEED86363C25}" destId="{E6C53078-02EA-4A3B-BD00-24E1F80F73BD}" srcOrd="0" destOrd="0" presId="urn:microsoft.com/office/officeart/2005/8/layout/list1"/>
    <dgm:cxn modelId="{BAD989B4-9A13-4B1D-8E55-D2B9FFA1D0D6}" srcId="{35093C8E-42D7-43B1-983D-48B27B1C097F}" destId="{03E8FCD5-E91A-4B1F-8B0D-F9E2F0F63B45}" srcOrd="0" destOrd="0" parTransId="{1097D22C-1435-4D28-9549-1545225440BA}" sibTransId="{FCA21D91-7963-4ECA-95AF-5CB9D9CA86DF}"/>
    <dgm:cxn modelId="{7051E5C0-FBAF-4450-9C02-ECF0958A9E23}" type="presOf" srcId="{FAF47DEF-6A1C-4BDB-9FBE-CEED86363C25}" destId="{95DCAED1-F4E9-4D44-83E0-BDAF2D701CF0}" srcOrd="1" destOrd="0" presId="urn:microsoft.com/office/officeart/2005/8/layout/list1"/>
    <dgm:cxn modelId="{0E9ABBCF-4AF5-473D-A3C4-67D943F18C1E}" srcId="{03E8FCD5-E91A-4B1F-8B0D-F9E2F0F63B45}" destId="{AD14BD5A-7B5F-433B-BC87-F989FF4FB93C}" srcOrd="1" destOrd="0" parTransId="{BD321BE7-E946-471C-97D5-B4A277B79050}" sibTransId="{F08C62FF-CF60-478C-BF6C-4415733394CC}"/>
    <dgm:cxn modelId="{54B699DE-D927-49F9-A0F0-E25484E8AFD0}" type="presOf" srcId="{35093C8E-42D7-43B1-983D-48B27B1C097F}" destId="{318564CB-4E0B-4BAA-9FFF-5D85F9313CD1}" srcOrd="0" destOrd="0" presId="urn:microsoft.com/office/officeart/2005/8/layout/list1"/>
    <dgm:cxn modelId="{C1608DEB-C748-4E0B-874E-ACBF1E068912}" type="presOf" srcId="{03E8FCD5-E91A-4B1F-8B0D-F9E2F0F63B45}" destId="{305DC459-9548-4B87-B3A0-0D1456F63827}" srcOrd="1" destOrd="0" presId="urn:microsoft.com/office/officeart/2005/8/layout/list1"/>
    <dgm:cxn modelId="{120295FE-CDEA-46C5-9D24-D23A09719987}" type="presParOf" srcId="{318564CB-4E0B-4BAA-9FFF-5D85F9313CD1}" destId="{F35E52DE-377F-4624-B64F-6C3731E29828}" srcOrd="0" destOrd="0" presId="urn:microsoft.com/office/officeart/2005/8/layout/list1"/>
    <dgm:cxn modelId="{51F4760C-8574-4151-B13E-A1CFCD026E65}" type="presParOf" srcId="{F35E52DE-377F-4624-B64F-6C3731E29828}" destId="{C5E737E7-C73F-457C-A8B8-93CCC7670D5A}" srcOrd="0" destOrd="0" presId="urn:microsoft.com/office/officeart/2005/8/layout/list1"/>
    <dgm:cxn modelId="{29B965F3-3E5B-4F88-9094-FCDC20F3A602}" type="presParOf" srcId="{F35E52DE-377F-4624-B64F-6C3731E29828}" destId="{305DC459-9548-4B87-B3A0-0D1456F63827}" srcOrd="1" destOrd="0" presId="urn:microsoft.com/office/officeart/2005/8/layout/list1"/>
    <dgm:cxn modelId="{9B17D8A6-ACEE-432F-922E-9786F3D84E64}" type="presParOf" srcId="{318564CB-4E0B-4BAA-9FFF-5D85F9313CD1}" destId="{E7E89CE0-0293-4DDE-B90C-D351231ADB0C}" srcOrd="1" destOrd="0" presId="urn:microsoft.com/office/officeart/2005/8/layout/list1"/>
    <dgm:cxn modelId="{9228E009-09F6-4C5B-9523-C408A9E9031F}" type="presParOf" srcId="{318564CB-4E0B-4BAA-9FFF-5D85F9313CD1}" destId="{8594A194-96F5-4FD5-9699-AFEA1D936734}" srcOrd="2" destOrd="0" presId="urn:microsoft.com/office/officeart/2005/8/layout/list1"/>
    <dgm:cxn modelId="{C2E17ED7-67E0-4975-BBD7-B3C80AF647C9}" type="presParOf" srcId="{318564CB-4E0B-4BAA-9FFF-5D85F9313CD1}" destId="{C292F949-AB78-48FE-B44D-4A22E2CABB75}" srcOrd="3" destOrd="0" presId="urn:microsoft.com/office/officeart/2005/8/layout/list1"/>
    <dgm:cxn modelId="{8CFD5B2E-CF49-465D-BDC2-C7E1D6D7E495}" type="presParOf" srcId="{318564CB-4E0B-4BAA-9FFF-5D85F9313CD1}" destId="{1AC963EE-E4D0-4E98-9C59-D21B0A62AE35}" srcOrd="4" destOrd="0" presId="urn:microsoft.com/office/officeart/2005/8/layout/list1"/>
    <dgm:cxn modelId="{F226B8E9-B9BB-49CB-B920-D1A5AF4C77D8}" type="presParOf" srcId="{1AC963EE-E4D0-4E98-9C59-D21B0A62AE35}" destId="{A5570F86-D2B5-4B39-AD85-214EDA196BA0}" srcOrd="0" destOrd="0" presId="urn:microsoft.com/office/officeart/2005/8/layout/list1"/>
    <dgm:cxn modelId="{65EFBDA9-8C9E-4878-BE52-16EB707BD4E2}" type="presParOf" srcId="{1AC963EE-E4D0-4E98-9C59-D21B0A62AE35}" destId="{D467E0B6-2906-4208-8FB1-33C255FDB846}" srcOrd="1" destOrd="0" presId="urn:microsoft.com/office/officeart/2005/8/layout/list1"/>
    <dgm:cxn modelId="{AFA6812C-34F5-485B-AF19-D35E6E954A35}" type="presParOf" srcId="{318564CB-4E0B-4BAA-9FFF-5D85F9313CD1}" destId="{9CDC6E3B-DE52-40BF-9F49-68F50EA29EC4}" srcOrd="5" destOrd="0" presId="urn:microsoft.com/office/officeart/2005/8/layout/list1"/>
    <dgm:cxn modelId="{6DFB6E6C-D4DF-443C-B586-CE51C8446835}" type="presParOf" srcId="{318564CB-4E0B-4BAA-9FFF-5D85F9313CD1}" destId="{B34B0EAB-F21E-4A5E-B996-D9EF3894FB7F}" srcOrd="6" destOrd="0" presId="urn:microsoft.com/office/officeart/2005/8/layout/list1"/>
    <dgm:cxn modelId="{2B5E33DB-3A08-41BC-BFB9-3787CEB2E358}" type="presParOf" srcId="{318564CB-4E0B-4BAA-9FFF-5D85F9313CD1}" destId="{097D43E0-4EC9-466A-AFD2-9B57D77DB23F}" srcOrd="7" destOrd="0" presId="urn:microsoft.com/office/officeart/2005/8/layout/list1"/>
    <dgm:cxn modelId="{C1757C5E-D505-43AB-B6D4-4F02B67E1EB7}" type="presParOf" srcId="{318564CB-4E0B-4BAA-9FFF-5D85F9313CD1}" destId="{F528EF4F-73AE-415D-91A9-18A1D81B644C}" srcOrd="8" destOrd="0" presId="urn:microsoft.com/office/officeart/2005/8/layout/list1"/>
    <dgm:cxn modelId="{0E3BC84B-C6D7-4A58-80A4-FC01E2706768}" type="presParOf" srcId="{F528EF4F-73AE-415D-91A9-18A1D81B644C}" destId="{E6C53078-02EA-4A3B-BD00-24E1F80F73BD}" srcOrd="0" destOrd="0" presId="urn:microsoft.com/office/officeart/2005/8/layout/list1"/>
    <dgm:cxn modelId="{9FAAAD3F-6A2C-4919-9695-FF9783176642}" type="presParOf" srcId="{F528EF4F-73AE-415D-91A9-18A1D81B644C}" destId="{95DCAED1-F4E9-4D44-83E0-BDAF2D701CF0}" srcOrd="1" destOrd="0" presId="urn:microsoft.com/office/officeart/2005/8/layout/list1"/>
    <dgm:cxn modelId="{A0914C82-EFA5-42EF-8B2F-58C206477DDF}" type="presParOf" srcId="{318564CB-4E0B-4BAA-9FFF-5D85F9313CD1}" destId="{E854F0C3-031C-4E90-B70E-83B87A01BBFE}" srcOrd="9" destOrd="0" presId="urn:microsoft.com/office/officeart/2005/8/layout/list1"/>
    <dgm:cxn modelId="{005A040E-640B-43D6-BDF9-08DF3DCD3F17}" type="presParOf" srcId="{318564CB-4E0B-4BAA-9FFF-5D85F9313CD1}" destId="{4A1CB565-2A1C-4C94-A399-4EBD330D47D3}" srcOrd="10" destOrd="0" presId="urn:microsoft.com/office/officeart/2005/8/layout/list1"/>
    <dgm:cxn modelId="{3F99B49E-9E63-4D31-BE15-1FB87A797034}" type="presParOf" srcId="{318564CB-4E0B-4BAA-9FFF-5D85F9313CD1}" destId="{8B7E1DBB-3FEF-4327-9205-F774A7F37E1B}" srcOrd="11" destOrd="0" presId="urn:microsoft.com/office/officeart/2005/8/layout/list1"/>
    <dgm:cxn modelId="{2228E5A2-479D-47EC-983C-EED829D838DB}" type="presParOf" srcId="{318564CB-4E0B-4BAA-9FFF-5D85F9313CD1}" destId="{75836D79-579B-49A5-9432-8649C9568B3F}" srcOrd="12" destOrd="0" presId="urn:microsoft.com/office/officeart/2005/8/layout/list1"/>
    <dgm:cxn modelId="{50450CDF-8FE9-4BEB-A18D-596C6F097D38}" type="presParOf" srcId="{75836D79-579B-49A5-9432-8649C9568B3F}" destId="{39D4C51C-D1BA-46EC-BBC6-9681ACCA017C}" srcOrd="0" destOrd="0" presId="urn:microsoft.com/office/officeart/2005/8/layout/list1"/>
    <dgm:cxn modelId="{36A84B7E-28C2-46E0-B10E-3456F436A8DD}" type="presParOf" srcId="{75836D79-579B-49A5-9432-8649C9568B3F}" destId="{A717BF0E-9D81-42FB-9FD3-FC06718534DE}" srcOrd="1" destOrd="0" presId="urn:microsoft.com/office/officeart/2005/8/layout/list1"/>
    <dgm:cxn modelId="{D4936A70-F76C-4007-87CC-509FC9490716}" type="presParOf" srcId="{318564CB-4E0B-4BAA-9FFF-5D85F9313CD1}" destId="{F642CDD0-95AF-4368-9559-76D47198E956}" srcOrd="13" destOrd="0" presId="urn:microsoft.com/office/officeart/2005/8/layout/list1"/>
    <dgm:cxn modelId="{6BE50264-B39D-42A6-8F47-380AA085CC1F}" type="presParOf" srcId="{318564CB-4E0B-4BAA-9FFF-5D85F9313CD1}" destId="{8717F390-2145-482F-8312-7F998104D492}"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361CD1-BBC6-4AF1-A127-0B2B60FB6ABA}"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527D4689-9AC2-40D3-9A6F-FD72C33A506A}">
      <dgm:prSet/>
      <dgm:spPr/>
      <dgm:t>
        <a:bodyPr/>
        <a:lstStyle/>
        <a:p>
          <a:r>
            <a:rPr lang="en-US"/>
            <a:t>Conditions necessary to infer causality:</a:t>
          </a:r>
        </a:p>
      </dgm:t>
    </dgm:pt>
    <dgm:pt modelId="{B3A0ECA3-6669-4D18-84F3-E507ECDD97D0}" type="parTrans" cxnId="{42383D83-3914-4701-967F-028981BE9201}">
      <dgm:prSet/>
      <dgm:spPr/>
      <dgm:t>
        <a:bodyPr/>
        <a:lstStyle/>
        <a:p>
          <a:endParaRPr lang="en-US"/>
        </a:p>
      </dgm:t>
    </dgm:pt>
    <dgm:pt modelId="{48E023FF-6CF8-45DF-8217-79832B67890D}" type="sibTrans" cxnId="{42383D83-3914-4701-967F-028981BE9201}">
      <dgm:prSet/>
      <dgm:spPr/>
      <dgm:t>
        <a:bodyPr/>
        <a:lstStyle/>
        <a:p>
          <a:endParaRPr lang="en-US"/>
        </a:p>
      </dgm:t>
    </dgm:pt>
    <dgm:pt modelId="{AB753992-A09D-4A9D-B6B2-19492BE3FAC3}">
      <dgm:prSet/>
      <dgm:spPr/>
      <dgm:t>
        <a:bodyPr/>
        <a:lstStyle/>
        <a:p>
          <a:r>
            <a:rPr lang="en-US"/>
            <a:t>Correlation/Association: nature of causality</a:t>
          </a:r>
        </a:p>
      </dgm:t>
    </dgm:pt>
    <dgm:pt modelId="{93AD59D4-B959-4330-8488-A634768A3846}" type="parTrans" cxnId="{650660AA-BB7E-4712-9D9E-E18BFD59633E}">
      <dgm:prSet/>
      <dgm:spPr/>
      <dgm:t>
        <a:bodyPr/>
        <a:lstStyle/>
        <a:p>
          <a:endParaRPr lang="en-US"/>
        </a:p>
      </dgm:t>
    </dgm:pt>
    <dgm:pt modelId="{7C4E75A9-80AD-493A-95C0-2BB330936FA1}" type="sibTrans" cxnId="{650660AA-BB7E-4712-9D9E-E18BFD59633E}">
      <dgm:prSet/>
      <dgm:spPr/>
      <dgm:t>
        <a:bodyPr/>
        <a:lstStyle/>
        <a:p>
          <a:endParaRPr lang="en-US"/>
        </a:p>
      </dgm:t>
    </dgm:pt>
    <dgm:pt modelId="{C670FD11-EFA8-4335-A419-664D2053E005}">
      <dgm:prSet/>
      <dgm:spPr/>
      <dgm:t>
        <a:bodyPr/>
        <a:lstStyle/>
        <a:p>
          <a:r>
            <a:rPr lang="en-US"/>
            <a:t>Temporal Precedence: solved by the Independent Variable </a:t>
          </a:r>
        </a:p>
      </dgm:t>
    </dgm:pt>
    <dgm:pt modelId="{6C90A065-0D27-4624-B8E2-1367B6D35868}" type="parTrans" cxnId="{E041D0D4-15FA-45AF-9BAF-FD954E1264D1}">
      <dgm:prSet/>
      <dgm:spPr/>
      <dgm:t>
        <a:bodyPr/>
        <a:lstStyle/>
        <a:p>
          <a:endParaRPr lang="en-US"/>
        </a:p>
      </dgm:t>
    </dgm:pt>
    <dgm:pt modelId="{C61F5171-A344-4CE0-8141-7538E6204457}" type="sibTrans" cxnId="{E041D0D4-15FA-45AF-9BAF-FD954E1264D1}">
      <dgm:prSet/>
      <dgm:spPr/>
      <dgm:t>
        <a:bodyPr/>
        <a:lstStyle/>
        <a:p>
          <a:endParaRPr lang="en-US"/>
        </a:p>
      </dgm:t>
    </dgm:pt>
    <dgm:pt modelId="{C944C630-32F8-4805-B2B6-78490FE6FBAB}">
      <dgm:prSet/>
      <dgm:spPr/>
      <dgm:t>
        <a:bodyPr/>
        <a:lstStyle/>
        <a:p>
          <a:r>
            <a:rPr lang="en-US"/>
            <a:t>Internal Validity: eliminate confounds</a:t>
          </a:r>
        </a:p>
      </dgm:t>
    </dgm:pt>
    <dgm:pt modelId="{082606D9-3A9A-42CA-BE9B-7675AFBD0808}" type="parTrans" cxnId="{B9B2AFA3-2BFF-4D89-866C-9D35D85BFDCC}">
      <dgm:prSet/>
      <dgm:spPr/>
      <dgm:t>
        <a:bodyPr/>
        <a:lstStyle/>
        <a:p>
          <a:endParaRPr lang="en-US"/>
        </a:p>
      </dgm:t>
    </dgm:pt>
    <dgm:pt modelId="{F36D2B9E-2230-4794-B94A-AC58D6264D34}" type="sibTrans" cxnId="{B9B2AFA3-2BFF-4D89-866C-9D35D85BFDCC}">
      <dgm:prSet/>
      <dgm:spPr/>
      <dgm:t>
        <a:bodyPr/>
        <a:lstStyle/>
        <a:p>
          <a:endParaRPr lang="en-US"/>
        </a:p>
      </dgm:t>
    </dgm:pt>
    <dgm:pt modelId="{7158A221-38BF-488B-80B1-3FA28097C137}">
      <dgm:prSet/>
      <dgm:spPr/>
      <dgm:t>
        <a:bodyPr/>
        <a:lstStyle/>
        <a:p>
          <a:r>
            <a:rPr lang="en-US"/>
            <a:t>Focus on Bolstering Internal Validity = Credibility to Causal Conclusions</a:t>
          </a:r>
        </a:p>
      </dgm:t>
    </dgm:pt>
    <dgm:pt modelId="{15FA6403-1AD1-4C16-84E3-80A52BAE6F5C}" type="parTrans" cxnId="{832E3A09-ED8C-4555-A5CF-EEC742A4CC7D}">
      <dgm:prSet/>
      <dgm:spPr/>
      <dgm:t>
        <a:bodyPr/>
        <a:lstStyle/>
        <a:p>
          <a:endParaRPr lang="en-US"/>
        </a:p>
      </dgm:t>
    </dgm:pt>
    <dgm:pt modelId="{7AFCD120-FE3B-4E38-993A-EEF94A7A9CB3}" type="sibTrans" cxnId="{832E3A09-ED8C-4555-A5CF-EEC742A4CC7D}">
      <dgm:prSet/>
      <dgm:spPr/>
      <dgm:t>
        <a:bodyPr/>
        <a:lstStyle/>
        <a:p>
          <a:endParaRPr lang="en-US"/>
        </a:p>
      </dgm:t>
    </dgm:pt>
    <dgm:pt modelId="{2C674A59-F028-4242-BE6A-82C03B1A4A04}" type="pres">
      <dgm:prSet presAssocID="{02361CD1-BBC6-4AF1-A127-0B2B60FB6ABA}" presName="Name0" presStyleCnt="0">
        <dgm:presLayoutVars>
          <dgm:dir/>
          <dgm:animLvl val="lvl"/>
          <dgm:resizeHandles val="exact"/>
        </dgm:presLayoutVars>
      </dgm:prSet>
      <dgm:spPr/>
    </dgm:pt>
    <dgm:pt modelId="{92A5D06F-2FC8-4926-A188-F3F3D1A5B4E1}" type="pres">
      <dgm:prSet presAssocID="{7158A221-38BF-488B-80B1-3FA28097C137}" presName="boxAndChildren" presStyleCnt="0"/>
      <dgm:spPr/>
    </dgm:pt>
    <dgm:pt modelId="{4D8BCAEE-DA28-4204-8024-51CE42A0942E}" type="pres">
      <dgm:prSet presAssocID="{7158A221-38BF-488B-80B1-3FA28097C137}" presName="parentTextBox" presStyleLbl="node1" presStyleIdx="0" presStyleCnt="2"/>
      <dgm:spPr/>
    </dgm:pt>
    <dgm:pt modelId="{702F91D2-2C90-4488-91EA-809CDFBDA996}" type="pres">
      <dgm:prSet presAssocID="{48E023FF-6CF8-45DF-8217-79832B67890D}" presName="sp" presStyleCnt="0"/>
      <dgm:spPr/>
    </dgm:pt>
    <dgm:pt modelId="{48675DDC-67BE-42B4-A3C7-26AE2E341B65}" type="pres">
      <dgm:prSet presAssocID="{527D4689-9AC2-40D3-9A6F-FD72C33A506A}" presName="arrowAndChildren" presStyleCnt="0"/>
      <dgm:spPr/>
    </dgm:pt>
    <dgm:pt modelId="{183A0995-A093-465C-BB84-CBBC461C2EBA}" type="pres">
      <dgm:prSet presAssocID="{527D4689-9AC2-40D3-9A6F-FD72C33A506A}" presName="parentTextArrow" presStyleLbl="node1" presStyleIdx="0" presStyleCnt="2"/>
      <dgm:spPr/>
    </dgm:pt>
    <dgm:pt modelId="{7C563275-D02A-42F1-BE7A-114D9B266772}" type="pres">
      <dgm:prSet presAssocID="{527D4689-9AC2-40D3-9A6F-FD72C33A506A}" presName="arrow" presStyleLbl="node1" presStyleIdx="1" presStyleCnt="2"/>
      <dgm:spPr/>
    </dgm:pt>
    <dgm:pt modelId="{C97EFA82-D8AB-4CBA-93AC-EA8918EA1D68}" type="pres">
      <dgm:prSet presAssocID="{527D4689-9AC2-40D3-9A6F-FD72C33A506A}" presName="descendantArrow" presStyleCnt="0"/>
      <dgm:spPr/>
    </dgm:pt>
    <dgm:pt modelId="{48F9D14B-FC3B-4505-ACB0-E7033208E066}" type="pres">
      <dgm:prSet presAssocID="{AB753992-A09D-4A9D-B6B2-19492BE3FAC3}" presName="childTextArrow" presStyleLbl="fgAccFollowNode1" presStyleIdx="0" presStyleCnt="3">
        <dgm:presLayoutVars>
          <dgm:bulletEnabled val="1"/>
        </dgm:presLayoutVars>
      </dgm:prSet>
      <dgm:spPr/>
    </dgm:pt>
    <dgm:pt modelId="{E7DD5EBC-FC24-4F1B-A57D-8C5C1DBA42E9}" type="pres">
      <dgm:prSet presAssocID="{C670FD11-EFA8-4335-A419-664D2053E005}" presName="childTextArrow" presStyleLbl="fgAccFollowNode1" presStyleIdx="1" presStyleCnt="3">
        <dgm:presLayoutVars>
          <dgm:bulletEnabled val="1"/>
        </dgm:presLayoutVars>
      </dgm:prSet>
      <dgm:spPr/>
    </dgm:pt>
    <dgm:pt modelId="{246E5BFB-4A4A-4E3B-8722-9154E08F594C}" type="pres">
      <dgm:prSet presAssocID="{C944C630-32F8-4805-B2B6-78490FE6FBAB}" presName="childTextArrow" presStyleLbl="fgAccFollowNode1" presStyleIdx="2" presStyleCnt="3">
        <dgm:presLayoutVars>
          <dgm:bulletEnabled val="1"/>
        </dgm:presLayoutVars>
      </dgm:prSet>
      <dgm:spPr/>
    </dgm:pt>
  </dgm:ptLst>
  <dgm:cxnLst>
    <dgm:cxn modelId="{832E3A09-ED8C-4555-A5CF-EEC742A4CC7D}" srcId="{02361CD1-BBC6-4AF1-A127-0B2B60FB6ABA}" destId="{7158A221-38BF-488B-80B1-3FA28097C137}" srcOrd="1" destOrd="0" parTransId="{15FA6403-1AD1-4C16-84E3-80A52BAE6F5C}" sibTransId="{7AFCD120-FE3B-4E38-993A-EEF94A7A9CB3}"/>
    <dgm:cxn modelId="{677CFC17-BA38-4DA1-88E8-E877EC351207}" type="presOf" srcId="{527D4689-9AC2-40D3-9A6F-FD72C33A506A}" destId="{183A0995-A093-465C-BB84-CBBC461C2EBA}" srcOrd="0" destOrd="0" presId="urn:microsoft.com/office/officeart/2005/8/layout/process4"/>
    <dgm:cxn modelId="{A018271D-3BB8-424A-89FA-14124ACF1848}" type="presOf" srcId="{C944C630-32F8-4805-B2B6-78490FE6FBAB}" destId="{246E5BFB-4A4A-4E3B-8722-9154E08F594C}" srcOrd="0" destOrd="0" presId="urn:microsoft.com/office/officeart/2005/8/layout/process4"/>
    <dgm:cxn modelId="{8CA47047-38C0-4C25-8D96-641E45DF5F4D}" type="presOf" srcId="{02361CD1-BBC6-4AF1-A127-0B2B60FB6ABA}" destId="{2C674A59-F028-4242-BE6A-82C03B1A4A04}" srcOrd="0" destOrd="0" presId="urn:microsoft.com/office/officeart/2005/8/layout/process4"/>
    <dgm:cxn modelId="{70EDB656-4270-44A2-A12A-A3DA128DACF2}" type="presOf" srcId="{C670FD11-EFA8-4335-A419-664D2053E005}" destId="{E7DD5EBC-FC24-4F1B-A57D-8C5C1DBA42E9}" srcOrd="0" destOrd="0" presId="urn:microsoft.com/office/officeart/2005/8/layout/process4"/>
    <dgm:cxn modelId="{F734327B-008B-4018-AE0B-FA7EB4937D4A}" type="presOf" srcId="{7158A221-38BF-488B-80B1-3FA28097C137}" destId="{4D8BCAEE-DA28-4204-8024-51CE42A0942E}" srcOrd="0" destOrd="0" presId="urn:microsoft.com/office/officeart/2005/8/layout/process4"/>
    <dgm:cxn modelId="{42383D83-3914-4701-967F-028981BE9201}" srcId="{02361CD1-BBC6-4AF1-A127-0B2B60FB6ABA}" destId="{527D4689-9AC2-40D3-9A6F-FD72C33A506A}" srcOrd="0" destOrd="0" parTransId="{B3A0ECA3-6669-4D18-84F3-E507ECDD97D0}" sibTransId="{48E023FF-6CF8-45DF-8217-79832B67890D}"/>
    <dgm:cxn modelId="{1BFC4083-D725-47BE-AC52-A687C0F4F1A4}" type="presOf" srcId="{AB753992-A09D-4A9D-B6B2-19492BE3FAC3}" destId="{48F9D14B-FC3B-4505-ACB0-E7033208E066}" srcOrd="0" destOrd="0" presId="urn:microsoft.com/office/officeart/2005/8/layout/process4"/>
    <dgm:cxn modelId="{B9B2AFA3-2BFF-4D89-866C-9D35D85BFDCC}" srcId="{527D4689-9AC2-40D3-9A6F-FD72C33A506A}" destId="{C944C630-32F8-4805-B2B6-78490FE6FBAB}" srcOrd="2" destOrd="0" parTransId="{082606D9-3A9A-42CA-BE9B-7675AFBD0808}" sibTransId="{F36D2B9E-2230-4794-B94A-AC58D6264D34}"/>
    <dgm:cxn modelId="{650660AA-BB7E-4712-9D9E-E18BFD59633E}" srcId="{527D4689-9AC2-40D3-9A6F-FD72C33A506A}" destId="{AB753992-A09D-4A9D-B6B2-19492BE3FAC3}" srcOrd="0" destOrd="0" parTransId="{93AD59D4-B959-4330-8488-A634768A3846}" sibTransId="{7C4E75A9-80AD-493A-95C0-2BB330936FA1}"/>
    <dgm:cxn modelId="{E041D0D4-15FA-45AF-9BAF-FD954E1264D1}" srcId="{527D4689-9AC2-40D3-9A6F-FD72C33A506A}" destId="{C670FD11-EFA8-4335-A419-664D2053E005}" srcOrd="1" destOrd="0" parTransId="{6C90A065-0D27-4624-B8E2-1367B6D35868}" sibTransId="{C61F5171-A344-4CE0-8141-7538E6204457}"/>
    <dgm:cxn modelId="{D14246DC-A246-4481-81A8-2F73F192B91D}" type="presOf" srcId="{527D4689-9AC2-40D3-9A6F-FD72C33A506A}" destId="{7C563275-D02A-42F1-BE7A-114D9B266772}" srcOrd="1" destOrd="0" presId="urn:microsoft.com/office/officeart/2005/8/layout/process4"/>
    <dgm:cxn modelId="{175F1A05-8A9F-49AD-BB69-AB5AD784E108}" type="presParOf" srcId="{2C674A59-F028-4242-BE6A-82C03B1A4A04}" destId="{92A5D06F-2FC8-4926-A188-F3F3D1A5B4E1}" srcOrd="0" destOrd="0" presId="urn:microsoft.com/office/officeart/2005/8/layout/process4"/>
    <dgm:cxn modelId="{A7606B17-6CB7-4288-9555-4E79621B06E2}" type="presParOf" srcId="{92A5D06F-2FC8-4926-A188-F3F3D1A5B4E1}" destId="{4D8BCAEE-DA28-4204-8024-51CE42A0942E}" srcOrd="0" destOrd="0" presId="urn:microsoft.com/office/officeart/2005/8/layout/process4"/>
    <dgm:cxn modelId="{1AE6BC15-5C3C-4FD4-8B2F-032AC4BC3A8C}" type="presParOf" srcId="{2C674A59-F028-4242-BE6A-82C03B1A4A04}" destId="{702F91D2-2C90-4488-91EA-809CDFBDA996}" srcOrd="1" destOrd="0" presId="urn:microsoft.com/office/officeart/2005/8/layout/process4"/>
    <dgm:cxn modelId="{05F837A9-A344-4ED6-8946-9A87C18F46C6}" type="presParOf" srcId="{2C674A59-F028-4242-BE6A-82C03B1A4A04}" destId="{48675DDC-67BE-42B4-A3C7-26AE2E341B65}" srcOrd="2" destOrd="0" presId="urn:microsoft.com/office/officeart/2005/8/layout/process4"/>
    <dgm:cxn modelId="{0656712E-CBA3-463E-9531-8BF730D8BCBB}" type="presParOf" srcId="{48675DDC-67BE-42B4-A3C7-26AE2E341B65}" destId="{183A0995-A093-465C-BB84-CBBC461C2EBA}" srcOrd="0" destOrd="0" presId="urn:microsoft.com/office/officeart/2005/8/layout/process4"/>
    <dgm:cxn modelId="{758CBD10-82C8-47CE-8F8F-BD0DFE0366A7}" type="presParOf" srcId="{48675DDC-67BE-42B4-A3C7-26AE2E341B65}" destId="{7C563275-D02A-42F1-BE7A-114D9B266772}" srcOrd="1" destOrd="0" presId="urn:microsoft.com/office/officeart/2005/8/layout/process4"/>
    <dgm:cxn modelId="{4F45FCAB-537C-4190-9A53-F83549EB2EF3}" type="presParOf" srcId="{48675DDC-67BE-42B4-A3C7-26AE2E341B65}" destId="{C97EFA82-D8AB-4CBA-93AC-EA8918EA1D68}" srcOrd="2" destOrd="0" presId="urn:microsoft.com/office/officeart/2005/8/layout/process4"/>
    <dgm:cxn modelId="{9903238E-0EBB-478A-BE4E-728F273D050A}" type="presParOf" srcId="{C97EFA82-D8AB-4CBA-93AC-EA8918EA1D68}" destId="{48F9D14B-FC3B-4505-ACB0-E7033208E066}" srcOrd="0" destOrd="0" presId="urn:microsoft.com/office/officeart/2005/8/layout/process4"/>
    <dgm:cxn modelId="{D6B34916-E853-4092-BE6B-BE1E7C91487C}" type="presParOf" srcId="{C97EFA82-D8AB-4CBA-93AC-EA8918EA1D68}" destId="{E7DD5EBC-FC24-4F1B-A57D-8C5C1DBA42E9}" srcOrd="1" destOrd="0" presId="urn:microsoft.com/office/officeart/2005/8/layout/process4"/>
    <dgm:cxn modelId="{1066FACD-D68C-4E34-A95F-6F59361A4DBA}" type="presParOf" srcId="{C97EFA82-D8AB-4CBA-93AC-EA8918EA1D68}" destId="{246E5BFB-4A4A-4E3B-8722-9154E08F594C}"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89E45-E616-41E1-93E4-04DAA415DCE6}">
      <dsp:nvSpPr>
        <dsp:cNvPr id="0" name=""/>
        <dsp:cNvSpPr/>
      </dsp:nvSpPr>
      <dsp:spPr>
        <a:xfrm>
          <a:off x="559" y="523246"/>
          <a:ext cx="4821361" cy="2892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t" anchorCtr="0">
          <a:noAutofit/>
        </a:bodyPr>
        <a:lstStyle/>
        <a:p>
          <a:pPr marL="0" lvl="0" indent="0" algn="l" defTabSz="1289050">
            <a:lnSpc>
              <a:spcPct val="90000"/>
            </a:lnSpc>
            <a:spcBef>
              <a:spcPct val="0"/>
            </a:spcBef>
            <a:spcAft>
              <a:spcPct val="35000"/>
            </a:spcAft>
            <a:buNone/>
          </a:pPr>
          <a:r>
            <a:rPr lang="en-US" sz="2900" kern="1200"/>
            <a:t>Descriptive Research: Power to describe phenomenon</a:t>
          </a:r>
        </a:p>
        <a:p>
          <a:pPr marL="228600" lvl="1" indent="-228600" algn="l" defTabSz="1022350">
            <a:lnSpc>
              <a:spcPct val="90000"/>
            </a:lnSpc>
            <a:spcBef>
              <a:spcPct val="0"/>
            </a:spcBef>
            <a:spcAft>
              <a:spcPct val="15000"/>
            </a:spcAft>
            <a:buChar char="•"/>
          </a:pPr>
          <a:r>
            <a:rPr lang="en-US" sz="2300" kern="1200"/>
            <a:t>Observational Research</a:t>
          </a:r>
        </a:p>
        <a:p>
          <a:pPr marL="228600" lvl="1" indent="-228600" algn="l" defTabSz="1022350">
            <a:lnSpc>
              <a:spcPct val="90000"/>
            </a:lnSpc>
            <a:spcBef>
              <a:spcPct val="0"/>
            </a:spcBef>
            <a:spcAft>
              <a:spcPct val="15000"/>
            </a:spcAft>
            <a:buChar char="•"/>
          </a:pPr>
          <a:r>
            <a:rPr lang="en-US" sz="2300" kern="1200"/>
            <a:t>Case Studies</a:t>
          </a:r>
        </a:p>
        <a:p>
          <a:pPr marL="228600" lvl="1" indent="-228600" algn="l" defTabSz="1022350">
            <a:lnSpc>
              <a:spcPct val="90000"/>
            </a:lnSpc>
            <a:spcBef>
              <a:spcPct val="0"/>
            </a:spcBef>
            <a:spcAft>
              <a:spcPct val="15000"/>
            </a:spcAft>
            <a:buChar char="•"/>
          </a:pPr>
          <a:r>
            <a:rPr lang="en-US" sz="2300" kern="1200"/>
            <a:t>Survey Research</a:t>
          </a:r>
        </a:p>
      </dsp:txBody>
      <dsp:txXfrm>
        <a:off x="559" y="523246"/>
        <a:ext cx="4821361" cy="2892816"/>
      </dsp:txXfrm>
    </dsp:sp>
    <dsp:sp modelId="{3B53FDB6-7A7C-4155-BD91-50EC4D18880A}">
      <dsp:nvSpPr>
        <dsp:cNvPr id="0" name=""/>
        <dsp:cNvSpPr/>
      </dsp:nvSpPr>
      <dsp:spPr>
        <a:xfrm>
          <a:off x="4896197" y="1848155"/>
          <a:ext cx="723204" cy="24300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85F5E9-C2DD-470C-9A3B-036F3FCAC636}">
      <dsp:nvSpPr>
        <dsp:cNvPr id="0" name=""/>
        <dsp:cNvSpPr/>
      </dsp:nvSpPr>
      <dsp:spPr>
        <a:xfrm>
          <a:off x="5693678" y="523246"/>
          <a:ext cx="4821361" cy="2892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t" anchorCtr="0">
          <a:noAutofit/>
        </a:bodyPr>
        <a:lstStyle/>
        <a:p>
          <a:pPr marL="0" lvl="0" indent="0" algn="l" defTabSz="1289050">
            <a:lnSpc>
              <a:spcPct val="90000"/>
            </a:lnSpc>
            <a:spcBef>
              <a:spcPct val="0"/>
            </a:spcBef>
            <a:spcAft>
              <a:spcPct val="35000"/>
            </a:spcAft>
            <a:buNone/>
          </a:pPr>
          <a:r>
            <a:rPr lang="en-US" sz="2900" kern="1200"/>
            <a:t>Correlational Research: Power to identify Associations</a:t>
          </a:r>
        </a:p>
        <a:p>
          <a:pPr marL="228600" lvl="1" indent="-228600" algn="l" defTabSz="1022350">
            <a:lnSpc>
              <a:spcPct val="90000"/>
            </a:lnSpc>
            <a:spcBef>
              <a:spcPct val="0"/>
            </a:spcBef>
            <a:spcAft>
              <a:spcPct val="15000"/>
            </a:spcAft>
            <a:buChar char="•"/>
          </a:pPr>
          <a:r>
            <a:rPr lang="en-US" sz="2300" kern="1200"/>
            <a:t>Power of Prediction</a:t>
          </a:r>
        </a:p>
        <a:p>
          <a:pPr marL="228600" lvl="1" indent="-228600" algn="l" defTabSz="1022350">
            <a:lnSpc>
              <a:spcPct val="90000"/>
            </a:lnSpc>
            <a:spcBef>
              <a:spcPct val="0"/>
            </a:spcBef>
            <a:spcAft>
              <a:spcPct val="15000"/>
            </a:spcAft>
            <a:buChar char="•"/>
          </a:pPr>
          <a:r>
            <a:rPr lang="en-US" sz="2300" kern="1200"/>
            <a:t>Associative Relationships between Constructs (Dependent Variables only)</a:t>
          </a:r>
        </a:p>
      </dsp:txBody>
      <dsp:txXfrm>
        <a:off x="5693678" y="523246"/>
        <a:ext cx="4821361" cy="2892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55B238-5CA9-452A-BDFA-78CEA239D09E}">
      <dsp:nvSpPr>
        <dsp:cNvPr id="0" name=""/>
        <dsp:cNvSpPr/>
      </dsp:nvSpPr>
      <dsp:spPr>
        <a:xfrm>
          <a:off x="52" y="56478"/>
          <a:ext cx="5056212" cy="94781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a:t>Causal Power : Core to Science</a:t>
          </a:r>
        </a:p>
      </dsp:txBody>
      <dsp:txXfrm>
        <a:off x="52" y="56478"/>
        <a:ext cx="5056212" cy="947813"/>
      </dsp:txXfrm>
    </dsp:sp>
    <dsp:sp modelId="{691E1682-F072-4B99-A789-3329D53C8CC2}">
      <dsp:nvSpPr>
        <dsp:cNvPr id="0" name=""/>
        <dsp:cNvSpPr/>
      </dsp:nvSpPr>
      <dsp:spPr>
        <a:xfrm>
          <a:off x="52" y="1004291"/>
          <a:ext cx="5056212" cy="267302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a:t>Power answer the fundamental question in Psychology: “What causes people to behave the way they do?”</a:t>
          </a:r>
        </a:p>
      </dsp:txBody>
      <dsp:txXfrm>
        <a:off x="52" y="1004291"/>
        <a:ext cx="5056212" cy="2673029"/>
      </dsp:txXfrm>
    </dsp:sp>
    <dsp:sp modelId="{FE37024B-8012-40EC-9719-4537E905EFA0}">
      <dsp:nvSpPr>
        <dsp:cNvPr id="0" name=""/>
        <dsp:cNvSpPr/>
      </dsp:nvSpPr>
      <dsp:spPr>
        <a:xfrm>
          <a:off x="5764134" y="56478"/>
          <a:ext cx="5056212" cy="947813"/>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a:t>Psychology can be a scientific discipline</a:t>
          </a:r>
        </a:p>
      </dsp:txBody>
      <dsp:txXfrm>
        <a:off x="5764134" y="56478"/>
        <a:ext cx="5056212" cy="947813"/>
      </dsp:txXfrm>
    </dsp:sp>
    <dsp:sp modelId="{256F7F8E-4B7C-4ECD-B1D3-4D87B722C687}">
      <dsp:nvSpPr>
        <dsp:cNvPr id="0" name=""/>
        <dsp:cNvSpPr/>
      </dsp:nvSpPr>
      <dsp:spPr>
        <a:xfrm>
          <a:off x="5764134" y="1004291"/>
          <a:ext cx="5056212" cy="2673029"/>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a:t>Counters that psychology is “common sense”</a:t>
          </a:r>
        </a:p>
        <a:p>
          <a:pPr marL="228600" lvl="1" indent="-228600" algn="l" defTabSz="1155700">
            <a:lnSpc>
              <a:spcPct val="90000"/>
            </a:lnSpc>
            <a:spcBef>
              <a:spcPct val="0"/>
            </a:spcBef>
            <a:spcAft>
              <a:spcPct val="15000"/>
            </a:spcAft>
            <a:buChar char="•"/>
          </a:pPr>
          <a:r>
            <a:rPr lang="en-US" sz="2600" kern="1200"/>
            <a:t>Builds a field of knowledge that is based on empirical evidence </a:t>
          </a:r>
        </a:p>
        <a:p>
          <a:pPr marL="228600" lvl="1" indent="-228600" algn="l" defTabSz="1155700">
            <a:lnSpc>
              <a:spcPct val="90000"/>
            </a:lnSpc>
            <a:spcBef>
              <a:spcPct val="0"/>
            </a:spcBef>
            <a:spcAft>
              <a:spcPct val="15000"/>
            </a:spcAft>
            <a:buChar char="•"/>
          </a:pPr>
          <a:r>
            <a:rPr lang="en-US" sz="2600" kern="1200"/>
            <a:t>Supported by rigorous statistical testing</a:t>
          </a:r>
        </a:p>
      </dsp:txBody>
      <dsp:txXfrm>
        <a:off x="5764134" y="1004291"/>
        <a:ext cx="5056212" cy="26730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CEC19-186E-4687-B4DD-5B40F82E89C0}">
      <dsp:nvSpPr>
        <dsp:cNvPr id="0" name=""/>
        <dsp:cNvSpPr/>
      </dsp:nvSpPr>
      <dsp:spPr>
        <a:xfrm>
          <a:off x="3462528" y="1223"/>
          <a:ext cx="3895344" cy="71221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“Spaced out studying cause higher test scores than cramming”</a:t>
          </a:r>
        </a:p>
      </dsp:txBody>
      <dsp:txXfrm>
        <a:off x="3497296" y="35991"/>
        <a:ext cx="3825808" cy="642682"/>
      </dsp:txXfrm>
    </dsp:sp>
    <dsp:sp modelId="{825DA69F-AE53-40B5-A0FC-65761D397EC8}">
      <dsp:nvSpPr>
        <dsp:cNvPr id="0" name=""/>
        <dsp:cNvSpPr/>
      </dsp:nvSpPr>
      <dsp:spPr>
        <a:xfrm>
          <a:off x="3462528" y="749052"/>
          <a:ext cx="3895344" cy="71221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“Human physical contact reduces perception of pain”</a:t>
          </a:r>
        </a:p>
      </dsp:txBody>
      <dsp:txXfrm>
        <a:off x="3497296" y="783820"/>
        <a:ext cx="3825808" cy="642682"/>
      </dsp:txXfrm>
    </dsp:sp>
    <dsp:sp modelId="{18BFE872-AF6A-47B4-83C0-AB99970C9653}">
      <dsp:nvSpPr>
        <dsp:cNvPr id="0" name=""/>
        <dsp:cNvSpPr/>
      </dsp:nvSpPr>
      <dsp:spPr>
        <a:xfrm>
          <a:off x="3462528" y="1496882"/>
          <a:ext cx="3895344" cy="71221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“Social support causes a reduction of intense grief reactions”</a:t>
          </a:r>
        </a:p>
      </dsp:txBody>
      <dsp:txXfrm>
        <a:off x="3497296" y="1531650"/>
        <a:ext cx="3825808" cy="642682"/>
      </dsp:txXfrm>
    </dsp:sp>
    <dsp:sp modelId="{86DA218F-FE20-4B7D-9F4F-03BA3551B507}">
      <dsp:nvSpPr>
        <dsp:cNvPr id="0" name=""/>
        <dsp:cNvSpPr/>
      </dsp:nvSpPr>
      <dsp:spPr>
        <a:xfrm>
          <a:off x="3462528" y="2244711"/>
          <a:ext cx="3895344" cy="7122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“Cognitive Behavioral Therapy reduces depressive symptoms”</a:t>
          </a:r>
        </a:p>
      </dsp:txBody>
      <dsp:txXfrm>
        <a:off x="3497296" y="2279479"/>
        <a:ext cx="3825808" cy="642682"/>
      </dsp:txXfrm>
    </dsp:sp>
    <dsp:sp modelId="{34B6ED16-7D25-47B9-BFC6-AEE5021BB356}">
      <dsp:nvSpPr>
        <dsp:cNvPr id="0" name=""/>
        <dsp:cNvSpPr/>
      </dsp:nvSpPr>
      <dsp:spPr>
        <a:xfrm>
          <a:off x="3462528" y="2992540"/>
          <a:ext cx="3895344" cy="71221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Note: The use of action verbs like “reduces” “improves”</a:t>
          </a:r>
        </a:p>
      </dsp:txBody>
      <dsp:txXfrm>
        <a:off x="3497296" y="3027308"/>
        <a:ext cx="3825808" cy="642682"/>
      </dsp:txXfrm>
    </dsp:sp>
    <dsp:sp modelId="{BBDE5A49-209E-4264-B093-2324F575B21E}">
      <dsp:nvSpPr>
        <dsp:cNvPr id="0" name=""/>
        <dsp:cNvSpPr/>
      </dsp:nvSpPr>
      <dsp:spPr>
        <a:xfrm>
          <a:off x="3462528" y="3740370"/>
          <a:ext cx="3895344" cy="71221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Unlike Correlational language: “linked to” “goes with” “associated with”</a:t>
          </a:r>
        </a:p>
      </dsp:txBody>
      <dsp:txXfrm>
        <a:off x="3497296" y="3775138"/>
        <a:ext cx="3825808" cy="6426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BBB07-3BD9-42F5-83AD-2A5E91DDA608}">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7FFC4E-0442-46E3-B1DC-777ADBB8CCB2}">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The 3 Conditions for Causality:</a:t>
          </a:r>
        </a:p>
      </dsp:txBody>
      <dsp:txXfrm>
        <a:off x="0" y="0"/>
        <a:ext cx="6492875" cy="1276350"/>
      </dsp:txXfrm>
    </dsp:sp>
    <dsp:sp modelId="{B7F5ECCD-B586-4B36-A690-A3B93093DE60}">
      <dsp:nvSpPr>
        <dsp:cNvPr id="0" name=""/>
        <dsp:cNvSpPr/>
      </dsp:nvSpPr>
      <dsp:spPr>
        <a:xfrm>
          <a:off x="0" y="1276350"/>
          <a:ext cx="6492875"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B20CFF-41AB-43BA-B800-99535016B006}">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1. Correlation </a:t>
          </a:r>
        </a:p>
      </dsp:txBody>
      <dsp:txXfrm>
        <a:off x="0" y="1276350"/>
        <a:ext cx="6492875" cy="1276350"/>
      </dsp:txXfrm>
    </dsp:sp>
    <dsp:sp modelId="{62289381-DB3D-4B62-B1AE-125DCB2D8188}">
      <dsp:nvSpPr>
        <dsp:cNvPr id="0" name=""/>
        <dsp:cNvSpPr/>
      </dsp:nvSpPr>
      <dsp:spPr>
        <a:xfrm>
          <a:off x="0" y="2552700"/>
          <a:ext cx="6492875"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0F6987-D524-4EBE-BF46-742314FF43CB}">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2. Temporal Precedence or Directionality</a:t>
          </a:r>
        </a:p>
      </dsp:txBody>
      <dsp:txXfrm>
        <a:off x="0" y="2552700"/>
        <a:ext cx="6492875" cy="1276350"/>
      </dsp:txXfrm>
    </dsp:sp>
    <dsp:sp modelId="{06C046AB-26A6-4EB4-91B6-57554B5B4761}">
      <dsp:nvSpPr>
        <dsp:cNvPr id="0" name=""/>
        <dsp:cNvSpPr/>
      </dsp:nvSpPr>
      <dsp:spPr>
        <a:xfrm>
          <a:off x="0" y="382905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F7B877-13A7-46E6-9990-4BF2F4ACB008}">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a:t>3. Internal Validity</a:t>
          </a:r>
        </a:p>
      </dsp:txBody>
      <dsp:txXfrm>
        <a:off x="0" y="3829050"/>
        <a:ext cx="6492875" cy="12763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07404-FFA6-4E58-BE42-556E1161E610}">
      <dsp:nvSpPr>
        <dsp:cNvPr id="0" name=""/>
        <dsp:cNvSpPr/>
      </dsp:nvSpPr>
      <dsp:spPr>
        <a:xfrm>
          <a:off x="0" y="4972"/>
          <a:ext cx="6492875" cy="115202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Independent Variable: “the cause”</a:t>
          </a:r>
        </a:p>
      </dsp:txBody>
      <dsp:txXfrm>
        <a:off x="56237" y="61209"/>
        <a:ext cx="6380401" cy="1039555"/>
      </dsp:txXfrm>
    </dsp:sp>
    <dsp:sp modelId="{1D82E7E6-5674-4CFE-BDBD-9AD779AC4D18}">
      <dsp:nvSpPr>
        <dsp:cNvPr id="0" name=""/>
        <dsp:cNvSpPr/>
      </dsp:nvSpPr>
      <dsp:spPr>
        <a:xfrm>
          <a:off x="0" y="1157002"/>
          <a:ext cx="6492875" cy="15907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149"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n-US" sz="2300" kern="1200"/>
            <a:t>Administered to the subjects </a:t>
          </a:r>
        </a:p>
        <a:p>
          <a:pPr marL="457200" lvl="2" indent="-228600" algn="l" defTabSz="1022350">
            <a:lnSpc>
              <a:spcPct val="90000"/>
            </a:lnSpc>
            <a:spcBef>
              <a:spcPct val="0"/>
            </a:spcBef>
            <a:spcAft>
              <a:spcPct val="20000"/>
            </a:spcAft>
            <a:buChar char="•"/>
          </a:pPr>
          <a:r>
            <a:rPr lang="en-US" sz="2300" kern="1200"/>
            <a:t>Treatment subjects undergo</a:t>
          </a:r>
        </a:p>
        <a:p>
          <a:pPr marL="457200" lvl="2" indent="-228600" algn="l" defTabSz="1022350">
            <a:lnSpc>
              <a:spcPct val="90000"/>
            </a:lnSpc>
            <a:spcBef>
              <a:spcPct val="0"/>
            </a:spcBef>
            <a:spcAft>
              <a:spcPct val="20000"/>
            </a:spcAft>
            <a:buChar char="•"/>
          </a:pPr>
          <a:r>
            <a:rPr lang="en-US" sz="2300" kern="1200"/>
            <a:t>Procedure followed by the subjects</a:t>
          </a:r>
        </a:p>
        <a:p>
          <a:pPr marL="457200" lvl="2" indent="-228600" algn="l" defTabSz="1022350">
            <a:lnSpc>
              <a:spcPct val="90000"/>
            </a:lnSpc>
            <a:spcBef>
              <a:spcPct val="0"/>
            </a:spcBef>
            <a:spcAft>
              <a:spcPct val="20000"/>
            </a:spcAft>
            <a:buChar char="•"/>
          </a:pPr>
          <a:r>
            <a:rPr lang="en-US" sz="2300" kern="1200"/>
            <a:t>Experience created for the subjects</a:t>
          </a:r>
        </a:p>
      </dsp:txBody>
      <dsp:txXfrm>
        <a:off x="0" y="1157002"/>
        <a:ext cx="6492875" cy="1590794"/>
      </dsp:txXfrm>
    </dsp:sp>
    <dsp:sp modelId="{795A4AD7-7E2D-426E-A9A6-A9FAEB9FFC31}">
      <dsp:nvSpPr>
        <dsp:cNvPr id="0" name=""/>
        <dsp:cNvSpPr/>
      </dsp:nvSpPr>
      <dsp:spPr>
        <a:xfrm>
          <a:off x="0" y="2747797"/>
          <a:ext cx="6492875" cy="115202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Dependent Variable: “the effected measure”</a:t>
          </a:r>
        </a:p>
      </dsp:txBody>
      <dsp:txXfrm>
        <a:off x="56237" y="2804034"/>
        <a:ext cx="6380401" cy="1039555"/>
      </dsp:txXfrm>
    </dsp:sp>
    <dsp:sp modelId="{9FBBA0BA-A79E-47AC-A917-FF5298FB8F0E}">
      <dsp:nvSpPr>
        <dsp:cNvPr id="0" name=""/>
        <dsp:cNvSpPr/>
      </dsp:nvSpPr>
      <dsp:spPr>
        <a:xfrm>
          <a:off x="0" y="3899827"/>
          <a:ext cx="6492875" cy="1200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149"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n-US" sz="2300" kern="1200"/>
            <a:t>Symptom checklist</a:t>
          </a:r>
        </a:p>
        <a:p>
          <a:pPr marL="228600" lvl="1" indent="-228600" algn="l" defTabSz="1022350">
            <a:lnSpc>
              <a:spcPct val="90000"/>
            </a:lnSpc>
            <a:spcBef>
              <a:spcPct val="0"/>
            </a:spcBef>
            <a:spcAft>
              <a:spcPct val="20000"/>
            </a:spcAft>
            <a:buChar char="•"/>
          </a:pPr>
          <a:r>
            <a:rPr lang="en-US" sz="2300" kern="1200"/>
            <a:t>Performance on a test</a:t>
          </a:r>
        </a:p>
        <a:p>
          <a:pPr marL="228600" lvl="1" indent="-228600" algn="l" defTabSz="1022350">
            <a:lnSpc>
              <a:spcPct val="90000"/>
            </a:lnSpc>
            <a:spcBef>
              <a:spcPct val="0"/>
            </a:spcBef>
            <a:spcAft>
              <a:spcPct val="20000"/>
            </a:spcAft>
            <a:buChar char="•"/>
          </a:pPr>
          <a:r>
            <a:rPr lang="en-US" sz="2300" kern="1200"/>
            <a:t>Behavior measured</a:t>
          </a:r>
        </a:p>
      </dsp:txBody>
      <dsp:txXfrm>
        <a:off x="0" y="3899827"/>
        <a:ext cx="6492875" cy="12005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4A194-96F5-4FD5-9699-AFEA1D936734}">
      <dsp:nvSpPr>
        <dsp:cNvPr id="0" name=""/>
        <dsp:cNvSpPr/>
      </dsp:nvSpPr>
      <dsp:spPr>
        <a:xfrm>
          <a:off x="0" y="379718"/>
          <a:ext cx="10515600" cy="11655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a:t>Pretest on DV -&gt; IV -&gt; Posttest on DV</a:t>
          </a:r>
        </a:p>
        <a:p>
          <a:pPr marL="228600" lvl="1" indent="-228600" algn="l" defTabSz="889000">
            <a:lnSpc>
              <a:spcPct val="90000"/>
            </a:lnSpc>
            <a:spcBef>
              <a:spcPct val="0"/>
            </a:spcBef>
            <a:spcAft>
              <a:spcPct val="15000"/>
            </a:spcAft>
            <a:buChar char="•"/>
          </a:pPr>
          <a:r>
            <a:rPr lang="en-US" sz="2000" kern="1200"/>
            <a:t>Example:   Social Anx Meas   -&gt;   Tx  -&gt;   Social Anx Meas</a:t>
          </a:r>
        </a:p>
      </dsp:txBody>
      <dsp:txXfrm>
        <a:off x="0" y="379718"/>
        <a:ext cx="10515600" cy="1165500"/>
      </dsp:txXfrm>
    </dsp:sp>
    <dsp:sp modelId="{305DC459-9548-4B87-B3A0-0D1456F63827}">
      <dsp:nvSpPr>
        <dsp:cNvPr id="0" name=""/>
        <dsp:cNvSpPr/>
      </dsp:nvSpPr>
      <dsp:spPr>
        <a:xfrm>
          <a:off x="525780" y="84518"/>
          <a:ext cx="7360920" cy="590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US" sz="2000" kern="1200"/>
            <a:t>Pre- Post Test:  (IV with 1 level)</a:t>
          </a:r>
        </a:p>
      </dsp:txBody>
      <dsp:txXfrm>
        <a:off x="554601" y="113339"/>
        <a:ext cx="7303278" cy="532758"/>
      </dsp:txXfrm>
    </dsp:sp>
    <dsp:sp modelId="{B34B0EAB-F21E-4A5E-B996-D9EF3894FB7F}">
      <dsp:nvSpPr>
        <dsp:cNvPr id="0" name=""/>
        <dsp:cNvSpPr/>
      </dsp:nvSpPr>
      <dsp:spPr>
        <a:xfrm>
          <a:off x="0" y="1948419"/>
          <a:ext cx="10515600" cy="504000"/>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67E0B6-2906-4208-8FB1-33C255FDB846}">
      <dsp:nvSpPr>
        <dsp:cNvPr id="0" name=""/>
        <dsp:cNvSpPr/>
      </dsp:nvSpPr>
      <dsp:spPr>
        <a:xfrm>
          <a:off x="525780" y="1653219"/>
          <a:ext cx="7360920" cy="59040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US" sz="2000" kern="1200"/>
            <a:t>Treatment vs No Treatment (control group)</a:t>
          </a:r>
        </a:p>
      </dsp:txBody>
      <dsp:txXfrm>
        <a:off x="554601" y="1682040"/>
        <a:ext cx="7303278" cy="532758"/>
      </dsp:txXfrm>
    </dsp:sp>
    <dsp:sp modelId="{4A1CB565-2A1C-4C94-A399-4EBD330D47D3}">
      <dsp:nvSpPr>
        <dsp:cNvPr id="0" name=""/>
        <dsp:cNvSpPr/>
      </dsp:nvSpPr>
      <dsp:spPr>
        <a:xfrm>
          <a:off x="0" y="2855619"/>
          <a:ext cx="10515600" cy="504000"/>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DCAED1-F4E9-4D44-83E0-BDAF2D701CF0}">
      <dsp:nvSpPr>
        <dsp:cNvPr id="0" name=""/>
        <dsp:cNvSpPr/>
      </dsp:nvSpPr>
      <dsp:spPr>
        <a:xfrm>
          <a:off x="525780" y="2560419"/>
          <a:ext cx="7360920" cy="59040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US" sz="2000" kern="1200"/>
            <a:t>IV multiple levels with or without Control Groups</a:t>
          </a:r>
        </a:p>
      </dsp:txBody>
      <dsp:txXfrm>
        <a:off x="554601" y="2589240"/>
        <a:ext cx="7303278" cy="532758"/>
      </dsp:txXfrm>
    </dsp:sp>
    <dsp:sp modelId="{8717F390-2145-482F-8312-7F998104D492}">
      <dsp:nvSpPr>
        <dsp:cNvPr id="0" name=""/>
        <dsp:cNvSpPr/>
      </dsp:nvSpPr>
      <dsp:spPr>
        <a:xfrm>
          <a:off x="0" y="3762819"/>
          <a:ext cx="10515600" cy="5040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17BF0E-9D81-42FB-9FD3-FC06718534DE}">
      <dsp:nvSpPr>
        <dsp:cNvPr id="0" name=""/>
        <dsp:cNvSpPr/>
      </dsp:nvSpPr>
      <dsp:spPr>
        <a:xfrm>
          <a:off x="525780" y="3467619"/>
          <a:ext cx="7360920" cy="5904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US" sz="2000" kern="1200"/>
            <a:t>Multiple IV with varying levels : Factorial Designs</a:t>
          </a:r>
        </a:p>
      </dsp:txBody>
      <dsp:txXfrm>
        <a:off x="554601" y="3496440"/>
        <a:ext cx="7303278" cy="5327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BCAEE-DA28-4204-8024-51CE42A0942E}">
      <dsp:nvSpPr>
        <dsp:cNvPr id="0" name=""/>
        <dsp:cNvSpPr/>
      </dsp:nvSpPr>
      <dsp:spPr>
        <a:xfrm>
          <a:off x="0" y="2626263"/>
          <a:ext cx="10515600"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kern="1200"/>
            <a:t>Focus on Bolstering Internal Validity = Credibility to Causal Conclusions</a:t>
          </a:r>
        </a:p>
      </dsp:txBody>
      <dsp:txXfrm>
        <a:off x="0" y="2626263"/>
        <a:ext cx="10515600" cy="1723112"/>
      </dsp:txXfrm>
    </dsp:sp>
    <dsp:sp modelId="{7C563275-D02A-42F1-BE7A-114D9B266772}">
      <dsp:nvSpPr>
        <dsp:cNvPr id="0" name=""/>
        <dsp:cNvSpPr/>
      </dsp:nvSpPr>
      <dsp:spPr>
        <a:xfrm rot="10800000">
          <a:off x="0" y="1962"/>
          <a:ext cx="10515600"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kern="1200"/>
            <a:t>Conditions necessary to infer causality:</a:t>
          </a:r>
        </a:p>
      </dsp:txBody>
      <dsp:txXfrm rot="-10800000">
        <a:off x="0" y="1962"/>
        <a:ext cx="10515600" cy="930201"/>
      </dsp:txXfrm>
    </dsp:sp>
    <dsp:sp modelId="{48F9D14B-FC3B-4505-ACB0-E7033208E066}">
      <dsp:nvSpPr>
        <dsp:cNvPr id="0" name=""/>
        <dsp:cNvSpPr/>
      </dsp:nvSpPr>
      <dsp:spPr>
        <a:xfrm>
          <a:off x="5134" y="932163"/>
          <a:ext cx="3501776" cy="7923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Correlation/Association: nature of causality</a:t>
          </a:r>
        </a:p>
      </dsp:txBody>
      <dsp:txXfrm>
        <a:off x="5134" y="932163"/>
        <a:ext cx="3501776" cy="792394"/>
      </dsp:txXfrm>
    </dsp:sp>
    <dsp:sp modelId="{E7DD5EBC-FC24-4F1B-A57D-8C5C1DBA42E9}">
      <dsp:nvSpPr>
        <dsp:cNvPr id="0" name=""/>
        <dsp:cNvSpPr/>
      </dsp:nvSpPr>
      <dsp:spPr>
        <a:xfrm>
          <a:off x="3506911" y="932163"/>
          <a:ext cx="3501776" cy="7923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Temporal Precedence: solved by the Independent Variable </a:t>
          </a:r>
        </a:p>
      </dsp:txBody>
      <dsp:txXfrm>
        <a:off x="3506911" y="932163"/>
        <a:ext cx="3501776" cy="792394"/>
      </dsp:txXfrm>
    </dsp:sp>
    <dsp:sp modelId="{246E5BFB-4A4A-4E3B-8722-9154E08F594C}">
      <dsp:nvSpPr>
        <dsp:cNvPr id="0" name=""/>
        <dsp:cNvSpPr/>
      </dsp:nvSpPr>
      <dsp:spPr>
        <a:xfrm>
          <a:off x="7008688" y="932163"/>
          <a:ext cx="3501776" cy="7923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Internal Validity: eliminate confounds</a:t>
          </a:r>
        </a:p>
      </dsp:txBody>
      <dsp:txXfrm>
        <a:off x="7008688" y="932163"/>
        <a:ext cx="3501776" cy="792394"/>
      </dsp:txXfrm>
    </dsp:sp>
  </dsp:spTree>
</dsp:drawing>
</file>

<file path=ppt/diagrams/layout1.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D2A8C-FF5E-FF76-6A3D-38E78F3EBF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BF2FFF-230D-F356-1AB3-BFBC98F46F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1A8DC1-3A3F-A2C9-57C2-8AC9AE039617}"/>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5" name="Footer Placeholder 4">
            <a:extLst>
              <a:ext uri="{FF2B5EF4-FFF2-40B4-BE49-F238E27FC236}">
                <a16:creationId xmlns:a16="http://schemas.microsoft.com/office/drawing/2014/main" id="{7080190A-5F74-8E7E-1DDC-4C1900D411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4791E2-1CE4-C30D-5BAE-C2405D2F9741}"/>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327424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DC166-5B16-BD69-2E35-E570613972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ED4FFF-A28C-8FBB-9566-562D70953D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535F44-D3B6-4A40-A3CF-2D7593AE7A2F}"/>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5" name="Footer Placeholder 4">
            <a:extLst>
              <a:ext uri="{FF2B5EF4-FFF2-40B4-BE49-F238E27FC236}">
                <a16:creationId xmlns:a16="http://schemas.microsoft.com/office/drawing/2014/main" id="{07AFE6C3-6B4F-E78D-5DB6-A45C8D400B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CE3934-4D76-2DD4-D7C3-71329A2C57B6}"/>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1687564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055E01-D039-A3BE-237D-37C02A325A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7FA02E-1FC3-4D85-294E-730059D3CC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DF1AC6-A7B5-7254-3FC6-1AEEAA542985}"/>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5" name="Footer Placeholder 4">
            <a:extLst>
              <a:ext uri="{FF2B5EF4-FFF2-40B4-BE49-F238E27FC236}">
                <a16:creationId xmlns:a16="http://schemas.microsoft.com/office/drawing/2014/main" id="{939AC97A-FFC8-EB33-84F6-40261C9078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B58503-4D6F-3CBA-025C-F806902F326F}"/>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3410687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70DC-D41D-BB33-8865-55121E4EB5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4C1E97-3AEB-EB57-16E4-4907244D73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61E464-D629-B0DC-3940-E543A01DC01B}"/>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5" name="Footer Placeholder 4">
            <a:extLst>
              <a:ext uri="{FF2B5EF4-FFF2-40B4-BE49-F238E27FC236}">
                <a16:creationId xmlns:a16="http://schemas.microsoft.com/office/drawing/2014/main" id="{31201FA9-7922-3F69-40AE-B7CC7045BD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5E5585-6DBE-A8A1-0F90-5C2558382173}"/>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34753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E96A1-8BD7-14EC-F075-9A515CEF9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436970-88E9-7191-E737-908CE8B55B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B3AF9F-3ED0-145E-F3DC-07ACC34ACAEF}"/>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5" name="Footer Placeholder 4">
            <a:extLst>
              <a:ext uri="{FF2B5EF4-FFF2-40B4-BE49-F238E27FC236}">
                <a16:creationId xmlns:a16="http://schemas.microsoft.com/office/drawing/2014/main" id="{F92AC695-30AB-DD75-D8E3-40AB2EEA5D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86E63F-D0DE-A71B-D0DC-AB5D55270329}"/>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932919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83013-9437-74DC-5CB9-9AB14D4642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56BC5C-8C80-11B0-3CD4-CD9312EC5B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E11D61-7A92-6503-C00B-8FC981D820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81E01A-39E1-0D26-C392-644028CCAA33}"/>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6" name="Footer Placeholder 5">
            <a:extLst>
              <a:ext uri="{FF2B5EF4-FFF2-40B4-BE49-F238E27FC236}">
                <a16:creationId xmlns:a16="http://schemas.microsoft.com/office/drawing/2014/main" id="{D5E2A3E2-560F-19F4-71AC-CF728E43AF1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42185A1-7A41-0282-0625-C5D8DA7F446D}"/>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45057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AE03F-3BC8-23F5-091A-76BD85D64F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719262-765C-8965-A170-972106A5E0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CE474B-A9E3-3579-1C3F-18617B63C2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5EE5C5-813B-A988-8407-565B5006B5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2F1A52-2E76-2CC4-E4EB-A376F6CDA3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521E34-6FEA-1E06-136B-3EFA0516B4B3}"/>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8" name="Footer Placeholder 7">
            <a:extLst>
              <a:ext uri="{FF2B5EF4-FFF2-40B4-BE49-F238E27FC236}">
                <a16:creationId xmlns:a16="http://schemas.microsoft.com/office/drawing/2014/main" id="{6F42BFD8-D58E-7927-DBCB-F4991F10822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9F22A00-C6EB-AB0D-557B-B9DCA135DEF9}"/>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245327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80956-9513-06A0-50F6-342EC220C7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38BE61-F084-000C-866E-C183A1D4B341}"/>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4" name="Footer Placeholder 3">
            <a:extLst>
              <a:ext uri="{FF2B5EF4-FFF2-40B4-BE49-F238E27FC236}">
                <a16:creationId xmlns:a16="http://schemas.microsoft.com/office/drawing/2014/main" id="{6F64DDBD-929C-BD48-3E00-ED738F1C167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3980F01-CD1E-A4F0-F7FB-9C198C9C6E4D}"/>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246485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899148-16BE-160E-1B84-8AAB2A0C1762}"/>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3" name="Footer Placeholder 2">
            <a:extLst>
              <a:ext uri="{FF2B5EF4-FFF2-40B4-BE49-F238E27FC236}">
                <a16:creationId xmlns:a16="http://schemas.microsoft.com/office/drawing/2014/main" id="{E774B0E1-35CE-3056-9F0A-A4D9A2CEEFA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F05B55F-4AC0-5499-6976-544082CDF92F}"/>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4044712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32EFE-E0DF-6962-43F4-C7827F6356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C4EA67-A0F4-538A-E98D-D91C5A8D5E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0E62EA-53DD-BDA6-2E54-3792B078F3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9410E6-3C04-9248-4804-AF9D4BF1D19F}"/>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6" name="Footer Placeholder 5">
            <a:extLst>
              <a:ext uri="{FF2B5EF4-FFF2-40B4-BE49-F238E27FC236}">
                <a16:creationId xmlns:a16="http://schemas.microsoft.com/office/drawing/2014/main" id="{E8FECF3A-B779-AEEA-776E-1F86DAEEE22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9E7415-AB17-0DE5-1BAD-6F8BAB1942D0}"/>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1790605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52796-1E39-C27C-716F-F9852760A1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3978EB-2E49-7FFF-C430-736FFCABFE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9BDF505-CCF5-7E95-7699-DF0E9CFF50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96BBF3-53BB-8831-68EB-9CCAB9F7E3BA}"/>
              </a:ext>
            </a:extLst>
          </p:cNvPr>
          <p:cNvSpPr>
            <a:spLocks noGrp="1"/>
          </p:cNvSpPr>
          <p:nvPr>
            <p:ph type="dt" sz="half" idx="10"/>
          </p:nvPr>
        </p:nvSpPr>
        <p:spPr/>
        <p:txBody>
          <a:bodyPr/>
          <a:lstStyle/>
          <a:p>
            <a:fld id="{3F840E7E-6F3D-46A6-A943-AD7BC5C2D483}" type="datetimeFigureOut">
              <a:rPr lang="en-US" smtClean="0"/>
              <a:t>11/12/2022</a:t>
            </a:fld>
            <a:endParaRPr lang="en-US" dirty="0"/>
          </a:p>
        </p:txBody>
      </p:sp>
      <p:sp>
        <p:nvSpPr>
          <p:cNvPr id="6" name="Footer Placeholder 5">
            <a:extLst>
              <a:ext uri="{FF2B5EF4-FFF2-40B4-BE49-F238E27FC236}">
                <a16:creationId xmlns:a16="http://schemas.microsoft.com/office/drawing/2014/main" id="{2400C89C-69C3-AA91-A568-7C19E922872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CE8475C-ADA8-D4F1-6BF1-A2F7BC7EB643}"/>
              </a:ext>
            </a:extLst>
          </p:cNvPr>
          <p:cNvSpPr>
            <a:spLocks noGrp="1"/>
          </p:cNvSpPr>
          <p:nvPr>
            <p:ph type="sldNum" sz="quarter" idx="12"/>
          </p:nvPr>
        </p:nvSpPr>
        <p:spPr/>
        <p:txBody>
          <a:bodyPr/>
          <a:lstStyle/>
          <a:p>
            <a:fld id="{41F91112-7A28-436B-84A4-510BB256CC8D}" type="slidenum">
              <a:rPr lang="en-US" smtClean="0"/>
              <a:t>‹#›</a:t>
            </a:fld>
            <a:endParaRPr lang="en-US" dirty="0"/>
          </a:p>
        </p:txBody>
      </p:sp>
    </p:spTree>
    <p:extLst>
      <p:ext uri="{BB962C8B-B14F-4D97-AF65-F5344CB8AC3E}">
        <p14:creationId xmlns:p14="http://schemas.microsoft.com/office/powerpoint/2010/main" val="93256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7E1B3D-707F-A697-A014-0F84715462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63400A-6D9B-F655-57DE-1C6592AAF1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1DD616-D6D9-165E-5D0E-209DA371C5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40E7E-6F3D-46A6-A943-AD7BC5C2D483}" type="datetimeFigureOut">
              <a:rPr lang="en-US" smtClean="0"/>
              <a:t>11/12/2022</a:t>
            </a:fld>
            <a:endParaRPr lang="en-US" dirty="0"/>
          </a:p>
        </p:txBody>
      </p:sp>
      <p:sp>
        <p:nvSpPr>
          <p:cNvPr id="5" name="Footer Placeholder 4">
            <a:extLst>
              <a:ext uri="{FF2B5EF4-FFF2-40B4-BE49-F238E27FC236}">
                <a16:creationId xmlns:a16="http://schemas.microsoft.com/office/drawing/2014/main" id="{C5650110-962B-7E5D-BC40-76D05D248E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101A9D5-6FE3-B38A-40D4-447863DFBF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91112-7A28-436B-84A4-510BB256CC8D}" type="slidenum">
              <a:rPr lang="en-US" smtClean="0"/>
              <a:t>‹#›</a:t>
            </a:fld>
            <a:endParaRPr lang="en-US" dirty="0"/>
          </a:p>
        </p:txBody>
      </p:sp>
    </p:spTree>
    <p:extLst>
      <p:ext uri="{BB962C8B-B14F-4D97-AF65-F5344CB8AC3E}">
        <p14:creationId xmlns:p14="http://schemas.microsoft.com/office/powerpoint/2010/main" val="3069820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084FB58-6C34-8902-AD8A-7C623FAFF6E6}"/>
              </a:ext>
            </a:extLst>
          </p:cNvPr>
          <p:cNvSpPr>
            <a:spLocks noGrp="1"/>
          </p:cNvSpPr>
          <p:nvPr>
            <p:ph type="ctrTitle"/>
          </p:nvPr>
        </p:nvSpPr>
        <p:spPr>
          <a:xfrm>
            <a:off x="1524003" y="1999615"/>
            <a:ext cx="9144000" cy="2764028"/>
          </a:xfrm>
        </p:spPr>
        <p:txBody>
          <a:bodyPr anchor="ctr">
            <a:normAutofit/>
          </a:bodyPr>
          <a:lstStyle/>
          <a:p>
            <a:r>
              <a:rPr lang="en-US" sz="7200"/>
              <a:t>Experimental Design</a:t>
            </a:r>
          </a:p>
        </p:txBody>
      </p:sp>
      <p:sp>
        <p:nvSpPr>
          <p:cNvPr id="3" name="Subtitle 2">
            <a:extLst>
              <a:ext uri="{FF2B5EF4-FFF2-40B4-BE49-F238E27FC236}">
                <a16:creationId xmlns:a16="http://schemas.microsoft.com/office/drawing/2014/main" id="{882BF7E0-6182-0DB2-DD37-657AE70F6419}"/>
              </a:ext>
            </a:extLst>
          </p:cNvPr>
          <p:cNvSpPr>
            <a:spLocks noGrp="1"/>
          </p:cNvSpPr>
          <p:nvPr>
            <p:ph type="subTitle" idx="1"/>
          </p:nvPr>
        </p:nvSpPr>
        <p:spPr>
          <a:xfrm>
            <a:off x="1966912" y="5645150"/>
            <a:ext cx="8258176" cy="631825"/>
          </a:xfrm>
        </p:spPr>
        <p:txBody>
          <a:bodyPr anchor="ctr">
            <a:normAutofit/>
          </a:bodyPr>
          <a:lstStyle/>
          <a:p>
            <a:r>
              <a:rPr lang="en-US" sz="2800"/>
              <a:t>Power of Causality</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5465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1869B-0AFC-03D6-ECD0-79062A14AC82}"/>
              </a:ext>
            </a:extLst>
          </p:cNvPr>
          <p:cNvSpPr>
            <a:spLocks noGrp="1"/>
          </p:cNvSpPr>
          <p:nvPr>
            <p:ph type="title"/>
          </p:nvPr>
        </p:nvSpPr>
        <p:spPr/>
        <p:txBody>
          <a:bodyPr/>
          <a:lstStyle/>
          <a:p>
            <a:pPr algn="ctr"/>
            <a:r>
              <a:rPr lang="en-US" dirty="0"/>
              <a:t>Practice Identifying IV &amp; DV</a:t>
            </a:r>
          </a:p>
        </p:txBody>
      </p:sp>
      <p:sp>
        <p:nvSpPr>
          <p:cNvPr id="3" name="Content Placeholder 2">
            <a:extLst>
              <a:ext uri="{FF2B5EF4-FFF2-40B4-BE49-F238E27FC236}">
                <a16:creationId xmlns:a16="http://schemas.microsoft.com/office/drawing/2014/main" id="{8C085A10-F8E2-CE66-74BC-F7C9174B778A}"/>
              </a:ext>
            </a:extLst>
          </p:cNvPr>
          <p:cNvSpPr>
            <a:spLocks noGrp="1"/>
          </p:cNvSpPr>
          <p:nvPr>
            <p:ph idx="1"/>
          </p:nvPr>
        </p:nvSpPr>
        <p:spPr>
          <a:xfrm>
            <a:off x="838200" y="1825625"/>
            <a:ext cx="10515600" cy="4593836"/>
          </a:xfrm>
        </p:spPr>
        <p:txBody>
          <a:bodyPr>
            <a:normAutofit fontScale="85000" lnSpcReduction="20000"/>
          </a:bodyPr>
          <a:lstStyle/>
          <a:p>
            <a:pPr marL="0" indent="0">
              <a:buNone/>
            </a:pPr>
            <a:r>
              <a:rPr lang="en-US" dirty="0"/>
              <a:t>3. </a:t>
            </a:r>
            <a:r>
              <a:rPr lang="en-US" b="1" dirty="0"/>
              <a:t>Hypothesis: Low Carb diet helps reduce diabetes </a:t>
            </a:r>
            <a:r>
              <a:rPr lang="en-US" b="1" dirty="0" err="1"/>
              <a:t>Sx</a:t>
            </a:r>
            <a:endParaRPr lang="en-US" b="1" dirty="0"/>
          </a:p>
          <a:p>
            <a:pPr marL="0" indent="0">
              <a:buNone/>
            </a:pPr>
            <a:r>
              <a:rPr lang="en-US" dirty="0"/>
              <a:t>	Independent Variable: Type of Diet</a:t>
            </a:r>
          </a:p>
          <a:p>
            <a:pPr marL="0" indent="0">
              <a:buNone/>
            </a:pPr>
            <a:r>
              <a:rPr lang="en-US" dirty="0"/>
              <a:t>		Levels?</a:t>
            </a:r>
          </a:p>
          <a:p>
            <a:pPr marL="0" indent="0">
              <a:buNone/>
            </a:pPr>
            <a:r>
              <a:rPr lang="en-US" dirty="0"/>
              <a:t>	Dependent Variable?</a:t>
            </a:r>
          </a:p>
          <a:p>
            <a:pPr marL="0" indent="0">
              <a:buNone/>
            </a:pPr>
            <a:r>
              <a:rPr lang="en-US" dirty="0"/>
              <a:t>	Subjects?</a:t>
            </a:r>
          </a:p>
          <a:p>
            <a:pPr marL="0" indent="0">
              <a:buNone/>
            </a:pPr>
            <a:endParaRPr lang="en-US" dirty="0"/>
          </a:p>
          <a:p>
            <a:pPr marL="0" indent="0">
              <a:buNone/>
            </a:pPr>
            <a:r>
              <a:rPr lang="en-US" dirty="0"/>
              <a:t>4. </a:t>
            </a:r>
            <a:r>
              <a:rPr lang="en-US" b="1" dirty="0"/>
              <a:t>Hypothesis: People who go on hike or bike ride on their first date are more likely to want a second date. (</a:t>
            </a:r>
            <a:r>
              <a:rPr lang="en-US" b="1" dirty="0" err="1"/>
              <a:t>i.e.,Physical</a:t>
            </a:r>
            <a:r>
              <a:rPr lang="en-US" b="1" dirty="0"/>
              <a:t> Activity increases bonding)</a:t>
            </a:r>
          </a:p>
          <a:p>
            <a:pPr marL="0" indent="0">
              <a:buNone/>
            </a:pPr>
            <a:r>
              <a:rPr lang="en-US" dirty="0"/>
              <a:t>	Independent Variable?</a:t>
            </a:r>
          </a:p>
          <a:p>
            <a:pPr marL="0" indent="0">
              <a:buNone/>
            </a:pPr>
            <a:r>
              <a:rPr lang="en-US" dirty="0"/>
              <a:t>		Levels?</a:t>
            </a:r>
          </a:p>
          <a:p>
            <a:pPr marL="0" indent="0">
              <a:buNone/>
            </a:pPr>
            <a:r>
              <a:rPr lang="en-US" dirty="0"/>
              <a:t>	Dependent Variable?</a:t>
            </a:r>
          </a:p>
          <a:p>
            <a:pPr marL="0" indent="0">
              <a:buNone/>
            </a:pPr>
            <a:r>
              <a:rPr lang="en-US" dirty="0"/>
              <a:t>	Subjects?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2331285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35D87-E334-5362-DC31-3B8CB027ECAD}"/>
              </a:ext>
            </a:extLst>
          </p:cNvPr>
          <p:cNvSpPr>
            <a:spLocks noGrp="1"/>
          </p:cNvSpPr>
          <p:nvPr>
            <p:ph type="title"/>
          </p:nvPr>
        </p:nvSpPr>
        <p:spPr/>
        <p:txBody>
          <a:bodyPr/>
          <a:lstStyle/>
          <a:p>
            <a:pPr algn="ctr"/>
            <a:r>
              <a:rPr lang="en-US"/>
              <a:t>Internal Validity </a:t>
            </a:r>
            <a:endParaRPr lang="en-US" dirty="0"/>
          </a:p>
        </p:txBody>
      </p:sp>
      <p:graphicFrame>
        <p:nvGraphicFramePr>
          <p:cNvPr id="5" name="Content Placeholder 2">
            <a:extLst>
              <a:ext uri="{FF2B5EF4-FFF2-40B4-BE49-F238E27FC236}">
                <a16:creationId xmlns:a16="http://schemas.microsoft.com/office/drawing/2014/main" id="{DAF1E621-3F2F-A9D0-B11B-7815EEDD2820}"/>
              </a:ext>
            </a:extLst>
          </p:cNvPr>
          <p:cNvGraphicFramePr>
            <a:graphicFrameLocks noGrp="1"/>
          </p:cNvGraphicFramePr>
          <p:nvPr>
            <p:ph idx="1"/>
            <p:extLst>
              <p:ext uri="{D42A27DB-BD31-4B8C-83A1-F6EECF244321}">
                <p14:modId xmlns:p14="http://schemas.microsoft.com/office/powerpoint/2010/main" val="15293018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0531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2896B6F-8CB6-1F87-E5AD-0FA639B94ABC}"/>
              </a:ext>
            </a:extLst>
          </p:cNvPr>
          <p:cNvSpPr>
            <a:spLocks noGrp="1"/>
          </p:cNvSpPr>
          <p:nvPr>
            <p:ph type="title"/>
          </p:nvPr>
        </p:nvSpPr>
        <p:spPr>
          <a:xfrm>
            <a:off x="838200" y="365125"/>
            <a:ext cx="10515600" cy="1325563"/>
          </a:xfrm>
        </p:spPr>
        <p:txBody>
          <a:bodyPr>
            <a:normAutofit/>
          </a:bodyPr>
          <a:lstStyle/>
          <a:p>
            <a:r>
              <a:rPr lang="en-US"/>
              <a:t>Internal Validity</a:t>
            </a:r>
          </a:p>
        </p:txBody>
      </p:sp>
      <p:sp>
        <p:nvSpPr>
          <p:cNvPr id="1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D7C04D4-C2B2-E57A-CD16-02562DC53F7E}"/>
              </a:ext>
            </a:extLst>
          </p:cNvPr>
          <p:cNvSpPr>
            <a:spLocks noGrp="1"/>
          </p:cNvSpPr>
          <p:nvPr>
            <p:ph idx="1"/>
          </p:nvPr>
        </p:nvSpPr>
        <p:spPr>
          <a:xfrm>
            <a:off x="838200" y="1825625"/>
            <a:ext cx="10515600" cy="4351338"/>
          </a:xfrm>
        </p:spPr>
        <p:txBody>
          <a:bodyPr>
            <a:normAutofit/>
          </a:bodyPr>
          <a:lstStyle/>
          <a:p>
            <a:r>
              <a:rPr lang="en-US"/>
              <a:t>Solution: the only influence on subject is due to the independent variable</a:t>
            </a:r>
          </a:p>
          <a:p>
            <a:pPr lvl="1"/>
            <a:r>
              <a:rPr lang="en-US"/>
              <a:t>Hold everything constant except for the IV</a:t>
            </a:r>
          </a:p>
          <a:p>
            <a:pPr lvl="1"/>
            <a:r>
              <a:rPr lang="en-US"/>
              <a:t>Keep all conditions identical except for the interventions or levels of the IV</a:t>
            </a:r>
          </a:p>
          <a:p>
            <a:pPr lvl="1"/>
            <a:endParaRPr lang="en-US"/>
          </a:p>
          <a:p>
            <a:pPr lvl="1"/>
            <a:r>
              <a:rPr lang="en-US"/>
              <a:t>Example:  Test the impact of psychotherapy in reducing panic disorder Sx.</a:t>
            </a:r>
          </a:p>
          <a:p>
            <a:pPr marL="914400" lvl="2" indent="0">
              <a:buNone/>
            </a:pPr>
            <a:r>
              <a:rPr lang="en-US"/>
              <a:t>Therapist conducts therapy on subjects and note that after some time the subjects sx reduced significantly.  The therapist would like to say that the therapy caused the reduction of symptoms.  What are possible other reasons that the subjects got better? </a:t>
            </a:r>
            <a:endParaRPr lang="en-US" dirty="0"/>
          </a:p>
        </p:txBody>
      </p:sp>
    </p:spTree>
    <p:extLst>
      <p:ext uri="{BB962C8B-B14F-4D97-AF65-F5344CB8AC3E}">
        <p14:creationId xmlns:p14="http://schemas.microsoft.com/office/powerpoint/2010/main" val="1859455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27476AD-7368-AE03-C52A-2A1CE461CF9A}"/>
              </a:ext>
            </a:extLst>
          </p:cNvPr>
          <p:cNvSpPr>
            <a:spLocks noGrp="1"/>
          </p:cNvSpPr>
          <p:nvPr>
            <p:ph type="title"/>
          </p:nvPr>
        </p:nvSpPr>
        <p:spPr>
          <a:xfrm>
            <a:off x="838200" y="365125"/>
            <a:ext cx="10515600" cy="1325563"/>
          </a:xfrm>
        </p:spPr>
        <p:txBody>
          <a:bodyPr>
            <a:normAutofit/>
          </a:bodyPr>
          <a:lstStyle/>
          <a:p>
            <a:r>
              <a:rPr lang="en-US" dirty="0"/>
              <a:t>Internal Validity</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0CB9367-A373-26D1-0AB5-597E72734674}"/>
              </a:ext>
            </a:extLst>
          </p:cNvPr>
          <p:cNvSpPr>
            <a:spLocks noGrp="1"/>
          </p:cNvSpPr>
          <p:nvPr>
            <p:ph idx="1"/>
          </p:nvPr>
        </p:nvSpPr>
        <p:spPr>
          <a:xfrm>
            <a:off x="838200" y="1825625"/>
            <a:ext cx="10515600" cy="4351338"/>
          </a:xfrm>
        </p:spPr>
        <p:txBody>
          <a:bodyPr>
            <a:normAutofit/>
          </a:bodyPr>
          <a:lstStyle/>
          <a:p>
            <a:pPr marL="0" indent="0">
              <a:buNone/>
            </a:pPr>
            <a:r>
              <a:rPr lang="en-US" sz="2600" u="sng"/>
              <a:t>Sources of Confounds:</a:t>
            </a:r>
          </a:p>
          <a:p>
            <a:pPr marL="0" indent="0">
              <a:buNone/>
            </a:pPr>
            <a:r>
              <a:rPr lang="en-US" sz="2600" b="1"/>
              <a:t>Experimenter Bias</a:t>
            </a:r>
            <a:r>
              <a:rPr lang="en-US" sz="2600"/>
              <a:t>: experimenter influencing results</a:t>
            </a:r>
          </a:p>
          <a:p>
            <a:pPr marL="0" indent="0">
              <a:buNone/>
            </a:pPr>
            <a:r>
              <a:rPr lang="en-US" sz="2600"/>
              <a:t>	solution: Experimenters are blind to what </a:t>
            </a:r>
            <a:r>
              <a:rPr lang="en-US" sz="2600" err="1"/>
              <a:t>tx</a:t>
            </a:r>
            <a:r>
              <a:rPr lang="en-US" sz="2600"/>
              <a:t> each subject is in</a:t>
            </a:r>
          </a:p>
          <a:p>
            <a:pPr marL="0" indent="0">
              <a:buNone/>
            </a:pPr>
            <a:r>
              <a:rPr lang="en-US" sz="2600"/>
              <a:t>			“Single Blind Study”</a:t>
            </a:r>
          </a:p>
          <a:p>
            <a:pPr marL="0" indent="0">
              <a:buNone/>
            </a:pPr>
            <a:r>
              <a:rPr lang="en-US" sz="2600" b="1"/>
              <a:t>Social Desirability Bias</a:t>
            </a:r>
            <a:r>
              <a:rPr lang="en-US" sz="2600"/>
              <a:t>: subjects influencing results</a:t>
            </a:r>
          </a:p>
          <a:p>
            <a:pPr marL="0" indent="0">
              <a:buNone/>
            </a:pPr>
            <a:r>
              <a:rPr lang="en-US" sz="2600"/>
              <a:t>	solution: Subjects not aware which condition they are in</a:t>
            </a:r>
          </a:p>
          <a:p>
            <a:pPr marL="0" indent="0">
              <a:buNone/>
            </a:pPr>
            <a:r>
              <a:rPr lang="en-US" sz="2600"/>
              <a:t>			</a:t>
            </a:r>
          </a:p>
          <a:p>
            <a:pPr marL="0" indent="0">
              <a:buNone/>
            </a:pPr>
            <a:r>
              <a:rPr lang="en-US" sz="2600"/>
              <a:t>Ideal Design: both experimenter &amp; subjects “blind”: </a:t>
            </a:r>
            <a:r>
              <a:rPr lang="en-US" sz="2600" b="1"/>
              <a:t>Double Blind Study</a:t>
            </a:r>
          </a:p>
          <a:p>
            <a:pPr marL="0" indent="0">
              <a:buNone/>
            </a:pPr>
            <a:endParaRPr lang="en-US" sz="2600"/>
          </a:p>
          <a:p>
            <a:pPr marL="0" indent="0">
              <a:buNone/>
            </a:pPr>
            <a:endParaRPr lang="en-US" sz="2600"/>
          </a:p>
        </p:txBody>
      </p:sp>
    </p:spTree>
    <p:extLst>
      <p:ext uri="{BB962C8B-B14F-4D97-AF65-F5344CB8AC3E}">
        <p14:creationId xmlns:p14="http://schemas.microsoft.com/office/powerpoint/2010/main" val="883612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54893E4-F258-52DA-EBCA-EC234169F966}"/>
              </a:ext>
            </a:extLst>
          </p:cNvPr>
          <p:cNvSpPr>
            <a:spLocks noGrp="1"/>
          </p:cNvSpPr>
          <p:nvPr>
            <p:ph type="title"/>
          </p:nvPr>
        </p:nvSpPr>
        <p:spPr>
          <a:xfrm>
            <a:off x="838200" y="365125"/>
            <a:ext cx="10515600" cy="1325563"/>
          </a:xfrm>
        </p:spPr>
        <p:txBody>
          <a:bodyPr>
            <a:normAutofit/>
          </a:bodyPr>
          <a:lstStyle/>
          <a:p>
            <a:r>
              <a:rPr lang="en-US" dirty="0"/>
              <a:t>Comparison Groups</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7E42286-524D-2FC7-65CE-C01AA0CA3AAB}"/>
              </a:ext>
            </a:extLst>
          </p:cNvPr>
          <p:cNvSpPr>
            <a:spLocks noGrp="1"/>
          </p:cNvSpPr>
          <p:nvPr>
            <p:ph idx="1"/>
          </p:nvPr>
        </p:nvSpPr>
        <p:spPr>
          <a:xfrm>
            <a:off x="838200" y="1825625"/>
            <a:ext cx="10515600" cy="4351338"/>
          </a:xfrm>
        </p:spPr>
        <p:txBody>
          <a:bodyPr>
            <a:normAutofit/>
          </a:bodyPr>
          <a:lstStyle/>
          <a:p>
            <a:r>
              <a:rPr lang="en-US" dirty="0"/>
              <a:t>Types of Groups in Experiments:</a:t>
            </a:r>
          </a:p>
          <a:p>
            <a:pPr lvl="1"/>
            <a:r>
              <a:rPr lang="en-US" b="1" dirty="0"/>
              <a:t>Treatment Groups</a:t>
            </a:r>
            <a:r>
              <a:rPr lang="en-US" dirty="0"/>
              <a:t>: Subject placed in different conditions representing each of the levels of the Independent Variable</a:t>
            </a:r>
          </a:p>
          <a:p>
            <a:pPr lvl="2"/>
            <a:r>
              <a:rPr lang="en-US" dirty="0"/>
              <a:t>Exp: Type of Studying Type (Study Group, Individual, Combined)</a:t>
            </a:r>
          </a:p>
          <a:p>
            <a:pPr lvl="2"/>
            <a:endParaRPr lang="en-US" dirty="0"/>
          </a:p>
          <a:p>
            <a:pPr lvl="1"/>
            <a:r>
              <a:rPr lang="en-US" b="1" dirty="0"/>
              <a:t>No Treatment Control Group</a:t>
            </a:r>
            <a:r>
              <a:rPr lang="en-US" dirty="0"/>
              <a:t>: Subjects do not receive any treatment </a:t>
            </a:r>
          </a:p>
          <a:p>
            <a:pPr lvl="1"/>
            <a:endParaRPr lang="en-US" dirty="0"/>
          </a:p>
          <a:p>
            <a:pPr lvl="1"/>
            <a:r>
              <a:rPr lang="en-US" b="1" dirty="0"/>
              <a:t>Placebo Group</a:t>
            </a:r>
            <a:r>
              <a:rPr lang="en-US" dirty="0"/>
              <a:t>: Subject get the fake </a:t>
            </a:r>
            <a:r>
              <a:rPr lang="en-US" dirty="0" err="1"/>
              <a:t>tx</a:t>
            </a:r>
            <a:r>
              <a:rPr lang="en-US" dirty="0"/>
              <a:t>, they believe they have the actual </a:t>
            </a:r>
            <a:r>
              <a:rPr lang="en-US" dirty="0" err="1"/>
              <a:t>tx</a:t>
            </a:r>
            <a:endParaRPr lang="en-US" dirty="0"/>
          </a:p>
          <a:p>
            <a:pPr lvl="2"/>
            <a:r>
              <a:rPr lang="en-US" dirty="0"/>
              <a:t>Sugar pill</a:t>
            </a:r>
          </a:p>
          <a:p>
            <a:pPr lvl="2"/>
            <a:r>
              <a:rPr lang="en-US" dirty="0"/>
              <a:t>The fake intervention is intended to convince subjects that they have the real treatment</a:t>
            </a:r>
          </a:p>
          <a:p>
            <a:pPr lvl="1"/>
            <a:endParaRPr lang="en-US" dirty="0"/>
          </a:p>
        </p:txBody>
      </p:sp>
    </p:spTree>
    <p:extLst>
      <p:ext uri="{BB962C8B-B14F-4D97-AF65-F5344CB8AC3E}">
        <p14:creationId xmlns:p14="http://schemas.microsoft.com/office/powerpoint/2010/main" val="912957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20605-B4E2-B7E8-32E3-CB405491D8A1}"/>
              </a:ext>
            </a:extLst>
          </p:cNvPr>
          <p:cNvSpPr>
            <a:spLocks noGrp="1"/>
          </p:cNvSpPr>
          <p:nvPr>
            <p:ph type="title"/>
          </p:nvPr>
        </p:nvSpPr>
        <p:spPr>
          <a:xfrm>
            <a:off x="4965430" y="629268"/>
            <a:ext cx="6586491" cy="1286160"/>
          </a:xfrm>
        </p:spPr>
        <p:txBody>
          <a:bodyPr anchor="b">
            <a:normAutofit/>
          </a:bodyPr>
          <a:lstStyle/>
          <a:p>
            <a:r>
              <a:rPr lang="en-US" dirty="0"/>
              <a:t>Group Work</a:t>
            </a:r>
          </a:p>
        </p:txBody>
      </p:sp>
      <p:sp>
        <p:nvSpPr>
          <p:cNvPr id="3" name="Content Placeholder 2">
            <a:extLst>
              <a:ext uri="{FF2B5EF4-FFF2-40B4-BE49-F238E27FC236}">
                <a16:creationId xmlns:a16="http://schemas.microsoft.com/office/drawing/2014/main" id="{50B68E58-418D-E2D1-4A70-96A8047C8E0A}"/>
              </a:ext>
            </a:extLst>
          </p:cNvPr>
          <p:cNvSpPr>
            <a:spLocks noGrp="1"/>
          </p:cNvSpPr>
          <p:nvPr>
            <p:ph idx="1"/>
          </p:nvPr>
        </p:nvSpPr>
        <p:spPr>
          <a:xfrm>
            <a:off x="4965431" y="2438400"/>
            <a:ext cx="6586489" cy="3785419"/>
          </a:xfrm>
        </p:spPr>
        <p:txBody>
          <a:bodyPr>
            <a:normAutofit/>
          </a:bodyPr>
          <a:lstStyle/>
          <a:p>
            <a:r>
              <a:rPr lang="en-US" sz="2000" dirty="0"/>
              <a:t>Create a Causal Hypothesis related to the group research topic</a:t>
            </a:r>
          </a:p>
          <a:p>
            <a:r>
              <a:rPr lang="en-US" sz="2000" dirty="0"/>
              <a:t>Describe the Independent Variable and levels (the change variable) </a:t>
            </a:r>
          </a:p>
          <a:p>
            <a:r>
              <a:rPr lang="en-US" sz="2000" dirty="0"/>
              <a:t>Describe the Dependent Variable (the measure)</a:t>
            </a:r>
          </a:p>
          <a:p>
            <a:endParaRPr lang="en-US" sz="2000" dirty="0"/>
          </a:p>
          <a:p>
            <a:r>
              <a:rPr lang="en-US" sz="2000" dirty="0"/>
              <a:t>What group comparison would conduct in order to test your hypothesis?</a:t>
            </a:r>
          </a:p>
          <a:p>
            <a:r>
              <a:rPr lang="en-US" sz="2000" dirty="0"/>
              <a:t>How will you operationally define the DV and each level of the IV</a:t>
            </a:r>
          </a:p>
        </p:txBody>
      </p:sp>
      <p:pic>
        <p:nvPicPr>
          <p:cNvPr id="14" name="Picture 13" descr="Close up of rack of test tubes with solution in lab">
            <a:extLst>
              <a:ext uri="{FF2B5EF4-FFF2-40B4-BE49-F238E27FC236}">
                <a16:creationId xmlns:a16="http://schemas.microsoft.com/office/drawing/2014/main" id="{E21B85CB-677C-A764-0C4C-D4C249BE24FC}"/>
              </a:ext>
            </a:extLst>
          </p:cNvPr>
          <p:cNvPicPr>
            <a:picLocks noChangeAspect="1"/>
          </p:cNvPicPr>
          <p:nvPr/>
        </p:nvPicPr>
        <p:blipFill rotWithShape="1">
          <a:blip r:embed="rId2"/>
          <a:srcRect l="42174" r="12707" b="-1"/>
          <a:stretch/>
        </p:blipFill>
        <p:spPr>
          <a:xfrm>
            <a:off x="20" y="10"/>
            <a:ext cx="4635571" cy="6857990"/>
          </a:xfrm>
          <a:prstGeom prst="rect">
            <a:avLst/>
          </a:prstGeom>
          <a:effectLst/>
        </p:spPr>
      </p:pic>
      <p:cxnSp>
        <p:nvCxnSpPr>
          <p:cNvPr id="18" name="Straight Connector 17">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D894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5507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DF2AA3E-C714-4E8D-9F46-9E6FFF7FBA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3308" y="338328"/>
            <a:ext cx="11438793" cy="1577725"/>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388B364-4AD2-B6A8-3B5A-DFE05056AE1E}"/>
              </a:ext>
            </a:extLst>
          </p:cNvPr>
          <p:cNvSpPr>
            <a:spLocks noGrp="1"/>
          </p:cNvSpPr>
          <p:nvPr>
            <p:ph type="title"/>
          </p:nvPr>
        </p:nvSpPr>
        <p:spPr>
          <a:xfrm>
            <a:off x="838200" y="467541"/>
            <a:ext cx="10515600" cy="1325563"/>
          </a:xfrm>
        </p:spPr>
        <p:txBody>
          <a:bodyPr>
            <a:normAutofit/>
          </a:bodyPr>
          <a:lstStyle/>
          <a:p>
            <a:r>
              <a:rPr lang="en-US">
                <a:solidFill>
                  <a:schemeClr val="bg1"/>
                </a:solidFill>
              </a:rPr>
              <a:t>A Review of Designs</a:t>
            </a:r>
          </a:p>
        </p:txBody>
      </p:sp>
      <p:graphicFrame>
        <p:nvGraphicFramePr>
          <p:cNvPr id="5" name="Content Placeholder 2">
            <a:extLst>
              <a:ext uri="{FF2B5EF4-FFF2-40B4-BE49-F238E27FC236}">
                <a16:creationId xmlns:a16="http://schemas.microsoft.com/office/drawing/2014/main" id="{7B354577-9B62-A466-8B4A-96BD094187F7}"/>
              </a:ext>
            </a:extLst>
          </p:cNvPr>
          <p:cNvGraphicFramePr>
            <a:graphicFrameLocks noGrp="1"/>
          </p:cNvGraphicFramePr>
          <p:nvPr>
            <p:ph idx="1"/>
            <p:extLst>
              <p:ext uri="{D42A27DB-BD31-4B8C-83A1-F6EECF244321}">
                <p14:modId xmlns:p14="http://schemas.microsoft.com/office/powerpoint/2010/main" val="1659750577"/>
              </p:ext>
            </p:extLst>
          </p:nvPr>
        </p:nvGraphicFramePr>
        <p:xfrm>
          <a:off x="838200" y="2281565"/>
          <a:ext cx="10515600" cy="3939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269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F9C2423D-9E66-0A31-42D2-58FD28F172B7}"/>
              </a:ext>
            </a:extLst>
          </p:cNvPr>
          <p:cNvSpPr>
            <a:spLocks noGrp="1"/>
          </p:cNvSpPr>
          <p:nvPr>
            <p:ph type="title"/>
          </p:nvPr>
        </p:nvSpPr>
        <p:spPr>
          <a:xfrm>
            <a:off x="1143000" y="990599"/>
            <a:ext cx="9906000" cy="685800"/>
          </a:xfrm>
        </p:spPr>
        <p:txBody>
          <a:bodyPr anchor="t">
            <a:normAutofit/>
          </a:bodyPr>
          <a:lstStyle/>
          <a:p>
            <a:r>
              <a:rPr lang="en-US" sz="4000"/>
              <a:t>Experimental Design</a:t>
            </a:r>
          </a:p>
        </p:txBody>
      </p:sp>
      <p:graphicFrame>
        <p:nvGraphicFramePr>
          <p:cNvPr id="5" name="Content Placeholder 2">
            <a:extLst>
              <a:ext uri="{FF2B5EF4-FFF2-40B4-BE49-F238E27FC236}">
                <a16:creationId xmlns:a16="http://schemas.microsoft.com/office/drawing/2014/main" id="{1C3CA9DA-4243-7640-E7C9-33666DFBA5B9}"/>
              </a:ext>
            </a:extLst>
          </p:cNvPr>
          <p:cNvGraphicFramePr>
            <a:graphicFrameLocks noGrp="1"/>
          </p:cNvGraphicFramePr>
          <p:nvPr>
            <p:ph idx="1"/>
            <p:extLst>
              <p:ext uri="{D42A27DB-BD31-4B8C-83A1-F6EECF244321}">
                <p14:modId xmlns:p14="http://schemas.microsoft.com/office/powerpoint/2010/main" val="2820636129"/>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5949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6F7723E6-32FC-C4AC-69E5-B67832CB44DE}"/>
              </a:ext>
            </a:extLst>
          </p:cNvPr>
          <p:cNvSpPr>
            <a:spLocks noGrp="1"/>
          </p:cNvSpPr>
          <p:nvPr>
            <p:ph type="title"/>
          </p:nvPr>
        </p:nvSpPr>
        <p:spPr>
          <a:xfrm>
            <a:off x="1143000" y="990599"/>
            <a:ext cx="9906000" cy="685800"/>
          </a:xfrm>
        </p:spPr>
        <p:txBody>
          <a:bodyPr anchor="t">
            <a:normAutofit/>
          </a:bodyPr>
          <a:lstStyle/>
          <a:p>
            <a:r>
              <a:rPr lang="en-US" sz="4000" dirty="0"/>
              <a:t>What are Causal Conclusions?</a:t>
            </a:r>
          </a:p>
        </p:txBody>
      </p:sp>
      <p:graphicFrame>
        <p:nvGraphicFramePr>
          <p:cNvPr id="5" name="Content Placeholder 2">
            <a:extLst>
              <a:ext uri="{FF2B5EF4-FFF2-40B4-BE49-F238E27FC236}">
                <a16:creationId xmlns:a16="http://schemas.microsoft.com/office/drawing/2014/main" id="{6BCE188D-15A7-A657-3607-D634EB88E242}"/>
              </a:ext>
            </a:extLst>
          </p:cNvPr>
          <p:cNvGraphicFramePr>
            <a:graphicFrameLocks noGrp="1"/>
          </p:cNvGraphicFramePr>
          <p:nvPr>
            <p:ph idx="1"/>
            <p:extLst>
              <p:ext uri="{D42A27DB-BD31-4B8C-83A1-F6EECF244321}">
                <p14:modId xmlns:p14="http://schemas.microsoft.com/office/powerpoint/2010/main" val="822080978"/>
              </p:ext>
            </p:extLst>
          </p:nvPr>
        </p:nvGraphicFramePr>
        <p:xfrm>
          <a:off x="685800" y="1676400"/>
          <a:ext cx="10820400" cy="445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1602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2D07147B-C4EE-4E35-F8B0-6ADF14851BE7}"/>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What allows for power of Causality?</a:t>
            </a:r>
          </a:p>
        </p:txBody>
      </p:sp>
      <p:graphicFrame>
        <p:nvGraphicFramePr>
          <p:cNvPr id="5" name="Content Placeholder 2">
            <a:extLst>
              <a:ext uri="{FF2B5EF4-FFF2-40B4-BE49-F238E27FC236}">
                <a16:creationId xmlns:a16="http://schemas.microsoft.com/office/drawing/2014/main" id="{C79027CC-82A9-AF68-EED2-B69D8F94B306}"/>
              </a:ext>
            </a:extLst>
          </p:cNvPr>
          <p:cNvGraphicFramePr>
            <a:graphicFrameLocks noGrp="1"/>
          </p:cNvGraphicFramePr>
          <p:nvPr>
            <p:ph idx="1"/>
            <p:extLst>
              <p:ext uri="{D42A27DB-BD31-4B8C-83A1-F6EECF244321}">
                <p14:modId xmlns:p14="http://schemas.microsoft.com/office/powerpoint/2010/main" val="346579266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665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184645B8-854C-0F9C-4352-0F74E0F5D2C4}"/>
              </a:ext>
            </a:extLst>
          </p:cNvPr>
          <p:cNvSpPr>
            <a:spLocks noGrp="1"/>
          </p:cNvSpPr>
          <p:nvPr>
            <p:ph type="title"/>
          </p:nvPr>
        </p:nvSpPr>
        <p:spPr>
          <a:xfrm>
            <a:off x="535020" y="685800"/>
            <a:ext cx="2780271" cy="5105400"/>
          </a:xfrm>
        </p:spPr>
        <p:txBody>
          <a:bodyPr>
            <a:normAutofit/>
          </a:bodyPr>
          <a:lstStyle/>
          <a:p>
            <a:r>
              <a:rPr lang="en-US" sz="3700">
                <a:solidFill>
                  <a:srgbClr val="FFFFFF"/>
                </a:solidFill>
              </a:rPr>
              <a:t>Experimental Design: Basic Structure</a:t>
            </a:r>
          </a:p>
        </p:txBody>
      </p:sp>
      <p:graphicFrame>
        <p:nvGraphicFramePr>
          <p:cNvPr id="5" name="Content Placeholder 2">
            <a:extLst>
              <a:ext uri="{FF2B5EF4-FFF2-40B4-BE49-F238E27FC236}">
                <a16:creationId xmlns:a16="http://schemas.microsoft.com/office/drawing/2014/main" id="{82C9B555-E89E-565A-AEEB-1681E79ECD02}"/>
              </a:ext>
            </a:extLst>
          </p:cNvPr>
          <p:cNvGraphicFramePr>
            <a:graphicFrameLocks noGrp="1"/>
          </p:cNvGraphicFramePr>
          <p:nvPr>
            <p:ph idx="1"/>
            <p:extLst>
              <p:ext uri="{D42A27DB-BD31-4B8C-83A1-F6EECF244321}">
                <p14:modId xmlns:p14="http://schemas.microsoft.com/office/powerpoint/2010/main" val="67821256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5122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D823042-65F4-A8FE-B479-B67DA3631A76}"/>
              </a:ext>
            </a:extLst>
          </p:cNvPr>
          <p:cNvSpPr>
            <a:spLocks noGrp="1"/>
          </p:cNvSpPr>
          <p:nvPr>
            <p:ph type="title"/>
          </p:nvPr>
        </p:nvSpPr>
        <p:spPr>
          <a:xfrm>
            <a:off x="804672" y="640080"/>
            <a:ext cx="3282696" cy="5257800"/>
          </a:xfrm>
        </p:spPr>
        <p:txBody>
          <a:bodyPr>
            <a:normAutofit/>
          </a:bodyPr>
          <a:lstStyle/>
          <a:p>
            <a:r>
              <a:rPr lang="en-US">
                <a:solidFill>
                  <a:schemeClr val="bg1"/>
                </a:solidFill>
              </a:rPr>
              <a:t>Basic Structure cont</a:t>
            </a:r>
          </a:p>
        </p:txBody>
      </p:sp>
      <p:sp>
        <p:nvSpPr>
          <p:cNvPr id="3" name="Content Placeholder 2">
            <a:extLst>
              <a:ext uri="{FF2B5EF4-FFF2-40B4-BE49-F238E27FC236}">
                <a16:creationId xmlns:a16="http://schemas.microsoft.com/office/drawing/2014/main" id="{CCB09BBC-4269-4CBF-9DDB-1964716059D9}"/>
              </a:ext>
            </a:extLst>
          </p:cNvPr>
          <p:cNvSpPr>
            <a:spLocks noGrp="1"/>
          </p:cNvSpPr>
          <p:nvPr>
            <p:ph idx="1"/>
          </p:nvPr>
        </p:nvSpPr>
        <p:spPr>
          <a:xfrm>
            <a:off x="5358384" y="640081"/>
            <a:ext cx="6024654" cy="5257800"/>
          </a:xfrm>
        </p:spPr>
        <p:txBody>
          <a:bodyPr anchor="ctr">
            <a:normAutofit/>
          </a:bodyPr>
          <a:lstStyle/>
          <a:p>
            <a:r>
              <a:rPr lang="en-US" sz="2400"/>
              <a:t>Independent Variable: Levels of the independent variable</a:t>
            </a:r>
          </a:p>
          <a:p>
            <a:pPr lvl="1"/>
            <a:r>
              <a:rPr lang="en-US"/>
              <a:t>The comparison groups </a:t>
            </a:r>
          </a:p>
          <a:p>
            <a:pPr lvl="1"/>
            <a:r>
              <a:rPr lang="en-US"/>
              <a:t>Each independent variable can have different levels</a:t>
            </a:r>
          </a:p>
          <a:p>
            <a:pPr lvl="1"/>
            <a:r>
              <a:rPr lang="en-US"/>
              <a:t>Example: Type of treatment  can have 3 levels (CBT, Meds, No tx), </a:t>
            </a:r>
          </a:p>
          <a:p>
            <a:pPr lvl="1"/>
            <a:r>
              <a:rPr lang="en-US"/>
              <a:t>Example: Studying type can have 2 levels or 2 groups (Spaced out learning &amp; Cramming)</a:t>
            </a:r>
          </a:p>
          <a:p>
            <a:pPr lvl="1"/>
            <a:endParaRPr lang="en-US"/>
          </a:p>
          <a:p>
            <a:pPr lvl="1"/>
            <a:r>
              <a:rPr lang="en-US"/>
              <a:t>There are subjects in each of the groups/levels</a:t>
            </a:r>
            <a:endParaRPr lang="en-US" dirty="0"/>
          </a:p>
        </p:txBody>
      </p:sp>
    </p:spTree>
    <p:extLst>
      <p:ext uri="{BB962C8B-B14F-4D97-AF65-F5344CB8AC3E}">
        <p14:creationId xmlns:p14="http://schemas.microsoft.com/office/powerpoint/2010/main" val="1973993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D47479A6-818E-D559-D1B6-D89C1819F289}"/>
              </a:ext>
            </a:extLst>
          </p:cNvPr>
          <p:cNvPicPr>
            <a:picLocks noChangeAspect="1"/>
          </p:cNvPicPr>
          <p:nvPr/>
        </p:nvPicPr>
        <p:blipFill rotWithShape="1">
          <a:blip r:embed="rId2">
            <a:duotone>
              <a:schemeClr val="bg2">
                <a:shade val="45000"/>
                <a:satMod val="135000"/>
              </a:schemeClr>
              <a:prstClr val="white"/>
            </a:duotone>
          </a:blip>
          <a:srcRect t="15413"/>
          <a:stretch/>
        </p:blipFill>
        <p:spPr>
          <a:xfrm>
            <a:off x="20" y="10"/>
            <a:ext cx="12191980" cy="6857990"/>
          </a:xfrm>
          <a:prstGeom prst="rect">
            <a:avLst/>
          </a:prstGeom>
        </p:spPr>
      </p:pic>
      <p:sp>
        <p:nvSpPr>
          <p:cNvPr id="17" name="Rectangle 16">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185798-199B-4706-B3C3-C599500E72AC}"/>
              </a:ext>
            </a:extLst>
          </p:cNvPr>
          <p:cNvSpPr>
            <a:spLocks noGrp="1"/>
          </p:cNvSpPr>
          <p:nvPr>
            <p:ph type="title"/>
          </p:nvPr>
        </p:nvSpPr>
        <p:spPr>
          <a:xfrm>
            <a:off x="838200" y="365125"/>
            <a:ext cx="10515600" cy="1325563"/>
          </a:xfrm>
        </p:spPr>
        <p:txBody>
          <a:bodyPr>
            <a:normAutofit/>
          </a:bodyPr>
          <a:lstStyle/>
          <a:p>
            <a:r>
              <a:rPr lang="en-US"/>
              <a:t>Structure of Experimental Designs</a:t>
            </a:r>
          </a:p>
        </p:txBody>
      </p:sp>
      <p:graphicFrame>
        <p:nvGraphicFramePr>
          <p:cNvPr id="12" name="Content Placeholder 2">
            <a:extLst>
              <a:ext uri="{FF2B5EF4-FFF2-40B4-BE49-F238E27FC236}">
                <a16:creationId xmlns:a16="http://schemas.microsoft.com/office/drawing/2014/main" id="{D0F5AD6B-AC30-48DD-60CA-F268F96AC680}"/>
              </a:ext>
            </a:extLst>
          </p:cNvPr>
          <p:cNvGraphicFramePr>
            <a:graphicFrameLocks noGrp="1"/>
          </p:cNvGraphicFramePr>
          <p:nvPr>
            <p:ph idx="1"/>
            <p:extLst>
              <p:ext uri="{D42A27DB-BD31-4B8C-83A1-F6EECF244321}">
                <p14:modId xmlns:p14="http://schemas.microsoft.com/office/powerpoint/2010/main" val="35187651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5919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1C269E-2730-F86C-065F-2EED64518690}"/>
              </a:ext>
            </a:extLst>
          </p:cNvPr>
          <p:cNvSpPr>
            <a:spLocks noGrp="1"/>
          </p:cNvSpPr>
          <p:nvPr>
            <p:ph type="title"/>
          </p:nvPr>
        </p:nvSpPr>
        <p:spPr>
          <a:xfrm>
            <a:off x="838200" y="631825"/>
            <a:ext cx="10515600" cy="1325563"/>
          </a:xfrm>
        </p:spPr>
        <p:txBody>
          <a:bodyPr>
            <a:normAutofit/>
          </a:bodyPr>
          <a:lstStyle/>
          <a:p>
            <a:r>
              <a:rPr lang="en-US" dirty="0"/>
              <a:t>Group Work: Practice Identifying IV &amp; DV</a:t>
            </a:r>
            <a:endParaRPr lang="en-US"/>
          </a:p>
        </p:txBody>
      </p:sp>
      <p:sp>
        <p:nvSpPr>
          <p:cNvPr id="3" name="Content Placeholder 2">
            <a:extLst>
              <a:ext uri="{FF2B5EF4-FFF2-40B4-BE49-F238E27FC236}">
                <a16:creationId xmlns:a16="http://schemas.microsoft.com/office/drawing/2014/main" id="{F7189AEB-4251-6080-9484-85AAF90D8FE0}"/>
              </a:ext>
            </a:extLst>
          </p:cNvPr>
          <p:cNvSpPr>
            <a:spLocks noGrp="1"/>
          </p:cNvSpPr>
          <p:nvPr>
            <p:ph idx="1"/>
          </p:nvPr>
        </p:nvSpPr>
        <p:spPr>
          <a:xfrm>
            <a:off x="838200" y="2057400"/>
            <a:ext cx="10515600" cy="3871762"/>
          </a:xfrm>
        </p:spPr>
        <p:txBody>
          <a:bodyPr>
            <a:normAutofit fontScale="92500" lnSpcReduction="10000"/>
          </a:bodyPr>
          <a:lstStyle/>
          <a:p>
            <a:pPr marL="457200" indent="-457200">
              <a:buAutoNum type="arabicPeriod"/>
            </a:pPr>
            <a:r>
              <a:rPr lang="en-US" sz="2400" b="1" dirty="0"/>
              <a:t>Hypothesis: Listening to classical music improves memory</a:t>
            </a:r>
            <a:r>
              <a:rPr lang="en-US" sz="2400" dirty="0"/>
              <a:t>.</a:t>
            </a:r>
          </a:p>
          <a:p>
            <a:pPr marL="457200" lvl="1" indent="0">
              <a:buNone/>
            </a:pPr>
            <a:r>
              <a:rPr lang="en-US" sz="2000" dirty="0"/>
              <a:t>Independent Variable (IV): Type of Study Music </a:t>
            </a:r>
          </a:p>
          <a:p>
            <a:pPr marL="457200" lvl="1" indent="0">
              <a:buNone/>
            </a:pPr>
            <a:r>
              <a:rPr lang="en-US" sz="2000" dirty="0"/>
              <a:t>	Levels: Classical, Jazz, Hip Hop</a:t>
            </a:r>
          </a:p>
          <a:p>
            <a:pPr marL="457200" lvl="1" indent="0">
              <a:buNone/>
            </a:pPr>
            <a:r>
              <a:rPr lang="en-US" sz="2000" dirty="0"/>
              <a:t>Dependent Variable: Test Scores on a Exam taken in a Research Methods class.</a:t>
            </a:r>
          </a:p>
          <a:p>
            <a:pPr marL="457200" lvl="1" indent="0">
              <a:buNone/>
            </a:pPr>
            <a:r>
              <a:rPr lang="en-US" sz="2000" dirty="0"/>
              <a:t>Subjects: Cal Poly Psychology Students </a:t>
            </a:r>
          </a:p>
          <a:p>
            <a:pPr marL="457200" lvl="1" indent="0">
              <a:buNone/>
            </a:pPr>
            <a:endParaRPr lang="en-US" sz="2000" dirty="0"/>
          </a:p>
          <a:p>
            <a:pPr marL="0" indent="0">
              <a:buNone/>
            </a:pPr>
            <a:r>
              <a:rPr lang="en-US" sz="2400" dirty="0"/>
              <a:t>2. </a:t>
            </a:r>
            <a:r>
              <a:rPr lang="en-US" sz="2400" b="1" dirty="0"/>
              <a:t>Hypothesis: Cognitive Behavioral Therapy reduces Depressive </a:t>
            </a:r>
            <a:r>
              <a:rPr lang="en-US" sz="2400" b="1" dirty="0" err="1"/>
              <a:t>Sx</a:t>
            </a:r>
            <a:endParaRPr lang="en-US" sz="2400" b="1" dirty="0"/>
          </a:p>
          <a:p>
            <a:pPr marL="0" indent="0">
              <a:buNone/>
            </a:pPr>
            <a:r>
              <a:rPr lang="en-US" sz="2400" dirty="0"/>
              <a:t>      Independent Variable (IV): Type of Therapy</a:t>
            </a:r>
          </a:p>
          <a:p>
            <a:pPr marL="0" indent="0">
              <a:buNone/>
            </a:pPr>
            <a:r>
              <a:rPr lang="en-US" sz="2400" dirty="0"/>
              <a:t>	Levels: CBT, Psychoanalytic, Medication</a:t>
            </a:r>
          </a:p>
          <a:p>
            <a:pPr marL="0" indent="0">
              <a:buNone/>
            </a:pPr>
            <a:r>
              <a:rPr lang="en-US" sz="2400" dirty="0"/>
              <a:t>      Dependent Variable: # Depressive </a:t>
            </a:r>
            <a:r>
              <a:rPr lang="en-US" sz="2400" dirty="0" err="1"/>
              <a:t>Sx</a:t>
            </a:r>
            <a:r>
              <a:rPr lang="en-US" sz="2400" dirty="0"/>
              <a:t> </a:t>
            </a:r>
          </a:p>
          <a:p>
            <a:pPr marL="0" indent="0">
              <a:buNone/>
            </a:pPr>
            <a:r>
              <a:rPr lang="en-US" sz="2400" dirty="0"/>
              <a:t>       Subjects: Patients meet with Depression Dx from So Cal </a:t>
            </a:r>
            <a:r>
              <a:rPr lang="en-US" sz="2400" dirty="0" err="1"/>
              <a:t>outpt</a:t>
            </a:r>
            <a:r>
              <a:rPr lang="en-US" sz="2400" dirty="0"/>
              <a:t> Clinic</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660489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120</TotalTime>
  <Words>888</Words>
  <Application>Microsoft Office PowerPoint</Application>
  <PresentationFormat>Widescreen</PresentationFormat>
  <Paragraphs>117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Experimental Design</vt:lpstr>
      <vt:lpstr>A Review of Designs</vt:lpstr>
      <vt:lpstr>Experimental Design</vt:lpstr>
      <vt:lpstr>What are Causal Conclusions?</vt:lpstr>
      <vt:lpstr>What allows for power of Causality?</vt:lpstr>
      <vt:lpstr>Experimental Design: Basic Structure</vt:lpstr>
      <vt:lpstr>Basic Structure cont</vt:lpstr>
      <vt:lpstr>Structure of Experimental Designs</vt:lpstr>
      <vt:lpstr>Group Work: Practice Identifying IV &amp; DV</vt:lpstr>
      <vt:lpstr>Practice Identifying IV &amp; DV</vt:lpstr>
      <vt:lpstr>Internal Validity </vt:lpstr>
      <vt:lpstr>Internal Validity</vt:lpstr>
      <vt:lpstr>Internal Validity</vt:lpstr>
      <vt:lpstr>Comparison Groups</vt:lpstr>
      <vt:lpstr>Group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Design</dc:title>
  <dc:creator>McLeod, Scott</dc:creator>
  <cp:lastModifiedBy>McLeod, Scott</cp:lastModifiedBy>
  <cp:revision>19</cp:revision>
  <dcterms:created xsi:type="dcterms:W3CDTF">2022-11-10T04:17:58Z</dcterms:created>
  <dcterms:modified xsi:type="dcterms:W3CDTF">2022-11-13T03:37:29Z</dcterms:modified>
</cp:coreProperties>
</file>