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9" r:id="rId4"/>
    <p:sldId id="260" r:id="rId5"/>
    <p:sldId id="261" r:id="rId6"/>
    <p:sldId id="262" r:id="rId7"/>
    <p:sldId id="264" r:id="rId8"/>
    <p:sldId id="265" r:id="rId9"/>
    <p:sldId id="258" r:id="rId10"/>
    <p:sldId id="266" r:id="rId11"/>
    <p:sldId id="267" r:id="rId12"/>
    <p:sldId id="268" r:id="rId13"/>
    <p:sldId id="270" r:id="rId14"/>
    <p:sldId id="277" r:id="rId15"/>
    <p:sldId id="271" r:id="rId16"/>
    <p:sldId id="272" r:id="rId17"/>
    <p:sldId id="273" r:id="rId18"/>
    <p:sldId id="274" r:id="rId19"/>
    <p:sldId id="275" r:id="rId20"/>
    <p:sldId id="276"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94660"/>
  </p:normalViewPr>
  <p:slideViewPr>
    <p:cSldViewPr snapToGrid="0">
      <p:cViewPr>
        <p:scale>
          <a:sx n="98" d="100"/>
          <a:sy n="98" d="100"/>
        </p:scale>
        <p:origin x="-381"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adia McLeod" userId="a5a9a3967bb02a47" providerId="LiveId" clId="{04832391-41C0-4265-8BC2-2263C02D818B}"/>
    <pc:docChg chg="custSel modSld">
      <pc:chgData name="Saadia McLeod" userId="a5a9a3967bb02a47" providerId="LiveId" clId="{04832391-41C0-4265-8BC2-2263C02D818B}" dt="2019-01-24T00:05:25.550" v="293" actId="113"/>
      <pc:docMkLst>
        <pc:docMk/>
      </pc:docMkLst>
      <pc:sldChg chg="modSp">
        <pc:chgData name="Saadia McLeod" userId="a5a9a3967bb02a47" providerId="LiveId" clId="{04832391-41C0-4265-8BC2-2263C02D818B}" dt="2019-01-23T23:54:18.870" v="240" actId="115"/>
        <pc:sldMkLst>
          <pc:docMk/>
          <pc:sldMk cId="472345314" sldId="258"/>
        </pc:sldMkLst>
        <pc:spChg chg="mod">
          <ac:chgData name="Saadia McLeod" userId="a5a9a3967bb02a47" providerId="LiveId" clId="{04832391-41C0-4265-8BC2-2263C02D818B}" dt="2019-01-23T23:54:18.870" v="240" actId="115"/>
          <ac:spMkLst>
            <pc:docMk/>
            <pc:sldMk cId="472345314" sldId="258"/>
            <ac:spMk id="3" creationId="{D9DB74E8-83F6-4EE9-9A37-3846E940119F}"/>
          </ac:spMkLst>
        </pc:spChg>
      </pc:sldChg>
      <pc:sldChg chg="modSp">
        <pc:chgData name="Saadia McLeod" userId="a5a9a3967bb02a47" providerId="LiveId" clId="{04832391-41C0-4265-8BC2-2263C02D818B}" dt="2019-01-23T23:49:49.884" v="140" actId="113"/>
        <pc:sldMkLst>
          <pc:docMk/>
          <pc:sldMk cId="1840103690" sldId="260"/>
        </pc:sldMkLst>
        <pc:spChg chg="mod">
          <ac:chgData name="Saadia McLeod" userId="a5a9a3967bb02a47" providerId="LiveId" clId="{04832391-41C0-4265-8BC2-2263C02D818B}" dt="2019-01-23T23:49:49.884" v="140" actId="113"/>
          <ac:spMkLst>
            <pc:docMk/>
            <pc:sldMk cId="1840103690" sldId="260"/>
            <ac:spMk id="3" creationId="{B781F367-B729-4F4A-8DBE-45166F998012}"/>
          </ac:spMkLst>
        </pc:spChg>
      </pc:sldChg>
      <pc:sldChg chg="modSp">
        <pc:chgData name="Saadia McLeod" userId="a5a9a3967bb02a47" providerId="LiveId" clId="{04832391-41C0-4265-8BC2-2263C02D818B}" dt="2019-01-23T23:51:09.060" v="233" actId="20577"/>
        <pc:sldMkLst>
          <pc:docMk/>
          <pc:sldMk cId="2948571118" sldId="261"/>
        </pc:sldMkLst>
        <pc:spChg chg="mod">
          <ac:chgData name="Saadia McLeod" userId="a5a9a3967bb02a47" providerId="LiveId" clId="{04832391-41C0-4265-8BC2-2263C02D818B}" dt="2019-01-23T23:51:09.060" v="233" actId="20577"/>
          <ac:spMkLst>
            <pc:docMk/>
            <pc:sldMk cId="2948571118" sldId="261"/>
            <ac:spMk id="3" creationId="{19B3C509-0357-4617-A366-CF6362ED8087}"/>
          </ac:spMkLst>
        </pc:spChg>
      </pc:sldChg>
      <pc:sldChg chg="modSp">
        <pc:chgData name="Saadia McLeod" userId="a5a9a3967bb02a47" providerId="LiveId" clId="{04832391-41C0-4265-8BC2-2263C02D818B}" dt="2019-01-23T23:55:17.196" v="244" actId="27636"/>
        <pc:sldMkLst>
          <pc:docMk/>
          <pc:sldMk cId="4118184195" sldId="264"/>
        </pc:sldMkLst>
        <pc:spChg chg="mod">
          <ac:chgData name="Saadia McLeod" userId="a5a9a3967bb02a47" providerId="LiveId" clId="{04832391-41C0-4265-8BC2-2263C02D818B}" dt="2019-01-23T23:55:17.196" v="244" actId="27636"/>
          <ac:spMkLst>
            <pc:docMk/>
            <pc:sldMk cId="4118184195" sldId="264"/>
            <ac:spMk id="3" creationId="{F0C659D7-A985-4ABE-A0EF-88251CF9F6F8}"/>
          </ac:spMkLst>
        </pc:spChg>
      </pc:sldChg>
      <pc:sldChg chg="modSp">
        <pc:chgData name="Saadia McLeod" userId="a5a9a3967bb02a47" providerId="LiveId" clId="{04832391-41C0-4265-8BC2-2263C02D818B}" dt="2019-01-23T23:54:53.053" v="242" actId="27636"/>
        <pc:sldMkLst>
          <pc:docMk/>
          <pc:sldMk cId="34465227" sldId="266"/>
        </pc:sldMkLst>
        <pc:spChg chg="mod">
          <ac:chgData name="Saadia McLeod" userId="a5a9a3967bb02a47" providerId="LiveId" clId="{04832391-41C0-4265-8BC2-2263C02D818B}" dt="2019-01-23T23:54:53.053" v="242" actId="27636"/>
          <ac:spMkLst>
            <pc:docMk/>
            <pc:sldMk cId="34465227" sldId="266"/>
            <ac:spMk id="3" creationId="{548F7E50-61BD-48E7-9509-C11B8EFA1251}"/>
          </ac:spMkLst>
        </pc:spChg>
      </pc:sldChg>
      <pc:sldChg chg="modSp">
        <pc:chgData name="Saadia McLeod" userId="a5a9a3967bb02a47" providerId="LiveId" clId="{04832391-41C0-4265-8BC2-2263C02D818B}" dt="2019-01-23T23:53:35.267" v="236" actId="255"/>
        <pc:sldMkLst>
          <pc:docMk/>
          <pc:sldMk cId="594088950" sldId="267"/>
        </pc:sldMkLst>
        <pc:spChg chg="mod">
          <ac:chgData name="Saadia McLeod" userId="a5a9a3967bb02a47" providerId="LiveId" clId="{04832391-41C0-4265-8BC2-2263C02D818B}" dt="2019-01-23T23:53:35.267" v="236" actId="255"/>
          <ac:spMkLst>
            <pc:docMk/>
            <pc:sldMk cId="594088950" sldId="267"/>
            <ac:spMk id="3" creationId="{F938C854-B8AD-4DA5-8614-E443919533B0}"/>
          </ac:spMkLst>
        </pc:spChg>
      </pc:sldChg>
      <pc:sldChg chg="modSp">
        <pc:chgData name="Saadia McLeod" userId="a5a9a3967bb02a47" providerId="LiveId" clId="{04832391-41C0-4265-8BC2-2263C02D818B}" dt="2019-01-23T23:57:01.377" v="256" actId="114"/>
        <pc:sldMkLst>
          <pc:docMk/>
          <pc:sldMk cId="2684264787" sldId="268"/>
        </pc:sldMkLst>
        <pc:spChg chg="mod">
          <ac:chgData name="Saadia McLeod" userId="a5a9a3967bb02a47" providerId="LiveId" clId="{04832391-41C0-4265-8BC2-2263C02D818B}" dt="2019-01-23T23:57:01.377" v="256" actId="114"/>
          <ac:spMkLst>
            <pc:docMk/>
            <pc:sldMk cId="2684264787" sldId="268"/>
            <ac:spMk id="3" creationId="{3ACEF957-6D46-4E75-9D7B-F181F546F2BB}"/>
          </ac:spMkLst>
        </pc:spChg>
      </pc:sldChg>
      <pc:sldChg chg="modSp">
        <pc:chgData name="Saadia McLeod" userId="a5a9a3967bb02a47" providerId="LiveId" clId="{04832391-41C0-4265-8BC2-2263C02D818B}" dt="2019-01-23T23:57:39.100" v="259" actId="113"/>
        <pc:sldMkLst>
          <pc:docMk/>
          <pc:sldMk cId="2152451246" sldId="270"/>
        </pc:sldMkLst>
        <pc:spChg chg="mod">
          <ac:chgData name="Saadia McLeod" userId="a5a9a3967bb02a47" providerId="LiveId" clId="{04832391-41C0-4265-8BC2-2263C02D818B}" dt="2019-01-23T23:57:39.100" v="259" actId="113"/>
          <ac:spMkLst>
            <pc:docMk/>
            <pc:sldMk cId="2152451246" sldId="270"/>
            <ac:spMk id="3" creationId="{907AC68B-6569-4185-8F98-C84AF6FB40EC}"/>
          </ac:spMkLst>
        </pc:spChg>
      </pc:sldChg>
      <pc:sldChg chg="modSp">
        <pc:chgData name="Saadia McLeod" userId="a5a9a3967bb02a47" providerId="LiveId" clId="{04832391-41C0-4265-8BC2-2263C02D818B}" dt="2019-01-23T23:59:45.698" v="272" actId="115"/>
        <pc:sldMkLst>
          <pc:docMk/>
          <pc:sldMk cId="2119053021" sldId="271"/>
        </pc:sldMkLst>
        <pc:spChg chg="mod">
          <ac:chgData name="Saadia McLeod" userId="a5a9a3967bb02a47" providerId="LiveId" clId="{04832391-41C0-4265-8BC2-2263C02D818B}" dt="2019-01-22T20:06:52.268" v="2" actId="20577"/>
          <ac:spMkLst>
            <pc:docMk/>
            <pc:sldMk cId="2119053021" sldId="271"/>
            <ac:spMk id="2" creationId="{64548420-9103-41A6-B2B0-276A1BCD855A}"/>
          </ac:spMkLst>
        </pc:spChg>
        <pc:spChg chg="mod">
          <ac:chgData name="Saadia McLeod" userId="a5a9a3967bb02a47" providerId="LiveId" clId="{04832391-41C0-4265-8BC2-2263C02D818B}" dt="2019-01-23T23:59:45.698" v="272" actId="115"/>
          <ac:spMkLst>
            <pc:docMk/>
            <pc:sldMk cId="2119053021" sldId="271"/>
            <ac:spMk id="3" creationId="{B7397375-7558-4F54-AA89-8AEDD99A9133}"/>
          </ac:spMkLst>
        </pc:spChg>
      </pc:sldChg>
      <pc:sldChg chg="modSp">
        <pc:chgData name="Saadia McLeod" userId="a5a9a3967bb02a47" providerId="LiveId" clId="{04832391-41C0-4265-8BC2-2263C02D818B}" dt="2019-01-24T00:00:00.060" v="273" actId="255"/>
        <pc:sldMkLst>
          <pc:docMk/>
          <pc:sldMk cId="210196463" sldId="272"/>
        </pc:sldMkLst>
        <pc:spChg chg="mod">
          <ac:chgData name="Saadia McLeod" userId="a5a9a3967bb02a47" providerId="LiveId" clId="{04832391-41C0-4265-8BC2-2263C02D818B}" dt="2019-01-24T00:00:00.060" v="273" actId="255"/>
          <ac:spMkLst>
            <pc:docMk/>
            <pc:sldMk cId="210196463" sldId="272"/>
            <ac:spMk id="3" creationId="{BD78824A-83D5-45E9-861C-E31C60CEA081}"/>
          </ac:spMkLst>
        </pc:spChg>
      </pc:sldChg>
      <pc:sldChg chg="modSp">
        <pc:chgData name="Saadia McLeod" userId="a5a9a3967bb02a47" providerId="LiveId" clId="{04832391-41C0-4265-8BC2-2263C02D818B}" dt="2019-01-24T00:00:32.070" v="277" actId="14100"/>
        <pc:sldMkLst>
          <pc:docMk/>
          <pc:sldMk cId="1713448737" sldId="273"/>
        </pc:sldMkLst>
        <pc:picChg chg="mod">
          <ac:chgData name="Saadia McLeod" userId="a5a9a3967bb02a47" providerId="LiveId" clId="{04832391-41C0-4265-8BC2-2263C02D818B}" dt="2019-01-24T00:00:32.070" v="277" actId="14100"/>
          <ac:picMkLst>
            <pc:docMk/>
            <pc:sldMk cId="1713448737" sldId="273"/>
            <ac:picMk id="4" creationId="{CF18B570-F23F-428E-84AE-6448317C3C5E}"/>
          </ac:picMkLst>
        </pc:picChg>
      </pc:sldChg>
      <pc:sldChg chg="modSp">
        <pc:chgData name="Saadia McLeod" userId="a5a9a3967bb02a47" providerId="LiveId" clId="{04832391-41C0-4265-8BC2-2263C02D818B}" dt="2019-01-24T00:01:13.613" v="281" actId="113"/>
        <pc:sldMkLst>
          <pc:docMk/>
          <pc:sldMk cId="124907144" sldId="274"/>
        </pc:sldMkLst>
        <pc:spChg chg="mod">
          <ac:chgData name="Saadia McLeod" userId="a5a9a3967bb02a47" providerId="LiveId" clId="{04832391-41C0-4265-8BC2-2263C02D818B}" dt="2019-01-24T00:01:13.613" v="281" actId="113"/>
          <ac:spMkLst>
            <pc:docMk/>
            <pc:sldMk cId="124907144" sldId="274"/>
            <ac:spMk id="3" creationId="{B74009A3-8820-4DDC-ACCD-AD04E9416B25}"/>
          </ac:spMkLst>
        </pc:spChg>
      </pc:sldChg>
      <pc:sldChg chg="modSp">
        <pc:chgData name="Saadia McLeod" userId="a5a9a3967bb02a47" providerId="LiveId" clId="{04832391-41C0-4265-8BC2-2263C02D818B}" dt="2019-01-24T00:04:47.606" v="288" actId="113"/>
        <pc:sldMkLst>
          <pc:docMk/>
          <pc:sldMk cId="3852357936" sldId="275"/>
        </pc:sldMkLst>
        <pc:spChg chg="mod">
          <ac:chgData name="Saadia McLeod" userId="a5a9a3967bb02a47" providerId="LiveId" clId="{04832391-41C0-4265-8BC2-2263C02D818B}" dt="2019-01-24T00:04:47.606" v="288" actId="113"/>
          <ac:spMkLst>
            <pc:docMk/>
            <pc:sldMk cId="3852357936" sldId="275"/>
            <ac:spMk id="3" creationId="{4961DA62-F078-4694-A368-17674EB6AC86}"/>
          </ac:spMkLst>
        </pc:spChg>
      </pc:sldChg>
      <pc:sldChg chg="modSp">
        <pc:chgData name="Saadia McLeod" userId="a5a9a3967bb02a47" providerId="LiveId" clId="{04832391-41C0-4265-8BC2-2263C02D818B}" dt="2019-01-24T00:05:25.550" v="293" actId="113"/>
        <pc:sldMkLst>
          <pc:docMk/>
          <pc:sldMk cId="4272366085" sldId="276"/>
        </pc:sldMkLst>
        <pc:spChg chg="mod">
          <ac:chgData name="Saadia McLeod" userId="a5a9a3967bb02a47" providerId="LiveId" clId="{04832391-41C0-4265-8BC2-2263C02D818B}" dt="2019-01-24T00:05:25.550" v="293" actId="113"/>
          <ac:spMkLst>
            <pc:docMk/>
            <pc:sldMk cId="4272366085" sldId="276"/>
            <ac:spMk id="3" creationId="{5128AF17-E9DE-4EB4-906D-53904E38974C}"/>
          </ac:spMkLst>
        </pc:spChg>
      </pc:sldChg>
      <pc:sldChg chg="modSp">
        <pc:chgData name="Saadia McLeod" userId="a5a9a3967bb02a47" providerId="LiveId" clId="{04832391-41C0-4265-8BC2-2263C02D818B}" dt="2019-01-23T23:59:08.936" v="268" actId="114"/>
        <pc:sldMkLst>
          <pc:docMk/>
          <pc:sldMk cId="973842126" sldId="277"/>
        </pc:sldMkLst>
        <pc:spChg chg="mod">
          <ac:chgData name="Saadia McLeod" userId="a5a9a3967bb02a47" providerId="LiveId" clId="{04832391-41C0-4265-8BC2-2263C02D818B}" dt="2019-01-23T23:59:08.936" v="268" actId="114"/>
          <ac:spMkLst>
            <pc:docMk/>
            <pc:sldMk cId="973842126" sldId="277"/>
            <ac:spMk id="3" creationId="{4B8198DB-D181-4DF8-9F47-3AA948E29D47}"/>
          </ac:spMkLst>
        </pc:spChg>
      </pc:sldChg>
      <pc:sldChg chg="modSp">
        <pc:chgData name="Saadia McLeod" userId="a5a9a3967bb02a47" providerId="LiveId" clId="{04832391-41C0-4265-8BC2-2263C02D818B}" dt="2019-01-22T20:10:11.052" v="137" actId="20577"/>
        <pc:sldMkLst>
          <pc:docMk/>
          <pc:sldMk cId="2119434001" sldId="278"/>
        </pc:sldMkLst>
        <pc:spChg chg="mod">
          <ac:chgData name="Saadia McLeod" userId="a5a9a3967bb02a47" providerId="LiveId" clId="{04832391-41C0-4265-8BC2-2263C02D818B}" dt="2019-01-22T20:10:11.052" v="137" actId="20577"/>
          <ac:spMkLst>
            <pc:docMk/>
            <pc:sldMk cId="2119434001" sldId="278"/>
            <ac:spMk id="3" creationId="{74AE32B7-9ACF-4553-A0C3-C030AC5542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E3B58A-AC81-48F0-AE00-DE9ACCEB8765}" type="datetimeFigureOut">
              <a:rPr lang="en-US" smtClean="0"/>
              <a:t>1/23/2019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577487-19EC-430C-83DE-7FACC52FE41C}" type="slidenum">
              <a:rPr lang="en-US" smtClean="0"/>
              <a:t>‹#›</a:t>
            </a:fld>
            <a:endParaRPr lang="en-US"/>
          </a:p>
        </p:txBody>
      </p:sp>
    </p:spTree>
    <p:extLst>
      <p:ext uri="{BB962C8B-B14F-4D97-AF65-F5344CB8AC3E}">
        <p14:creationId xmlns:p14="http://schemas.microsoft.com/office/powerpoint/2010/main" val="3723253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a:t>Relies on people’s ability to have accurate logic</a:t>
            </a:r>
          </a:p>
          <a:p>
            <a:pPr marL="228600" indent="-228600">
              <a:buAutoNum type="arabicParenR"/>
            </a:pPr>
            <a:r>
              <a:rPr lang="en-US" dirty="0"/>
              <a:t>Premise statement are not tested to be true</a:t>
            </a:r>
          </a:p>
        </p:txBody>
      </p:sp>
      <p:sp>
        <p:nvSpPr>
          <p:cNvPr id="4" name="Slide Number Placeholder 3"/>
          <p:cNvSpPr>
            <a:spLocks noGrp="1"/>
          </p:cNvSpPr>
          <p:nvPr>
            <p:ph type="sldNum" sz="quarter" idx="5"/>
          </p:nvPr>
        </p:nvSpPr>
        <p:spPr/>
        <p:txBody>
          <a:bodyPr/>
          <a:lstStyle/>
          <a:p>
            <a:fld id="{DC577487-19EC-430C-83DE-7FACC52FE41C}" type="slidenum">
              <a:rPr lang="en-US" smtClean="0"/>
              <a:t>6</a:t>
            </a:fld>
            <a:endParaRPr lang="en-US"/>
          </a:p>
        </p:txBody>
      </p:sp>
    </p:spTree>
    <p:extLst>
      <p:ext uri="{BB962C8B-B14F-4D97-AF65-F5344CB8AC3E}">
        <p14:creationId xmlns:p14="http://schemas.microsoft.com/office/powerpoint/2010/main" val="3099675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to Class: which line appears longer than the other?</a:t>
            </a:r>
          </a:p>
        </p:txBody>
      </p:sp>
      <p:sp>
        <p:nvSpPr>
          <p:cNvPr id="4" name="Slide Number Placeholder 3"/>
          <p:cNvSpPr>
            <a:spLocks noGrp="1"/>
          </p:cNvSpPr>
          <p:nvPr>
            <p:ph type="sldNum" sz="quarter" idx="5"/>
          </p:nvPr>
        </p:nvSpPr>
        <p:spPr/>
        <p:txBody>
          <a:bodyPr/>
          <a:lstStyle/>
          <a:p>
            <a:fld id="{DC577487-19EC-430C-83DE-7FACC52FE41C}" type="slidenum">
              <a:rPr lang="en-US" smtClean="0"/>
              <a:t>8</a:t>
            </a:fld>
            <a:endParaRPr lang="en-US"/>
          </a:p>
        </p:txBody>
      </p:sp>
    </p:spTree>
    <p:extLst>
      <p:ext uri="{BB962C8B-B14F-4D97-AF65-F5344CB8AC3E}">
        <p14:creationId xmlns:p14="http://schemas.microsoft.com/office/powerpoint/2010/main" val="214102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187191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3426104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2DF4EB-E18F-4FEF-98E2-A507799084FE}"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8253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88345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2DF4EB-E18F-4FEF-98E2-A507799084FE}"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7003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2256472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22954697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236162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402794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17293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206847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344658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3425134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384399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1393389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FC1B5D0-C2BD-4637-BFF6-440B1F7B8583}" type="datetimeFigureOut">
              <a:rPr lang="en-US" smtClean="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2DF4EB-E18F-4FEF-98E2-A507799084FE}" type="slidenum">
              <a:rPr lang="en-US" smtClean="0"/>
              <a:t>‹#›</a:t>
            </a:fld>
            <a:endParaRPr lang="en-US" dirty="0"/>
          </a:p>
        </p:txBody>
      </p:sp>
    </p:spTree>
    <p:extLst>
      <p:ext uri="{BB962C8B-B14F-4D97-AF65-F5344CB8AC3E}">
        <p14:creationId xmlns:p14="http://schemas.microsoft.com/office/powerpoint/2010/main" val="502648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FC1B5D0-C2BD-4637-BFF6-440B1F7B8583}" type="datetimeFigureOut">
              <a:rPr lang="en-US" smtClean="0"/>
              <a:t>1/23/2019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B2DF4EB-E18F-4FEF-98E2-A507799084FE}" type="slidenum">
              <a:rPr lang="en-US" smtClean="0"/>
              <a:t>‹#›</a:t>
            </a:fld>
            <a:endParaRPr lang="en-US" dirty="0"/>
          </a:p>
        </p:txBody>
      </p:sp>
    </p:spTree>
    <p:extLst>
      <p:ext uri="{BB962C8B-B14F-4D97-AF65-F5344CB8AC3E}">
        <p14:creationId xmlns:p14="http://schemas.microsoft.com/office/powerpoint/2010/main" val="3872886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22756-EFD1-4C37-A60F-D70B0F2771D7}"/>
              </a:ext>
            </a:extLst>
          </p:cNvPr>
          <p:cNvSpPr>
            <a:spLocks noGrp="1"/>
          </p:cNvSpPr>
          <p:nvPr>
            <p:ph type="ctrTitle"/>
          </p:nvPr>
        </p:nvSpPr>
        <p:spPr/>
        <p:txBody>
          <a:bodyPr/>
          <a:lstStyle/>
          <a:p>
            <a:r>
              <a:rPr lang="en-US" dirty="0"/>
              <a:t>Introduction to Research Methods </a:t>
            </a:r>
          </a:p>
        </p:txBody>
      </p:sp>
      <p:sp>
        <p:nvSpPr>
          <p:cNvPr id="3" name="Subtitle 2">
            <a:extLst>
              <a:ext uri="{FF2B5EF4-FFF2-40B4-BE49-F238E27FC236}">
                <a16:creationId xmlns:a16="http://schemas.microsoft.com/office/drawing/2014/main" id="{5229A7E3-8E0B-41E6-B0C1-AE32A744AA23}"/>
              </a:ext>
            </a:extLst>
          </p:cNvPr>
          <p:cNvSpPr>
            <a:spLocks noGrp="1"/>
          </p:cNvSpPr>
          <p:nvPr>
            <p:ph type="subTitle" idx="1"/>
          </p:nvPr>
        </p:nvSpPr>
        <p:spPr/>
        <p:txBody>
          <a:bodyPr>
            <a:normAutofit lnSpcReduction="10000"/>
          </a:bodyPr>
          <a:lstStyle/>
          <a:p>
            <a:pPr algn="ctr"/>
            <a:endParaRPr lang="en-US" dirty="0"/>
          </a:p>
          <a:p>
            <a:pPr algn="ctr"/>
            <a:r>
              <a:rPr lang="en-US" dirty="0"/>
              <a:t>Saadia McLeod, Ph.D.</a:t>
            </a:r>
          </a:p>
          <a:p>
            <a:pPr algn="ctr"/>
            <a:r>
              <a:rPr lang="en-US" dirty="0"/>
              <a:t>Psychology 2204</a:t>
            </a:r>
          </a:p>
        </p:txBody>
      </p:sp>
    </p:spTree>
    <p:extLst>
      <p:ext uri="{BB962C8B-B14F-4D97-AF65-F5344CB8AC3E}">
        <p14:creationId xmlns:p14="http://schemas.microsoft.com/office/powerpoint/2010/main" val="288311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B8E13-F6FF-4683-80E3-8DD22AB09199}"/>
              </a:ext>
            </a:extLst>
          </p:cNvPr>
          <p:cNvSpPr>
            <a:spLocks noGrp="1"/>
          </p:cNvSpPr>
          <p:nvPr>
            <p:ph type="title"/>
          </p:nvPr>
        </p:nvSpPr>
        <p:spPr/>
        <p:txBody>
          <a:bodyPr/>
          <a:lstStyle/>
          <a:p>
            <a:pPr algn="ctr"/>
            <a:r>
              <a:rPr lang="en-US" dirty="0"/>
              <a:t>The Scientific Method</a:t>
            </a:r>
          </a:p>
        </p:txBody>
      </p:sp>
      <p:sp>
        <p:nvSpPr>
          <p:cNvPr id="3" name="Content Placeholder 2">
            <a:extLst>
              <a:ext uri="{FF2B5EF4-FFF2-40B4-BE49-F238E27FC236}">
                <a16:creationId xmlns:a16="http://schemas.microsoft.com/office/drawing/2014/main" id="{548F7E50-61BD-48E7-9509-C11B8EFA1251}"/>
              </a:ext>
            </a:extLst>
          </p:cNvPr>
          <p:cNvSpPr>
            <a:spLocks noGrp="1"/>
          </p:cNvSpPr>
          <p:nvPr>
            <p:ph idx="1"/>
          </p:nvPr>
        </p:nvSpPr>
        <p:spPr/>
        <p:txBody>
          <a:bodyPr>
            <a:normAutofit lnSpcReduction="10000"/>
          </a:bodyPr>
          <a:lstStyle/>
          <a:p>
            <a:r>
              <a:rPr lang="en-US" sz="2400" dirty="0"/>
              <a:t>What makes the scientific method superior to all others in discerning truths and facts?</a:t>
            </a:r>
          </a:p>
          <a:p>
            <a:pPr lvl="1"/>
            <a:r>
              <a:rPr lang="en-US" sz="2400" dirty="0"/>
              <a:t>Is it more reliable?</a:t>
            </a:r>
          </a:p>
          <a:p>
            <a:pPr lvl="1"/>
            <a:r>
              <a:rPr lang="en-US" sz="2400" dirty="0"/>
              <a:t>Does it assure greater accuracy?</a:t>
            </a:r>
          </a:p>
          <a:p>
            <a:pPr lvl="1"/>
            <a:endParaRPr lang="en-US" sz="1800" dirty="0"/>
          </a:p>
          <a:p>
            <a:pPr lvl="1"/>
            <a:endParaRPr lang="en-US" sz="1800" dirty="0"/>
          </a:p>
          <a:p>
            <a:pPr lvl="1"/>
            <a:r>
              <a:rPr lang="en-US" sz="1800" dirty="0"/>
              <a:t>How did the scientific method evolve as source of knowledge?</a:t>
            </a:r>
          </a:p>
          <a:p>
            <a:pPr lvl="2"/>
            <a:r>
              <a:rPr lang="en-US" sz="1800" dirty="0"/>
              <a:t>Born out of a tradition of observation, measurement, and idea of universal truths (Astronomy discovery of the solar system,  – our subjective perceptions are not reliable or accurate)</a:t>
            </a:r>
          </a:p>
        </p:txBody>
      </p:sp>
    </p:spTree>
    <p:extLst>
      <p:ext uri="{BB962C8B-B14F-4D97-AF65-F5344CB8AC3E}">
        <p14:creationId xmlns:p14="http://schemas.microsoft.com/office/powerpoint/2010/main" val="34465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1A9C9-67F4-4ED7-9BD1-7C159E57ACC4}"/>
              </a:ext>
            </a:extLst>
          </p:cNvPr>
          <p:cNvSpPr>
            <a:spLocks noGrp="1"/>
          </p:cNvSpPr>
          <p:nvPr>
            <p:ph type="title"/>
          </p:nvPr>
        </p:nvSpPr>
        <p:spPr/>
        <p:txBody>
          <a:bodyPr/>
          <a:lstStyle/>
          <a:p>
            <a:pPr algn="ctr"/>
            <a:r>
              <a:rPr lang="en-US" dirty="0"/>
              <a:t>Scientific Method</a:t>
            </a:r>
          </a:p>
        </p:txBody>
      </p:sp>
      <p:sp>
        <p:nvSpPr>
          <p:cNvPr id="3" name="Content Placeholder 2">
            <a:extLst>
              <a:ext uri="{FF2B5EF4-FFF2-40B4-BE49-F238E27FC236}">
                <a16:creationId xmlns:a16="http://schemas.microsoft.com/office/drawing/2014/main" id="{F938C854-B8AD-4DA5-8614-E443919533B0}"/>
              </a:ext>
            </a:extLst>
          </p:cNvPr>
          <p:cNvSpPr>
            <a:spLocks noGrp="1"/>
          </p:cNvSpPr>
          <p:nvPr>
            <p:ph idx="1"/>
          </p:nvPr>
        </p:nvSpPr>
        <p:spPr/>
        <p:txBody>
          <a:bodyPr/>
          <a:lstStyle/>
          <a:p>
            <a:pPr marL="514350" indent="-514350">
              <a:buClr>
                <a:srgbClr val="00739B"/>
              </a:buClr>
              <a:buFont typeface="+mj-lt"/>
              <a:buAutoNum type="arabicPeriod"/>
            </a:pPr>
            <a:r>
              <a:rPr lang="en-US" sz="2400" dirty="0"/>
              <a:t>Observe behavior or other phenomena.</a:t>
            </a:r>
          </a:p>
          <a:p>
            <a:pPr marL="514350" indent="-514350">
              <a:buClr>
                <a:srgbClr val="00739B"/>
              </a:buClr>
              <a:buFont typeface="+mj-lt"/>
              <a:buAutoNum type="arabicPeriod"/>
            </a:pPr>
            <a:r>
              <a:rPr lang="en-US" sz="2400" dirty="0"/>
              <a:t>Form a tentative answer or explanation (a hypothesis).</a:t>
            </a:r>
          </a:p>
          <a:p>
            <a:pPr marL="514350" indent="-514350">
              <a:buClr>
                <a:srgbClr val="00739B"/>
              </a:buClr>
              <a:buFont typeface="+mj-lt"/>
              <a:buAutoNum type="arabicPeriod"/>
            </a:pPr>
            <a:r>
              <a:rPr lang="en-US" sz="2400" dirty="0"/>
              <a:t>Use your hypothesis to generate a </a:t>
            </a:r>
            <a:r>
              <a:rPr lang="en-US" sz="2400" b="1" dirty="0"/>
              <a:t>testable prediction.</a:t>
            </a:r>
          </a:p>
          <a:p>
            <a:pPr marL="514350" indent="-514350">
              <a:buClr>
                <a:srgbClr val="00739B"/>
              </a:buClr>
              <a:buFont typeface="+mj-lt"/>
              <a:buAutoNum type="arabicPeriod"/>
            </a:pPr>
            <a:r>
              <a:rPr lang="en-US" sz="2400" dirty="0"/>
              <a:t>Evaluate the prediction by making systematic, planned observations.</a:t>
            </a:r>
          </a:p>
          <a:p>
            <a:pPr marL="514350" indent="-514350">
              <a:buClr>
                <a:srgbClr val="00739B"/>
              </a:buClr>
              <a:buFont typeface="+mj-lt"/>
              <a:buAutoNum type="arabicPeriod"/>
            </a:pPr>
            <a:r>
              <a:rPr lang="en-US" sz="2400" dirty="0"/>
              <a:t>Use the observations to support, refute, or refine the original hypothesis.</a:t>
            </a:r>
          </a:p>
          <a:p>
            <a:endParaRPr lang="en-US" dirty="0"/>
          </a:p>
        </p:txBody>
      </p:sp>
    </p:spTree>
    <p:extLst>
      <p:ext uri="{BB962C8B-B14F-4D97-AF65-F5344CB8AC3E}">
        <p14:creationId xmlns:p14="http://schemas.microsoft.com/office/powerpoint/2010/main" val="594088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429A9-171A-4B26-865D-CEB3B99FC568}"/>
              </a:ext>
            </a:extLst>
          </p:cNvPr>
          <p:cNvSpPr>
            <a:spLocks noGrp="1"/>
          </p:cNvSpPr>
          <p:nvPr>
            <p:ph type="title"/>
          </p:nvPr>
        </p:nvSpPr>
        <p:spPr/>
        <p:txBody>
          <a:bodyPr/>
          <a:lstStyle/>
          <a:p>
            <a:pPr algn="ctr"/>
            <a:r>
              <a:rPr lang="en-US" dirty="0"/>
              <a:t>Testable Hypothesis</a:t>
            </a:r>
          </a:p>
        </p:txBody>
      </p:sp>
      <p:sp>
        <p:nvSpPr>
          <p:cNvPr id="3" name="Content Placeholder 2">
            <a:extLst>
              <a:ext uri="{FF2B5EF4-FFF2-40B4-BE49-F238E27FC236}">
                <a16:creationId xmlns:a16="http://schemas.microsoft.com/office/drawing/2014/main" id="{3ACEF957-6D46-4E75-9D7B-F181F546F2BB}"/>
              </a:ext>
            </a:extLst>
          </p:cNvPr>
          <p:cNvSpPr>
            <a:spLocks noGrp="1"/>
          </p:cNvSpPr>
          <p:nvPr>
            <p:ph idx="1"/>
          </p:nvPr>
        </p:nvSpPr>
        <p:spPr>
          <a:xfrm>
            <a:off x="2589212" y="2133599"/>
            <a:ext cx="8915400" cy="4456981"/>
          </a:xfrm>
        </p:spPr>
        <p:txBody>
          <a:bodyPr>
            <a:normAutofit fontScale="92500" lnSpcReduction="20000"/>
          </a:bodyPr>
          <a:lstStyle/>
          <a:p>
            <a:r>
              <a:rPr lang="en-US" sz="1900" dirty="0"/>
              <a:t>What is a </a:t>
            </a:r>
            <a:r>
              <a:rPr lang="en-US" sz="1900" b="1" dirty="0"/>
              <a:t>hypothesis?</a:t>
            </a:r>
          </a:p>
          <a:p>
            <a:pPr lvl="1"/>
            <a:r>
              <a:rPr lang="en-US" sz="1900" dirty="0"/>
              <a:t>Predicted outcomes  </a:t>
            </a:r>
          </a:p>
          <a:p>
            <a:pPr lvl="1"/>
            <a:r>
              <a:rPr lang="en-US" sz="1900" dirty="0"/>
              <a:t>Expected Relationships between Variables</a:t>
            </a:r>
          </a:p>
          <a:p>
            <a:pPr lvl="1"/>
            <a:r>
              <a:rPr lang="en-US" sz="1900" dirty="0"/>
              <a:t>Expected Relationships between Variables/Factors </a:t>
            </a:r>
          </a:p>
          <a:p>
            <a:pPr lvl="2"/>
            <a:r>
              <a:rPr lang="en-US" sz="1900" dirty="0"/>
              <a:t>Example: </a:t>
            </a:r>
            <a:r>
              <a:rPr lang="en-US" sz="1900" b="1" dirty="0"/>
              <a:t>Stressors cause depressive symptoms</a:t>
            </a:r>
          </a:p>
          <a:p>
            <a:pPr lvl="2"/>
            <a:r>
              <a:rPr lang="en-US" sz="1900" dirty="0"/>
              <a:t>Example: </a:t>
            </a:r>
            <a:r>
              <a:rPr lang="en-US" sz="1900" b="1" dirty="0"/>
              <a:t>Childhood trauma predicts adult psychopathology</a:t>
            </a:r>
          </a:p>
          <a:p>
            <a:pPr lvl="2"/>
            <a:r>
              <a:rPr lang="en-US" sz="1900" dirty="0"/>
              <a:t>Example: </a:t>
            </a:r>
            <a:r>
              <a:rPr lang="en-US" sz="1900" b="1" dirty="0"/>
              <a:t>Optimism improves resilience</a:t>
            </a:r>
          </a:p>
          <a:p>
            <a:pPr lvl="2"/>
            <a:endParaRPr lang="en-US" dirty="0"/>
          </a:p>
          <a:p>
            <a:pPr lvl="2"/>
            <a:r>
              <a:rPr lang="en-US" sz="1900" dirty="0"/>
              <a:t>Testability: </a:t>
            </a:r>
            <a:r>
              <a:rPr lang="en-US" sz="1900" b="1" dirty="0"/>
              <a:t>Variables of interest must be measurable and observable</a:t>
            </a:r>
          </a:p>
          <a:p>
            <a:pPr lvl="2"/>
            <a:endParaRPr lang="en-US" sz="1900" dirty="0"/>
          </a:p>
          <a:p>
            <a:pPr lvl="2"/>
            <a:r>
              <a:rPr lang="en-US" sz="1900" dirty="0"/>
              <a:t>Problematic Untestable Theory: </a:t>
            </a:r>
            <a:r>
              <a:rPr lang="en-US" sz="1900" b="1" i="1" dirty="0"/>
              <a:t>Subconscious Conflict </a:t>
            </a:r>
            <a:r>
              <a:rPr lang="en-US" sz="1900" dirty="0"/>
              <a:t>reflects psychosexual developmental arrest. (Freudian Psychoanalytic Theory)</a:t>
            </a:r>
          </a:p>
        </p:txBody>
      </p:sp>
    </p:spTree>
    <p:extLst>
      <p:ext uri="{BB962C8B-B14F-4D97-AF65-F5344CB8AC3E}">
        <p14:creationId xmlns:p14="http://schemas.microsoft.com/office/powerpoint/2010/main" val="2684264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A0305-2F1A-46BF-B39F-A5E164FB4AD5}"/>
              </a:ext>
            </a:extLst>
          </p:cNvPr>
          <p:cNvSpPr>
            <a:spLocks noGrp="1"/>
          </p:cNvSpPr>
          <p:nvPr>
            <p:ph type="title"/>
          </p:nvPr>
        </p:nvSpPr>
        <p:spPr/>
        <p:txBody>
          <a:bodyPr/>
          <a:lstStyle/>
          <a:p>
            <a:pPr algn="ctr"/>
            <a:r>
              <a:rPr lang="en-US" dirty="0"/>
              <a:t>Testability</a:t>
            </a:r>
          </a:p>
        </p:txBody>
      </p:sp>
      <p:sp>
        <p:nvSpPr>
          <p:cNvPr id="3" name="Content Placeholder 2">
            <a:extLst>
              <a:ext uri="{FF2B5EF4-FFF2-40B4-BE49-F238E27FC236}">
                <a16:creationId xmlns:a16="http://schemas.microsoft.com/office/drawing/2014/main" id="{907AC68B-6569-4185-8F98-C84AF6FB40EC}"/>
              </a:ext>
            </a:extLst>
          </p:cNvPr>
          <p:cNvSpPr>
            <a:spLocks noGrp="1"/>
          </p:cNvSpPr>
          <p:nvPr>
            <p:ph idx="1"/>
          </p:nvPr>
        </p:nvSpPr>
        <p:spPr/>
        <p:txBody>
          <a:bodyPr/>
          <a:lstStyle/>
          <a:p>
            <a:r>
              <a:rPr lang="en-US" sz="3600" dirty="0"/>
              <a:t>Psychology: </a:t>
            </a:r>
            <a:r>
              <a:rPr lang="en-US" sz="3600" b="1" i="1" dirty="0"/>
              <a:t>Abstract Concepts </a:t>
            </a:r>
            <a:r>
              <a:rPr lang="en-US" sz="3600" dirty="0"/>
              <a:t>dominate the discipline;</a:t>
            </a:r>
          </a:p>
          <a:p>
            <a:endParaRPr lang="en-US" sz="3600" dirty="0"/>
          </a:p>
          <a:p>
            <a:r>
              <a:rPr lang="en-US" sz="3600" dirty="0"/>
              <a:t>What are some Psychological Concepts that are difficulty to observe or measure/test?</a:t>
            </a:r>
          </a:p>
          <a:p>
            <a:endParaRPr lang="en-US" sz="3600" dirty="0"/>
          </a:p>
          <a:p>
            <a:pPr marL="0" indent="0">
              <a:buNone/>
            </a:pPr>
            <a:endParaRPr lang="en-US" sz="3600" dirty="0"/>
          </a:p>
          <a:p>
            <a:endParaRPr lang="en-US" dirty="0"/>
          </a:p>
        </p:txBody>
      </p:sp>
    </p:spTree>
    <p:extLst>
      <p:ext uri="{BB962C8B-B14F-4D97-AF65-F5344CB8AC3E}">
        <p14:creationId xmlns:p14="http://schemas.microsoft.com/office/powerpoint/2010/main" val="2152451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A5139-9E63-429B-8303-EE7CD7381A6A}"/>
              </a:ext>
            </a:extLst>
          </p:cNvPr>
          <p:cNvSpPr>
            <a:spLocks noGrp="1"/>
          </p:cNvSpPr>
          <p:nvPr>
            <p:ph type="title"/>
          </p:nvPr>
        </p:nvSpPr>
        <p:spPr/>
        <p:txBody>
          <a:bodyPr/>
          <a:lstStyle/>
          <a:p>
            <a:pPr algn="ctr"/>
            <a:r>
              <a:rPr lang="en-US" dirty="0"/>
              <a:t>Refutable Hypothesis</a:t>
            </a:r>
          </a:p>
        </p:txBody>
      </p:sp>
      <p:sp>
        <p:nvSpPr>
          <p:cNvPr id="3" name="Content Placeholder 2">
            <a:extLst>
              <a:ext uri="{FF2B5EF4-FFF2-40B4-BE49-F238E27FC236}">
                <a16:creationId xmlns:a16="http://schemas.microsoft.com/office/drawing/2014/main" id="{4B8198DB-D181-4DF8-9F47-3AA948E29D47}"/>
              </a:ext>
            </a:extLst>
          </p:cNvPr>
          <p:cNvSpPr>
            <a:spLocks noGrp="1"/>
          </p:cNvSpPr>
          <p:nvPr>
            <p:ph idx="1"/>
          </p:nvPr>
        </p:nvSpPr>
        <p:spPr>
          <a:xfrm>
            <a:off x="2589212" y="2133600"/>
            <a:ext cx="8915400" cy="4278702"/>
          </a:xfrm>
        </p:spPr>
        <p:txBody>
          <a:bodyPr/>
          <a:lstStyle/>
          <a:p>
            <a:r>
              <a:rPr lang="en-US" dirty="0"/>
              <a:t>A Testable Hypothesis is a Refutable Hypothesis</a:t>
            </a:r>
          </a:p>
          <a:p>
            <a:pPr lvl="1"/>
            <a:r>
              <a:rPr lang="en-US" sz="1800" dirty="0"/>
              <a:t>A hypothesis that can be </a:t>
            </a:r>
            <a:r>
              <a:rPr lang="en-US" sz="1800" b="1" i="1" dirty="0"/>
              <a:t>proven wrong</a:t>
            </a:r>
          </a:p>
          <a:p>
            <a:pPr lvl="1"/>
            <a:endParaRPr lang="en-US" dirty="0"/>
          </a:p>
          <a:p>
            <a:pPr lvl="1"/>
            <a:r>
              <a:rPr lang="en-US" u="sng" dirty="0"/>
              <a:t>Example of  Refutable Hypotheses:</a:t>
            </a:r>
          </a:p>
          <a:p>
            <a:pPr lvl="2"/>
            <a:r>
              <a:rPr lang="en-US" sz="1600" dirty="0"/>
              <a:t>There is a relationship between intelligence and creativity for adolescents</a:t>
            </a:r>
          </a:p>
          <a:p>
            <a:pPr lvl="2"/>
            <a:r>
              <a:rPr lang="en-US" sz="1600" dirty="0"/>
              <a:t>There is a significant difference in verbal ability for 5 year old boys and girls.</a:t>
            </a:r>
          </a:p>
          <a:p>
            <a:pPr marL="914400" lvl="2" indent="0">
              <a:buNone/>
            </a:pPr>
            <a:endParaRPr lang="en-US" sz="1600" dirty="0"/>
          </a:p>
          <a:p>
            <a:pPr lvl="1"/>
            <a:r>
              <a:rPr lang="en-US" u="sng" dirty="0"/>
              <a:t>Examples of </a:t>
            </a:r>
            <a:r>
              <a:rPr lang="en-US" u="sng" dirty="0" err="1"/>
              <a:t>Unrefutable</a:t>
            </a:r>
            <a:r>
              <a:rPr lang="en-US" u="sng" dirty="0"/>
              <a:t> Hypotheses</a:t>
            </a:r>
            <a:r>
              <a:rPr lang="en-US" dirty="0"/>
              <a:t>:</a:t>
            </a:r>
          </a:p>
          <a:p>
            <a:pPr lvl="2"/>
            <a:r>
              <a:rPr lang="en-US" sz="1600" dirty="0"/>
              <a:t>The human mind emits </a:t>
            </a:r>
            <a:r>
              <a:rPr lang="en-US" sz="1600" dirty="0" err="1"/>
              <a:t>telepatic</a:t>
            </a:r>
            <a:r>
              <a:rPr lang="en-US" sz="1600" dirty="0"/>
              <a:t> waves that influence people and situations</a:t>
            </a:r>
          </a:p>
          <a:p>
            <a:pPr lvl="2"/>
            <a:r>
              <a:rPr lang="en-US" sz="1600" dirty="0"/>
              <a:t>For Adults, there is no relationship between age and memory ability (denying the existence of a relationship is untestable)</a:t>
            </a:r>
          </a:p>
          <a:p>
            <a:pPr lvl="2"/>
            <a:endParaRPr lang="en-US" dirty="0"/>
          </a:p>
          <a:p>
            <a:pPr marL="914400" lvl="2" indent="0">
              <a:buNone/>
            </a:pPr>
            <a:endParaRPr lang="en-US" dirty="0"/>
          </a:p>
        </p:txBody>
      </p:sp>
    </p:spTree>
    <p:extLst>
      <p:ext uri="{BB962C8B-B14F-4D97-AF65-F5344CB8AC3E}">
        <p14:creationId xmlns:p14="http://schemas.microsoft.com/office/powerpoint/2010/main" val="973842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48420-9103-41A6-B2B0-276A1BCD855A}"/>
              </a:ext>
            </a:extLst>
          </p:cNvPr>
          <p:cNvSpPr>
            <a:spLocks noGrp="1"/>
          </p:cNvSpPr>
          <p:nvPr>
            <p:ph type="title"/>
          </p:nvPr>
        </p:nvSpPr>
        <p:spPr/>
        <p:txBody>
          <a:bodyPr/>
          <a:lstStyle/>
          <a:p>
            <a:pPr algn="ctr"/>
            <a:r>
              <a:rPr lang="en-US" dirty="0"/>
              <a:t> Testable Predictions Derived from a General Hypothesis</a:t>
            </a:r>
          </a:p>
        </p:txBody>
      </p:sp>
      <p:sp>
        <p:nvSpPr>
          <p:cNvPr id="3" name="Content Placeholder 2">
            <a:extLst>
              <a:ext uri="{FF2B5EF4-FFF2-40B4-BE49-F238E27FC236}">
                <a16:creationId xmlns:a16="http://schemas.microsoft.com/office/drawing/2014/main" id="{B7397375-7558-4F54-AA89-8AEDD99A9133}"/>
              </a:ext>
            </a:extLst>
          </p:cNvPr>
          <p:cNvSpPr>
            <a:spLocks noGrp="1"/>
          </p:cNvSpPr>
          <p:nvPr>
            <p:ph idx="1"/>
          </p:nvPr>
        </p:nvSpPr>
        <p:spPr/>
        <p:txBody>
          <a:bodyPr/>
          <a:lstStyle/>
          <a:p>
            <a:r>
              <a:rPr lang="en-US" u="sng" dirty="0"/>
              <a:t>Original Hypothesis</a:t>
            </a:r>
            <a:r>
              <a:rPr lang="en-US" dirty="0"/>
              <a:t>: </a:t>
            </a:r>
            <a:r>
              <a:rPr lang="en-US" b="1" i="1" dirty="0"/>
              <a:t>Social nurturance reduces pain.</a:t>
            </a:r>
          </a:p>
          <a:p>
            <a:endParaRPr lang="en-US" dirty="0"/>
          </a:p>
          <a:p>
            <a:r>
              <a:rPr lang="en-US" dirty="0"/>
              <a:t>Predictions:</a:t>
            </a:r>
          </a:p>
          <a:p>
            <a:pPr lvl="1"/>
            <a:r>
              <a:rPr lang="en-US" sz="1800" dirty="0"/>
              <a:t>1) Subjects will report lower levels of pain when people are in proximity</a:t>
            </a:r>
          </a:p>
          <a:p>
            <a:pPr lvl="1"/>
            <a:endParaRPr lang="en-US" sz="1800" dirty="0"/>
          </a:p>
          <a:p>
            <a:pPr lvl="1"/>
            <a:r>
              <a:rPr lang="en-US" sz="1800" dirty="0"/>
              <a:t>2) Subjects will report lower levels of pain when in physical contact with a family member or partner.</a:t>
            </a:r>
          </a:p>
          <a:p>
            <a:pPr lvl="1"/>
            <a:endParaRPr lang="en-US" sz="1800" dirty="0"/>
          </a:p>
          <a:p>
            <a:pPr lvl="1"/>
            <a:r>
              <a:rPr lang="en-US" sz="1800" dirty="0"/>
              <a:t>3) Reports of pain perception will be significantly higher when alone.</a:t>
            </a:r>
          </a:p>
          <a:p>
            <a:pPr lvl="1"/>
            <a:endParaRPr lang="en-US" dirty="0"/>
          </a:p>
        </p:txBody>
      </p:sp>
    </p:spTree>
    <p:extLst>
      <p:ext uri="{BB962C8B-B14F-4D97-AF65-F5344CB8AC3E}">
        <p14:creationId xmlns:p14="http://schemas.microsoft.com/office/powerpoint/2010/main" val="2119053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A6E79-359D-469D-B063-034C37396FA9}"/>
              </a:ext>
            </a:extLst>
          </p:cNvPr>
          <p:cNvSpPr>
            <a:spLocks noGrp="1"/>
          </p:cNvSpPr>
          <p:nvPr>
            <p:ph type="title"/>
          </p:nvPr>
        </p:nvSpPr>
        <p:spPr/>
        <p:txBody>
          <a:bodyPr/>
          <a:lstStyle/>
          <a:p>
            <a:pPr algn="ctr"/>
            <a:r>
              <a:rPr lang="en-US" dirty="0"/>
              <a:t>Main Principles of Science</a:t>
            </a:r>
          </a:p>
        </p:txBody>
      </p:sp>
      <p:sp>
        <p:nvSpPr>
          <p:cNvPr id="3" name="Content Placeholder 2">
            <a:extLst>
              <a:ext uri="{FF2B5EF4-FFF2-40B4-BE49-F238E27FC236}">
                <a16:creationId xmlns:a16="http://schemas.microsoft.com/office/drawing/2014/main" id="{BD78824A-83D5-45E9-861C-E31C60CEA081}"/>
              </a:ext>
            </a:extLst>
          </p:cNvPr>
          <p:cNvSpPr>
            <a:spLocks noGrp="1"/>
          </p:cNvSpPr>
          <p:nvPr>
            <p:ph idx="1"/>
          </p:nvPr>
        </p:nvSpPr>
        <p:spPr/>
        <p:txBody>
          <a:bodyPr>
            <a:normAutofit/>
          </a:bodyPr>
          <a:lstStyle/>
          <a:p>
            <a:r>
              <a:rPr lang="en-US" sz="2000" dirty="0"/>
              <a:t>Observable</a:t>
            </a:r>
          </a:p>
          <a:p>
            <a:r>
              <a:rPr lang="en-US" sz="2000" dirty="0"/>
              <a:t>Testable/Measurable</a:t>
            </a:r>
          </a:p>
          <a:p>
            <a:r>
              <a:rPr lang="en-US" sz="2000" dirty="0"/>
              <a:t>Replicable</a:t>
            </a:r>
          </a:p>
          <a:p>
            <a:pPr lvl="2"/>
            <a:r>
              <a:rPr lang="en-US" sz="2000" dirty="0"/>
              <a:t>Goal: Remove Bias</a:t>
            </a:r>
          </a:p>
          <a:p>
            <a:endParaRPr lang="en-US" dirty="0"/>
          </a:p>
          <a:p>
            <a:r>
              <a:rPr lang="en-US" dirty="0"/>
              <a:t>How might this make the Scientific Method superior to the other methods of knowledge?</a:t>
            </a:r>
          </a:p>
          <a:p>
            <a:pPr lvl="2"/>
            <a:r>
              <a:rPr lang="en-US" sz="2800" dirty="0"/>
              <a:t>Note: Reliability; Accuracy</a:t>
            </a:r>
          </a:p>
        </p:txBody>
      </p:sp>
    </p:spTree>
    <p:extLst>
      <p:ext uri="{BB962C8B-B14F-4D97-AF65-F5344CB8AC3E}">
        <p14:creationId xmlns:p14="http://schemas.microsoft.com/office/powerpoint/2010/main" val="210196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9D963-D52D-4E7B-A785-CDB061B634AA}"/>
              </a:ext>
            </a:extLst>
          </p:cNvPr>
          <p:cNvSpPr>
            <a:spLocks noGrp="1"/>
          </p:cNvSpPr>
          <p:nvPr>
            <p:ph type="title"/>
          </p:nvPr>
        </p:nvSpPr>
        <p:spPr/>
        <p:txBody>
          <a:bodyPr/>
          <a:lstStyle/>
          <a:p>
            <a:pPr algn="ctr"/>
            <a:r>
              <a:rPr lang="en-US" dirty="0"/>
              <a:t>Process of Science</a:t>
            </a:r>
          </a:p>
        </p:txBody>
      </p:sp>
      <p:pic>
        <p:nvPicPr>
          <p:cNvPr id="4" name="Content Placeholder 3" descr="An illustration shows the steps involved in the process of scientific inquiry in a form of a spiral with two loops. The process starts with observation and ends with New Hypothesis with a forward arrow between the following steps: Observation, Hypothesis, Prediction, Planned observations (loop), New Hypothesis, Prediction, Planned Observations (loop), and New Hypothesis. ">
            <a:extLst>
              <a:ext uri="{FF2B5EF4-FFF2-40B4-BE49-F238E27FC236}">
                <a16:creationId xmlns:a16="http://schemas.microsoft.com/office/drawing/2014/main" id="{CF18B570-F23F-428E-84AE-6448317C3C5E}"/>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49616" y="1322717"/>
            <a:ext cx="6883878" cy="5078083"/>
          </a:xfrm>
          <a:prstGeom prst="rect">
            <a:avLst/>
          </a:prstGeom>
        </p:spPr>
      </p:pic>
    </p:spTree>
    <p:extLst>
      <p:ext uri="{BB962C8B-B14F-4D97-AF65-F5344CB8AC3E}">
        <p14:creationId xmlns:p14="http://schemas.microsoft.com/office/powerpoint/2010/main" val="1713448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56354-4020-41D9-A2A1-D90EBEE8E1B7}"/>
              </a:ext>
            </a:extLst>
          </p:cNvPr>
          <p:cNvSpPr>
            <a:spLocks noGrp="1"/>
          </p:cNvSpPr>
          <p:nvPr>
            <p:ph type="title"/>
          </p:nvPr>
        </p:nvSpPr>
        <p:spPr/>
        <p:txBody>
          <a:bodyPr/>
          <a:lstStyle/>
          <a:p>
            <a:pPr algn="ctr"/>
            <a:r>
              <a:rPr lang="en-US" dirty="0"/>
              <a:t>So What is Pseudoscience?</a:t>
            </a:r>
          </a:p>
        </p:txBody>
      </p:sp>
      <p:sp>
        <p:nvSpPr>
          <p:cNvPr id="3" name="Content Placeholder 2">
            <a:extLst>
              <a:ext uri="{FF2B5EF4-FFF2-40B4-BE49-F238E27FC236}">
                <a16:creationId xmlns:a16="http://schemas.microsoft.com/office/drawing/2014/main" id="{B74009A3-8820-4DDC-ACCD-AD04E9416B25}"/>
              </a:ext>
            </a:extLst>
          </p:cNvPr>
          <p:cNvSpPr>
            <a:spLocks noGrp="1"/>
          </p:cNvSpPr>
          <p:nvPr>
            <p:ph idx="1"/>
          </p:nvPr>
        </p:nvSpPr>
        <p:spPr/>
        <p:txBody>
          <a:bodyPr>
            <a:normAutofit fontScale="92500" lnSpcReduction="10000"/>
          </a:bodyPr>
          <a:lstStyle/>
          <a:p>
            <a:r>
              <a:rPr lang="en-US" sz="2000" dirty="0"/>
              <a:t>Claims submitted to the public without sufficient evidence or scientific support.</a:t>
            </a:r>
          </a:p>
          <a:p>
            <a:endParaRPr lang="en-US" sz="2000" dirty="0"/>
          </a:p>
          <a:p>
            <a:r>
              <a:rPr lang="en-US" dirty="0"/>
              <a:t>Examples?</a:t>
            </a:r>
          </a:p>
          <a:p>
            <a:pPr lvl="1"/>
            <a:r>
              <a:rPr lang="en-US" dirty="0"/>
              <a:t>Aromatherapy</a:t>
            </a:r>
          </a:p>
          <a:p>
            <a:pPr lvl="1"/>
            <a:r>
              <a:rPr lang="en-US" dirty="0"/>
              <a:t>Mozart Effect</a:t>
            </a:r>
          </a:p>
          <a:p>
            <a:pPr lvl="1"/>
            <a:r>
              <a:rPr lang="en-US" dirty="0"/>
              <a:t>Astrology</a:t>
            </a:r>
          </a:p>
          <a:p>
            <a:pPr lvl="1"/>
            <a:endParaRPr lang="en-US" dirty="0"/>
          </a:p>
          <a:p>
            <a:pPr lvl="1"/>
            <a:endParaRPr lang="en-US" dirty="0"/>
          </a:p>
          <a:p>
            <a:pPr lvl="1"/>
            <a:r>
              <a:rPr lang="en-US" sz="2400" b="1" dirty="0"/>
              <a:t>Question: What are some pseudoscientific claims do you adopt in your lifestyle?</a:t>
            </a:r>
          </a:p>
        </p:txBody>
      </p:sp>
    </p:spTree>
    <p:extLst>
      <p:ext uri="{BB962C8B-B14F-4D97-AF65-F5344CB8AC3E}">
        <p14:creationId xmlns:p14="http://schemas.microsoft.com/office/powerpoint/2010/main" val="124907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4E951-FCA5-4628-A4BE-EE32C4C9AEC1}"/>
              </a:ext>
            </a:extLst>
          </p:cNvPr>
          <p:cNvSpPr>
            <a:spLocks noGrp="1"/>
          </p:cNvSpPr>
          <p:nvPr>
            <p:ph type="title"/>
          </p:nvPr>
        </p:nvSpPr>
        <p:spPr/>
        <p:txBody>
          <a:bodyPr/>
          <a:lstStyle/>
          <a:p>
            <a:pPr algn="ctr"/>
            <a:r>
              <a:rPr lang="en-US" dirty="0"/>
              <a:t>The Research Process</a:t>
            </a:r>
          </a:p>
        </p:txBody>
      </p:sp>
      <p:sp>
        <p:nvSpPr>
          <p:cNvPr id="3" name="Content Placeholder 2">
            <a:extLst>
              <a:ext uri="{FF2B5EF4-FFF2-40B4-BE49-F238E27FC236}">
                <a16:creationId xmlns:a16="http://schemas.microsoft.com/office/drawing/2014/main" id="{4961DA62-F078-4694-A368-17674EB6AC86}"/>
              </a:ext>
            </a:extLst>
          </p:cNvPr>
          <p:cNvSpPr>
            <a:spLocks noGrp="1"/>
          </p:cNvSpPr>
          <p:nvPr>
            <p:ph idx="1"/>
          </p:nvPr>
        </p:nvSpPr>
        <p:spPr/>
        <p:txBody>
          <a:bodyPr>
            <a:normAutofit fontScale="92500"/>
          </a:bodyPr>
          <a:lstStyle/>
          <a:p>
            <a:pPr marL="514350" indent="-514350">
              <a:buClr>
                <a:srgbClr val="00739B"/>
              </a:buClr>
              <a:buFont typeface="+mj-lt"/>
              <a:buAutoNum type="arabicPeriod"/>
            </a:pPr>
            <a:r>
              <a:rPr lang="en-US" sz="2400" dirty="0"/>
              <a:t>Find a research idea: select a topic and search the literature to </a:t>
            </a:r>
            <a:r>
              <a:rPr lang="en-US" sz="2400" b="1" dirty="0"/>
              <a:t>find an unanswered question</a:t>
            </a:r>
            <a:r>
              <a:rPr lang="en-US" sz="2400" dirty="0"/>
              <a:t>.</a:t>
            </a:r>
          </a:p>
          <a:p>
            <a:pPr marL="514350" indent="-514350">
              <a:buClr>
                <a:srgbClr val="00739B"/>
              </a:buClr>
              <a:buFont typeface="+mj-lt"/>
              <a:buAutoNum type="arabicPeriod"/>
            </a:pPr>
            <a:r>
              <a:rPr lang="en-US" sz="2400" dirty="0"/>
              <a:t>Form a hypothesis.</a:t>
            </a:r>
          </a:p>
          <a:p>
            <a:pPr marL="514350" indent="-514350">
              <a:buClr>
                <a:srgbClr val="00739B"/>
              </a:buClr>
              <a:buFont typeface="+mj-lt"/>
              <a:buAutoNum type="arabicPeriod"/>
            </a:pPr>
            <a:r>
              <a:rPr lang="en-US" sz="2400" dirty="0"/>
              <a:t>Determine how you will </a:t>
            </a:r>
            <a:r>
              <a:rPr lang="en-US" sz="2400" b="1" dirty="0"/>
              <a:t>define and measure </a:t>
            </a:r>
            <a:r>
              <a:rPr lang="en-US" sz="2400" dirty="0"/>
              <a:t>your variables.</a:t>
            </a:r>
          </a:p>
          <a:p>
            <a:pPr marL="514350" indent="-514350">
              <a:buClr>
                <a:srgbClr val="00739B"/>
              </a:buClr>
              <a:buFont typeface="+mj-lt"/>
              <a:buAutoNum type="arabicPeriod" startAt="4"/>
            </a:pPr>
            <a:r>
              <a:rPr lang="en-US" sz="2400" dirty="0"/>
              <a:t>Identify the participants or </a:t>
            </a:r>
            <a:r>
              <a:rPr lang="en-US" sz="2400" b="1" dirty="0"/>
              <a:t>subjects</a:t>
            </a:r>
            <a:r>
              <a:rPr lang="en-US" sz="2400" dirty="0"/>
              <a:t> for the study, decide how they will be selected, and plan for their ethical treatment.</a:t>
            </a:r>
          </a:p>
          <a:p>
            <a:pPr marL="514350" indent="-514350">
              <a:buClr>
                <a:srgbClr val="00739B"/>
              </a:buClr>
              <a:buFont typeface="+mj-lt"/>
              <a:buAutoNum type="arabicPeriod" startAt="4"/>
            </a:pPr>
            <a:r>
              <a:rPr lang="en-US" sz="2400" dirty="0"/>
              <a:t>Decide your </a:t>
            </a:r>
            <a:r>
              <a:rPr lang="en-US" sz="2400" b="1" dirty="0"/>
              <a:t>procedure</a:t>
            </a:r>
            <a:r>
              <a:rPr lang="en-US" sz="2400" dirty="0"/>
              <a:t> to collect information from subjects.</a:t>
            </a:r>
          </a:p>
          <a:p>
            <a:pPr marL="0" indent="0">
              <a:buNone/>
            </a:pPr>
            <a:endParaRPr lang="en-US" dirty="0"/>
          </a:p>
        </p:txBody>
      </p:sp>
    </p:spTree>
    <p:extLst>
      <p:ext uri="{BB962C8B-B14F-4D97-AF65-F5344CB8AC3E}">
        <p14:creationId xmlns:p14="http://schemas.microsoft.com/office/powerpoint/2010/main" val="3852357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8A58C0-E5B8-46D6-BE19-089E63B70EAD}"/>
              </a:ext>
            </a:extLst>
          </p:cNvPr>
          <p:cNvSpPr>
            <a:spLocks noGrp="1"/>
          </p:cNvSpPr>
          <p:nvPr>
            <p:ph type="title"/>
          </p:nvPr>
        </p:nvSpPr>
        <p:spPr/>
        <p:txBody>
          <a:bodyPr/>
          <a:lstStyle/>
          <a:p>
            <a:pPr algn="ctr"/>
            <a:r>
              <a:rPr lang="en-US" dirty="0"/>
              <a:t>Defining Knowledge</a:t>
            </a:r>
          </a:p>
        </p:txBody>
      </p:sp>
      <p:sp>
        <p:nvSpPr>
          <p:cNvPr id="5" name="Content Placeholder 4">
            <a:extLst>
              <a:ext uri="{FF2B5EF4-FFF2-40B4-BE49-F238E27FC236}">
                <a16:creationId xmlns:a16="http://schemas.microsoft.com/office/drawing/2014/main" id="{1679ED42-BD9A-4406-9F1E-D23BE8BAB906}"/>
              </a:ext>
            </a:extLst>
          </p:cNvPr>
          <p:cNvSpPr>
            <a:spLocks noGrp="1"/>
          </p:cNvSpPr>
          <p:nvPr>
            <p:ph idx="1"/>
          </p:nvPr>
        </p:nvSpPr>
        <p:spPr/>
        <p:txBody>
          <a:bodyPr/>
          <a:lstStyle/>
          <a:p>
            <a:r>
              <a:rPr lang="en-US" dirty="0"/>
              <a:t>How do we know what we know?</a:t>
            </a:r>
          </a:p>
          <a:p>
            <a:r>
              <a:rPr lang="en-US" dirty="0"/>
              <a:t>Defining Truths and Facts?</a:t>
            </a:r>
          </a:p>
          <a:p>
            <a:pPr lvl="1"/>
            <a:r>
              <a:rPr lang="en-US" dirty="0"/>
              <a:t>Accuracy, Reliability</a:t>
            </a:r>
          </a:p>
          <a:p>
            <a:r>
              <a:rPr lang="en-US" dirty="0"/>
              <a:t>Nonscientific Approaches:</a:t>
            </a:r>
          </a:p>
          <a:p>
            <a:pPr lvl="1"/>
            <a:r>
              <a:rPr lang="en-US" dirty="0"/>
              <a:t>Tenacity</a:t>
            </a:r>
          </a:p>
          <a:p>
            <a:pPr lvl="1"/>
            <a:r>
              <a:rPr lang="en-US" dirty="0"/>
              <a:t>Intuition</a:t>
            </a:r>
          </a:p>
          <a:p>
            <a:pPr lvl="1"/>
            <a:r>
              <a:rPr lang="en-US" dirty="0"/>
              <a:t>Authority</a:t>
            </a:r>
          </a:p>
          <a:p>
            <a:pPr lvl="1"/>
            <a:r>
              <a:rPr lang="en-US" dirty="0"/>
              <a:t>Logic/Reason</a:t>
            </a:r>
          </a:p>
          <a:p>
            <a:pPr lvl="1"/>
            <a:r>
              <a:rPr lang="en-US" dirty="0"/>
              <a:t>Empirical only</a:t>
            </a:r>
          </a:p>
        </p:txBody>
      </p:sp>
    </p:spTree>
    <p:extLst>
      <p:ext uri="{BB962C8B-B14F-4D97-AF65-F5344CB8AC3E}">
        <p14:creationId xmlns:p14="http://schemas.microsoft.com/office/powerpoint/2010/main" val="1064306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A675C-3E59-49B9-AFD2-35C23B23BC3C}"/>
              </a:ext>
            </a:extLst>
          </p:cNvPr>
          <p:cNvSpPr>
            <a:spLocks noGrp="1"/>
          </p:cNvSpPr>
          <p:nvPr>
            <p:ph type="title"/>
          </p:nvPr>
        </p:nvSpPr>
        <p:spPr/>
        <p:txBody>
          <a:bodyPr/>
          <a:lstStyle/>
          <a:p>
            <a:pPr algn="ctr"/>
            <a:r>
              <a:rPr lang="en-US" dirty="0"/>
              <a:t>Research Process</a:t>
            </a:r>
          </a:p>
        </p:txBody>
      </p:sp>
      <p:sp>
        <p:nvSpPr>
          <p:cNvPr id="3" name="Content Placeholder 2">
            <a:extLst>
              <a:ext uri="{FF2B5EF4-FFF2-40B4-BE49-F238E27FC236}">
                <a16:creationId xmlns:a16="http://schemas.microsoft.com/office/drawing/2014/main" id="{5128AF17-E9DE-4EB4-906D-53904E38974C}"/>
              </a:ext>
            </a:extLst>
          </p:cNvPr>
          <p:cNvSpPr>
            <a:spLocks noGrp="1"/>
          </p:cNvSpPr>
          <p:nvPr>
            <p:ph idx="1"/>
          </p:nvPr>
        </p:nvSpPr>
        <p:spPr/>
        <p:txBody>
          <a:bodyPr/>
          <a:lstStyle/>
          <a:p>
            <a:pPr marL="514350" indent="-514350">
              <a:buClr>
                <a:srgbClr val="00739B"/>
              </a:buClr>
              <a:buFont typeface="+mj-lt"/>
              <a:buAutoNum type="arabicPeriod" startAt="6"/>
            </a:pPr>
            <a:r>
              <a:rPr lang="en-US" sz="2800" dirty="0"/>
              <a:t>Select a research </a:t>
            </a:r>
            <a:r>
              <a:rPr lang="en-US" sz="2800" b="1" dirty="0"/>
              <a:t>design</a:t>
            </a:r>
            <a:r>
              <a:rPr lang="en-US" sz="2800" dirty="0"/>
              <a:t>.</a:t>
            </a:r>
          </a:p>
          <a:p>
            <a:pPr marL="514350" indent="-514350">
              <a:buClr>
                <a:srgbClr val="00739B"/>
              </a:buClr>
              <a:buFont typeface="+mj-lt"/>
              <a:buAutoNum type="arabicPeriod" startAt="6"/>
            </a:pPr>
            <a:r>
              <a:rPr lang="en-US" sz="2800" b="1" dirty="0"/>
              <a:t>Conduct</a:t>
            </a:r>
            <a:r>
              <a:rPr lang="en-US" sz="2800" dirty="0"/>
              <a:t> the study.</a:t>
            </a:r>
          </a:p>
          <a:p>
            <a:pPr marL="514350" indent="-514350">
              <a:buClr>
                <a:srgbClr val="00739B"/>
              </a:buClr>
              <a:buFont typeface="+mj-lt"/>
              <a:buAutoNum type="arabicPeriod" startAt="8"/>
            </a:pPr>
            <a:r>
              <a:rPr lang="en-US" sz="2800" b="1" dirty="0"/>
              <a:t>Evaluate</a:t>
            </a:r>
            <a:r>
              <a:rPr lang="en-US" sz="2800" dirty="0"/>
              <a:t> the data.</a:t>
            </a:r>
          </a:p>
          <a:p>
            <a:pPr marL="514350" indent="-514350">
              <a:buClr>
                <a:srgbClr val="00739B"/>
              </a:buClr>
              <a:buFont typeface="+mj-lt"/>
              <a:buAutoNum type="arabicPeriod" startAt="8"/>
            </a:pPr>
            <a:r>
              <a:rPr lang="en-US" sz="2800" b="1" dirty="0"/>
              <a:t>Report</a:t>
            </a:r>
            <a:r>
              <a:rPr lang="en-US" sz="2800" dirty="0"/>
              <a:t> the results.</a:t>
            </a:r>
          </a:p>
          <a:p>
            <a:pPr marL="514350" indent="-514350">
              <a:buClr>
                <a:srgbClr val="00739B"/>
              </a:buClr>
              <a:buFont typeface="+mj-lt"/>
              <a:buAutoNum type="arabicPeriod" startAt="8"/>
            </a:pPr>
            <a:r>
              <a:rPr lang="en-US" sz="2800" dirty="0"/>
              <a:t> </a:t>
            </a:r>
            <a:r>
              <a:rPr lang="en-US" sz="2800" b="1" dirty="0"/>
              <a:t>Refine</a:t>
            </a:r>
            <a:r>
              <a:rPr lang="en-US" sz="2800" dirty="0"/>
              <a:t> or reformulate your research idea.</a:t>
            </a:r>
          </a:p>
          <a:p>
            <a:endParaRPr lang="en-US" dirty="0"/>
          </a:p>
        </p:txBody>
      </p:sp>
    </p:spTree>
    <p:extLst>
      <p:ext uri="{BB962C8B-B14F-4D97-AF65-F5344CB8AC3E}">
        <p14:creationId xmlns:p14="http://schemas.microsoft.com/office/powerpoint/2010/main" val="4272366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19174-A38B-49D4-A200-495DBD154E6E}"/>
              </a:ext>
            </a:extLst>
          </p:cNvPr>
          <p:cNvSpPr>
            <a:spLocks noGrp="1"/>
          </p:cNvSpPr>
          <p:nvPr>
            <p:ph type="title"/>
          </p:nvPr>
        </p:nvSpPr>
        <p:spPr/>
        <p:txBody>
          <a:bodyPr/>
          <a:lstStyle/>
          <a:p>
            <a:pPr algn="ctr"/>
            <a:r>
              <a:rPr lang="en-US"/>
              <a:t>Lecture Review </a:t>
            </a:r>
            <a:r>
              <a:rPr lang="en-US" dirty="0"/>
              <a:t>Questions</a:t>
            </a:r>
          </a:p>
        </p:txBody>
      </p:sp>
      <p:sp>
        <p:nvSpPr>
          <p:cNvPr id="3" name="Content Placeholder 2">
            <a:extLst>
              <a:ext uri="{FF2B5EF4-FFF2-40B4-BE49-F238E27FC236}">
                <a16:creationId xmlns:a16="http://schemas.microsoft.com/office/drawing/2014/main" id="{74AE32B7-9ACF-4553-A0C3-C030AC5542F0}"/>
              </a:ext>
            </a:extLst>
          </p:cNvPr>
          <p:cNvSpPr>
            <a:spLocks noGrp="1"/>
          </p:cNvSpPr>
          <p:nvPr>
            <p:ph idx="1"/>
          </p:nvPr>
        </p:nvSpPr>
        <p:spPr/>
        <p:txBody>
          <a:bodyPr>
            <a:normAutofit lnSpcReduction="10000"/>
          </a:bodyPr>
          <a:lstStyle/>
          <a:p>
            <a:r>
              <a:rPr lang="en-US" dirty="0"/>
              <a:t>1. The scientific method would be an appropriate method to answer which of the following questions:</a:t>
            </a:r>
          </a:p>
          <a:p>
            <a:pPr lvl="1"/>
            <a:r>
              <a:rPr lang="en-US" dirty="0"/>
              <a:t>a. How many angels can stand on the head of pin</a:t>
            </a:r>
          </a:p>
          <a:p>
            <a:pPr lvl="1"/>
            <a:r>
              <a:rPr lang="en-US" dirty="0"/>
              <a:t>b. Is physician assisted suicide immoral</a:t>
            </a:r>
          </a:p>
          <a:p>
            <a:pPr lvl="1"/>
            <a:r>
              <a:rPr lang="en-US" dirty="0"/>
              <a:t>c. How would civilization be if electricity was never discovered?</a:t>
            </a:r>
          </a:p>
          <a:p>
            <a:pPr lvl="1"/>
            <a:r>
              <a:rPr lang="en-US" dirty="0"/>
              <a:t>d. What childhood factors increase the likelihood of adult substance abuse?</a:t>
            </a:r>
          </a:p>
          <a:p>
            <a:pPr lvl="1"/>
            <a:endParaRPr lang="en-US" dirty="0"/>
          </a:p>
          <a:p>
            <a:pPr marL="457200" lvl="1" indent="0">
              <a:buNone/>
            </a:pPr>
            <a:r>
              <a:rPr lang="en-US" dirty="0"/>
              <a:t>2. Which of the following is not a good research hypothesis?</a:t>
            </a:r>
          </a:p>
          <a:p>
            <a:pPr lvl="1"/>
            <a:r>
              <a:rPr lang="en-US" dirty="0"/>
              <a:t>	a. Insomnia does not </a:t>
            </a:r>
            <a:r>
              <a:rPr lang="en-US"/>
              <a:t>hurt health.</a:t>
            </a:r>
            <a:endParaRPr lang="en-US" dirty="0"/>
          </a:p>
          <a:p>
            <a:pPr lvl="1"/>
            <a:r>
              <a:rPr lang="en-US" dirty="0"/>
              <a:t>	b. Increase of carbohydrates leads to increase risk for obesity</a:t>
            </a:r>
          </a:p>
          <a:p>
            <a:pPr lvl="1"/>
            <a:r>
              <a:rPr lang="en-US" dirty="0"/>
              <a:t>	c. Low teacher-student ratio is related to student academic success.</a:t>
            </a:r>
          </a:p>
          <a:p>
            <a:pPr lvl="1"/>
            <a:endParaRPr lang="en-US" dirty="0"/>
          </a:p>
        </p:txBody>
      </p:sp>
    </p:spTree>
    <p:extLst>
      <p:ext uri="{BB962C8B-B14F-4D97-AF65-F5344CB8AC3E}">
        <p14:creationId xmlns:p14="http://schemas.microsoft.com/office/powerpoint/2010/main" val="2119434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25EE0-5036-411A-A048-2D671FC8B964}"/>
              </a:ext>
            </a:extLst>
          </p:cNvPr>
          <p:cNvSpPr>
            <a:spLocks noGrp="1"/>
          </p:cNvSpPr>
          <p:nvPr>
            <p:ph type="title"/>
          </p:nvPr>
        </p:nvSpPr>
        <p:spPr/>
        <p:txBody>
          <a:bodyPr/>
          <a:lstStyle/>
          <a:p>
            <a:pPr algn="ctr"/>
            <a:r>
              <a:rPr lang="en-US" dirty="0"/>
              <a:t>Method of Tenacity</a:t>
            </a:r>
          </a:p>
        </p:txBody>
      </p:sp>
      <p:sp>
        <p:nvSpPr>
          <p:cNvPr id="3" name="Content Placeholder 2">
            <a:extLst>
              <a:ext uri="{FF2B5EF4-FFF2-40B4-BE49-F238E27FC236}">
                <a16:creationId xmlns:a16="http://schemas.microsoft.com/office/drawing/2014/main" id="{E1EDFA13-A912-4FA3-9CFF-EE0D0ECBEE89}"/>
              </a:ext>
            </a:extLst>
          </p:cNvPr>
          <p:cNvSpPr>
            <a:spLocks noGrp="1"/>
          </p:cNvSpPr>
          <p:nvPr>
            <p:ph idx="1"/>
          </p:nvPr>
        </p:nvSpPr>
        <p:spPr/>
        <p:txBody>
          <a:bodyPr/>
          <a:lstStyle/>
          <a:p>
            <a:pPr>
              <a:buClr>
                <a:srgbClr val="00739B"/>
              </a:buClr>
            </a:pPr>
            <a:r>
              <a:rPr lang="en-US" dirty="0"/>
              <a:t>What is tenacity?</a:t>
            </a:r>
          </a:p>
          <a:p>
            <a:pPr lvl="1">
              <a:buClr>
                <a:srgbClr val="00739B"/>
              </a:buClr>
            </a:pPr>
            <a:r>
              <a:rPr lang="en-US" dirty="0"/>
              <a:t>Information accepted as true because it has always been believed or because superstition supports it.</a:t>
            </a:r>
          </a:p>
          <a:p>
            <a:pPr lvl="1">
              <a:buClr>
                <a:srgbClr val="00739B"/>
              </a:buClr>
            </a:pPr>
            <a:endParaRPr lang="en-US" dirty="0"/>
          </a:p>
          <a:p>
            <a:pPr lvl="1">
              <a:buClr>
                <a:srgbClr val="00739B"/>
              </a:buClr>
            </a:pPr>
            <a:r>
              <a:rPr lang="en-US" dirty="0"/>
              <a:t>Limitations: potential inaccuracies; no method for correcting erroneous ideas.</a:t>
            </a:r>
          </a:p>
          <a:p>
            <a:pPr lvl="1">
              <a:buClr>
                <a:srgbClr val="00739B"/>
              </a:buClr>
            </a:pPr>
            <a:endParaRPr lang="en-US" dirty="0"/>
          </a:p>
          <a:p>
            <a:pPr lvl="1">
              <a:buClr>
                <a:srgbClr val="00739B"/>
              </a:buClr>
            </a:pPr>
            <a:endParaRPr lang="en-US" dirty="0"/>
          </a:p>
          <a:p>
            <a:pPr lvl="1">
              <a:buClr>
                <a:srgbClr val="00739B"/>
              </a:buClr>
            </a:pPr>
            <a:r>
              <a:rPr lang="en-US" dirty="0"/>
              <a:t>Question: What are some things we do because it is common practice or follows superstition?</a:t>
            </a:r>
          </a:p>
          <a:p>
            <a:endParaRPr lang="en-US" dirty="0"/>
          </a:p>
        </p:txBody>
      </p:sp>
    </p:spTree>
    <p:extLst>
      <p:ext uri="{BB962C8B-B14F-4D97-AF65-F5344CB8AC3E}">
        <p14:creationId xmlns:p14="http://schemas.microsoft.com/office/powerpoint/2010/main" val="1522384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13A9A-D4D7-42F9-8BA9-F302205DD745}"/>
              </a:ext>
            </a:extLst>
          </p:cNvPr>
          <p:cNvSpPr>
            <a:spLocks noGrp="1"/>
          </p:cNvSpPr>
          <p:nvPr>
            <p:ph type="title"/>
          </p:nvPr>
        </p:nvSpPr>
        <p:spPr/>
        <p:txBody>
          <a:bodyPr/>
          <a:lstStyle/>
          <a:p>
            <a:pPr algn="ctr"/>
            <a:r>
              <a:rPr lang="en-US" dirty="0"/>
              <a:t>Method of Intuition</a:t>
            </a:r>
          </a:p>
        </p:txBody>
      </p:sp>
      <p:sp>
        <p:nvSpPr>
          <p:cNvPr id="3" name="Content Placeholder 2">
            <a:extLst>
              <a:ext uri="{FF2B5EF4-FFF2-40B4-BE49-F238E27FC236}">
                <a16:creationId xmlns:a16="http://schemas.microsoft.com/office/drawing/2014/main" id="{B781F367-B729-4F4A-8DBE-45166F998012}"/>
              </a:ext>
            </a:extLst>
          </p:cNvPr>
          <p:cNvSpPr>
            <a:spLocks noGrp="1"/>
          </p:cNvSpPr>
          <p:nvPr>
            <p:ph idx="1"/>
          </p:nvPr>
        </p:nvSpPr>
        <p:spPr/>
        <p:txBody>
          <a:bodyPr/>
          <a:lstStyle/>
          <a:p>
            <a:pPr>
              <a:buClr>
                <a:srgbClr val="00739B"/>
              </a:buClr>
            </a:pPr>
            <a:r>
              <a:rPr lang="en-US" dirty="0"/>
              <a:t>What is intuition?</a:t>
            </a:r>
          </a:p>
          <a:p>
            <a:pPr lvl="1">
              <a:buClr>
                <a:srgbClr val="00739B"/>
              </a:buClr>
            </a:pPr>
            <a:r>
              <a:rPr lang="en-US" dirty="0"/>
              <a:t>Information accepted on the basis of a hunch.</a:t>
            </a:r>
          </a:p>
          <a:p>
            <a:pPr lvl="1">
              <a:buClr>
                <a:srgbClr val="00739B"/>
              </a:buClr>
            </a:pPr>
            <a:endParaRPr lang="en-US" dirty="0"/>
          </a:p>
          <a:p>
            <a:pPr lvl="1">
              <a:buClr>
                <a:srgbClr val="00739B"/>
              </a:buClr>
            </a:pPr>
            <a:r>
              <a:rPr lang="en-US" dirty="0"/>
              <a:t>Limitation: no way to know why right or wrong; risky</a:t>
            </a:r>
          </a:p>
          <a:p>
            <a:pPr lvl="1">
              <a:buClr>
                <a:srgbClr val="00739B"/>
              </a:buClr>
            </a:pPr>
            <a:endParaRPr lang="en-US" dirty="0"/>
          </a:p>
          <a:p>
            <a:pPr lvl="1">
              <a:buClr>
                <a:srgbClr val="00739B"/>
              </a:buClr>
            </a:pPr>
            <a:endParaRPr lang="en-US" dirty="0"/>
          </a:p>
          <a:p>
            <a:pPr lvl="1">
              <a:buClr>
                <a:srgbClr val="00739B"/>
              </a:buClr>
            </a:pPr>
            <a:endParaRPr lang="en-US" dirty="0"/>
          </a:p>
          <a:p>
            <a:pPr lvl="1">
              <a:buClr>
                <a:srgbClr val="00739B"/>
              </a:buClr>
            </a:pPr>
            <a:r>
              <a:rPr lang="en-US" sz="2800" b="1" dirty="0"/>
              <a:t>Questions: When do we make “gut” decisions?</a:t>
            </a:r>
          </a:p>
          <a:p>
            <a:endParaRPr lang="en-US" dirty="0"/>
          </a:p>
        </p:txBody>
      </p:sp>
    </p:spTree>
    <p:extLst>
      <p:ext uri="{BB962C8B-B14F-4D97-AF65-F5344CB8AC3E}">
        <p14:creationId xmlns:p14="http://schemas.microsoft.com/office/powerpoint/2010/main" val="1840103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4EA9E-0D48-4230-BC4C-AB1C07DF671D}"/>
              </a:ext>
            </a:extLst>
          </p:cNvPr>
          <p:cNvSpPr>
            <a:spLocks noGrp="1"/>
          </p:cNvSpPr>
          <p:nvPr>
            <p:ph type="title"/>
          </p:nvPr>
        </p:nvSpPr>
        <p:spPr/>
        <p:txBody>
          <a:bodyPr/>
          <a:lstStyle/>
          <a:p>
            <a:pPr algn="ctr"/>
            <a:r>
              <a:rPr lang="en-US" dirty="0"/>
              <a:t>Method of Authority</a:t>
            </a:r>
          </a:p>
        </p:txBody>
      </p:sp>
      <p:sp>
        <p:nvSpPr>
          <p:cNvPr id="3" name="Content Placeholder 2">
            <a:extLst>
              <a:ext uri="{FF2B5EF4-FFF2-40B4-BE49-F238E27FC236}">
                <a16:creationId xmlns:a16="http://schemas.microsoft.com/office/drawing/2014/main" id="{19B3C509-0357-4617-A366-CF6362ED8087}"/>
              </a:ext>
            </a:extLst>
          </p:cNvPr>
          <p:cNvSpPr>
            <a:spLocks noGrp="1"/>
          </p:cNvSpPr>
          <p:nvPr>
            <p:ph idx="1"/>
          </p:nvPr>
        </p:nvSpPr>
        <p:spPr/>
        <p:txBody>
          <a:bodyPr>
            <a:normAutofit lnSpcReduction="10000"/>
          </a:bodyPr>
          <a:lstStyle/>
          <a:p>
            <a:pPr>
              <a:buClr>
                <a:srgbClr val="00739B"/>
              </a:buClr>
            </a:pPr>
            <a:r>
              <a:rPr lang="en-US" dirty="0"/>
              <a:t>Relies on information or answers from an expert in the field.</a:t>
            </a:r>
          </a:p>
          <a:p>
            <a:pPr>
              <a:buClr>
                <a:srgbClr val="00739B"/>
              </a:buClr>
            </a:pPr>
            <a:r>
              <a:rPr lang="en-US" dirty="0"/>
              <a:t>Good starting point—often quickest and easiest way to obtain answers.</a:t>
            </a:r>
          </a:p>
          <a:p>
            <a:pPr>
              <a:buClr>
                <a:srgbClr val="00739B"/>
              </a:buClr>
            </a:pPr>
            <a:r>
              <a:rPr lang="en-US" dirty="0"/>
              <a:t>Some limitations:</a:t>
            </a:r>
          </a:p>
          <a:p>
            <a:pPr lvl="1">
              <a:buClr>
                <a:srgbClr val="00739B"/>
              </a:buClr>
            </a:pPr>
            <a:r>
              <a:rPr lang="en-US" dirty="0"/>
              <a:t>Does not always provide accurate information.</a:t>
            </a:r>
          </a:p>
          <a:p>
            <a:pPr lvl="1">
              <a:buClr>
                <a:srgbClr val="00739B"/>
              </a:buClr>
            </a:pPr>
            <a:r>
              <a:rPr lang="en-US" dirty="0"/>
              <a:t>Often accepts expert’s statements as fact (method of faith).</a:t>
            </a:r>
          </a:p>
          <a:p>
            <a:pPr lvl="1">
              <a:buClr>
                <a:srgbClr val="00739B"/>
              </a:buClr>
            </a:pPr>
            <a:r>
              <a:rPr lang="en-US" dirty="0"/>
              <a:t>Not all “experts” are experts.</a:t>
            </a:r>
          </a:p>
          <a:p>
            <a:pPr lvl="1">
              <a:buClr>
                <a:srgbClr val="00739B"/>
              </a:buClr>
            </a:pPr>
            <a:endParaRPr lang="en-US" dirty="0"/>
          </a:p>
          <a:p>
            <a:pPr lvl="1">
              <a:buClr>
                <a:srgbClr val="00739B"/>
              </a:buClr>
            </a:pPr>
            <a:r>
              <a:rPr lang="en-US" sz="2400" b="1" dirty="0"/>
              <a:t>Question: What are some potential problems with solely relying on expertise? What are the consequences?</a:t>
            </a:r>
          </a:p>
          <a:p>
            <a:endParaRPr lang="en-US" dirty="0"/>
          </a:p>
        </p:txBody>
      </p:sp>
    </p:spTree>
    <p:extLst>
      <p:ext uri="{BB962C8B-B14F-4D97-AF65-F5344CB8AC3E}">
        <p14:creationId xmlns:p14="http://schemas.microsoft.com/office/powerpoint/2010/main" val="2948571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05506-B263-4300-8172-BCD200E0A581}"/>
              </a:ext>
            </a:extLst>
          </p:cNvPr>
          <p:cNvSpPr>
            <a:spLocks noGrp="1"/>
          </p:cNvSpPr>
          <p:nvPr>
            <p:ph type="title"/>
          </p:nvPr>
        </p:nvSpPr>
        <p:spPr/>
        <p:txBody>
          <a:bodyPr/>
          <a:lstStyle/>
          <a:p>
            <a:pPr algn="ctr"/>
            <a:r>
              <a:rPr lang="en-US" dirty="0"/>
              <a:t>Method of Logic</a:t>
            </a:r>
          </a:p>
        </p:txBody>
      </p:sp>
      <p:sp>
        <p:nvSpPr>
          <p:cNvPr id="3" name="Content Placeholder 2">
            <a:extLst>
              <a:ext uri="{FF2B5EF4-FFF2-40B4-BE49-F238E27FC236}">
                <a16:creationId xmlns:a16="http://schemas.microsoft.com/office/drawing/2014/main" id="{CBBC2FAE-E85A-4115-AC1E-AB99D7618390}"/>
              </a:ext>
            </a:extLst>
          </p:cNvPr>
          <p:cNvSpPr>
            <a:spLocks noGrp="1"/>
          </p:cNvSpPr>
          <p:nvPr>
            <p:ph idx="1"/>
          </p:nvPr>
        </p:nvSpPr>
        <p:spPr/>
        <p:txBody>
          <a:bodyPr/>
          <a:lstStyle/>
          <a:p>
            <a:r>
              <a:rPr lang="en-US" dirty="0"/>
              <a:t>Logical Reasoning: based only on agreed upon premises or ideas.  Not tested:</a:t>
            </a:r>
          </a:p>
          <a:p>
            <a:pPr lvl="1">
              <a:buClr>
                <a:srgbClr val="00739B"/>
              </a:buClr>
            </a:pPr>
            <a:r>
              <a:rPr lang="en-US" dirty="0"/>
              <a:t>All 3-year-old children are afraid of the dark.</a:t>
            </a:r>
          </a:p>
          <a:p>
            <a:pPr lvl="1">
              <a:buClr>
                <a:srgbClr val="00739B"/>
              </a:buClr>
            </a:pPr>
            <a:r>
              <a:rPr lang="en-US" dirty="0"/>
              <a:t>Amy is a 3-year-old girl.</a:t>
            </a:r>
          </a:p>
          <a:p>
            <a:pPr lvl="1">
              <a:buClr>
                <a:srgbClr val="00739B"/>
              </a:buClr>
            </a:pPr>
            <a:r>
              <a:rPr lang="en-US" dirty="0"/>
              <a:t>Therefore, Amy is afraid of the dark.</a:t>
            </a:r>
          </a:p>
          <a:p>
            <a:pPr>
              <a:buClr>
                <a:srgbClr val="00739B"/>
              </a:buClr>
            </a:pPr>
            <a:r>
              <a:rPr lang="en-US" dirty="0"/>
              <a:t>In the above argument:</a:t>
            </a:r>
          </a:p>
          <a:p>
            <a:pPr lvl="1">
              <a:buClr>
                <a:srgbClr val="00739B"/>
              </a:buClr>
            </a:pPr>
            <a:r>
              <a:rPr lang="en-US" dirty="0"/>
              <a:t>First two sentences are premise statements;</a:t>
            </a:r>
          </a:p>
          <a:p>
            <a:pPr lvl="1">
              <a:buClr>
                <a:srgbClr val="00739B"/>
              </a:buClr>
            </a:pPr>
            <a:r>
              <a:rPr lang="en-US" dirty="0"/>
              <a:t>Final sentence is a logical conclusion based on the premises.</a:t>
            </a:r>
          </a:p>
          <a:p>
            <a:pPr lvl="1"/>
            <a:endParaRPr lang="en-US" dirty="0"/>
          </a:p>
          <a:p>
            <a:pPr lvl="1"/>
            <a:r>
              <a:rPr lang="en-US" sz="2000" b="1" dirty="0"/>
              <a:t>Question: Do you see any potential problems with this method?</a:t>
            </a:r>
          </a:p>
        </p:txBody>
      </p:sp>
    </p:spTree>
    <p:extLst>
      <p:ext uri="{BB962C8B-B14F-4D97-AF65-F5344CB8AC3E}">
        <p14:creationId xmlns:p14="http://schemas.microsoft.com/office/powerpoint/2010/main" val="538540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56E8A-D470-446A-B0DF-771B4818120B}"/>
              </a:ext>
            </a:extLst>
          </p:cNvPr>
          <p:cNvSpPr>
            <a:spLocks noGrp="1"/>
          </p:cNvSpPr>
          <p:nvPr>
            <p:ph type="title"/>
          </p:nvPr>
        </p:nvSpPr>
        <p:spPr/>
        <p:txBody>
          <a:bodyPr/>
          <a:lstStyle/>
          <a:p>
            <a:pPr algn="ctr"/>
            <a:r>
              <a:rPr lang="en-US" dirty="0"/>
              <a:t>Observation Method</a:t>
            </a:r>
          </a:p>
        </p:txBody>
      </p:sp>
      <p:sp>
        <p:nvSpPr>
          <p:cNvPr id="3" name="Content Placeholder 2">
            <a:extLst>
              <a:ext uri="{FF2B5EF4-FFF2-40B4-BE49-F238E27FC236}">
                <a16:creationId xmlns:a16="http://schemas.microsoft.com/office/drawing/2014/main" id="{F0C659D7-A985-4ABE-A0EF-88251CF9F6F8}"/>
              </a:ext>
            </a:extLst>
          </p:cNvPr>
          <p:cNvSpPr>
            <a:spLocks noGrp="1"/>
          </p:cNvSpPr>
          <p:nvPr>
            <p:ph idx="1"/>
          </p:nvPr>
        </p:nvSpPr>
        <p:spPr/>
        <p:txBody>
          <a:bodyPr>
            <a:normAutofit lnSpcReduction="10000"/>
          </a:bodyPr>
          <a:lstStyle/>
          <a:p>
            <a:pPr>
              <a:buClr>
                <a:srgbClr val="00739B"/>
              </a:buClr>
            </a:pPr>
            <a:r>
              <a:rPr lang="en-US" dirty="0"/>
              <a:t>Also known as empiricism: answering questions by direct observation or personal experience.</a:t>
            </a:r>
          </a:p>
          <a:p>
            <a:pPr lvl="1">
              <a:buClr>
                <a:srgbClr val="00739B"/>
              </a:buClr>
            </a:pPr>
            <a:r>
              <a:rPr lang="en-US" sz="1800" dirty="0"/>
              <a:t>Based on the philosophy that all knowledge is acquired through the senses.</a:t>
            </a:r>
          </a:p>
          <a:p>
            <a:pPr>
              <a:buClr>
                <a:srgbClr val="00739B"/>
              </a:buClr>
            </a:pPr>
            <a:r>
              <a:rPr lang="en-US" dirty="0"/>
              <a:t>Limitations</a:t>
            </a:r>
          </a:p>
          <a:p>
            <a:pPr lvl="1">
              <a:buClr>
                <a:srgbClr val="00739B"/>
              </a:buClr>
            </a:pPr>
            <a:r>
              <a:rPr lang="en-US" sz="1800" dirty="0"/>
              <a:t>Observations can be misinterpreted (Figure 1.1).</a:t>
            </a:r>
          </a:p>
          <a:p>
            <a:pPr lvl="1">
              <a:buClr>
                <a:srgbClr val="00739B"/>
              </a:buClr>
            </a:pPr>
            <a:r>
              <a:rPr lang="en-US" sz="1800" b="1" dirty="0"/>
              <a:t>Sensory experience can be swayed by beliefs</a:t>
            </a:r>
            <a:r>
              <a:rPr lang="en-US" sz="1800" dirty="0"/>
              <a:t>.</a:t>
            </a:r>
          </a:p>
          <a:p>
            <a:pPr lvl="1">
              <a:buClr>
                <a:srgbClr val="00739B"/>
              </a:buClr>
            </a:pPr>
            <a:r>
              <a:rPr lang="en-US" sz="1800" dirty="0"/>
              <a:t>Time-consuming and sometimes dangerous.</a:t>
            </a:r>
          </a:p>
          <a:p>
            <a:endParaRPr lang="en-US" dirty="0"/>
          </a:p>
          <a:p>
            <a:r>
              <a:rPr lang="en-US" dirty="0"/>
              <a:t>Early Psychology: Built on “Arm-Chair Science”; </a:t>
            </a:r>
            <a:r>
              <a:rPr lang="en-US" b="1" dirty="0"/>
              <a:t>Phenomenology </a:t>
            </a:r>
            <a:r>
              <a:rPr lang="en-US" dirty="0"/>
              <a:t>emphasized the subjective experience as the only relevant one.</a:t>
            </a:r>
          </a:p>
        </p:txBody>
      </p:sp>
    </p:spTree>
    <p:extLst>
      <p:ext uri="{BB962C8B-B14F-4D97-AF65-F5344CB8AC3E}">
        <p14:creationId xmlns:p14="http://schemas.microsoft.com/office/powerpoint/2010/main" val="4118184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347CE-6B55-4536-ACC0-06CE675B7808}"/>
              </a:ext>
            </a:extLst>
          </p:cNvPr>
          <p:cNvSpPr>
            <a:spLocks noGrp="1"/>
          </p:cNvSpPr>
          <p:nvPr>
            <p:ph type="title"/>
          </p:nvPr>
        </p:nvSpPr>
        <p:spPr/>
        <p:txBody>
          <a:bodyPr/>
          <a:lstStyle/>
          <a:p>
            <a:pPr algn="ctr"/>
            <a:r>
              <a:rPr lang="en-US" dirty="0"/>
              <a:t>Fallibility of the Senses: Illusions</a:t>
            </a:r>
          </a:p>
        </p:txBody>
      </p:sp>
      <p:pic>
        <p:nvPicPr>
          <p:cNvPr id="4" name="Picture 2" descr="The Horizontal-Vertical Illusion. ">
            <a:extLst>
              <a:ext uri="{FF2B5EF4-FFF2-40B4-BE49-F238E27FC236}">
                <a16:creationId xmlns:a16="http://schemas.microsoft.com/office/drawing/2014/main" id="{95CF30AD-1E7D-4611-B3D7-42F872D1CE7C}"/>
              </a:ext>
            </a:extLst>
          </p:cNvPr>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tretch>
            <a:fillRect/>
          </a:stretch>
        </p:blipFill>
        <p:spPr bwMode="auto">
          <a:xfrm>
            <a:off x="5099729" y="2133600"/>
            <a:ext cx="3894367" cy="3778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5533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4802E-E1E6-4A06-B140-E25E2A27D722}"/>
              </a:ext>
            </a:extLst>
          </p:cNvPr>
          <p:cNvSpPr>
            <a:spLocks noGrp="1"/>
          </p:cNvSpPr>
          <p:nvPr>
            <p:ph type="title"/>
          </p:nvPr>
        </p:nvSpPr>
        <p:spPr/>
        <p:txBody>
          <a:bodyPr/>
          <a:lstStyle/>
          <a:p>
            <a:pPr algn="ctr"/>
            <a:r>
              <a:rPr lang="en-US" dirty="0"/>
              <a:t>Practicing Psychology</a:t>
            </a:r>
          </a:p>
        </p:txBody>
      </p:sp>
      <p:sp>
        <p:nvSpPr>
          <p:cNvPr id="3" name="Content Placeholder 2">
            <a:extLst>
              <a:ext uri="{FF2B5EF4-FFF2-40B4-BE49-F238E27FC236}">
                <a16:creationId xmlns:a16="http://schemas.microsoft.com/office/drawing/2014/main" id="{D9DB74E8-83F6-4EE9-9A37-3846E940119F}"/>
              </a:ext>
            </a:extLst>
          </p:cNvPr>
          <p:cNvSpPr>
            <a:spLocks noGrp="1"/>
          </p:cNvSpPr>
          <p:nvPr>
            <p:ph idx="1"/>
          </p:nvPr>
        </p:nvSpPr>
        <p:spPr/>
        <p:txBody>
          <a:bodyPr>
            <a:normAutofit lnSpcReduction="10000"/>
          </a:bodyPr>
          <a:lstStyle/>
          <a:p>
            <a:r>
              <a:rPr lang="en-US" b="1" u="sng" dirty="0"/>
              <a:t>Group Exercise</a:t>
            </a:r>
            <a:r>
              <a:rPr lang="en-US" dirty="0"/>
              <a:t>: </a:t>
            </a:r>
          </a:p>
          <a:p>
            <a:pPr lvl="1"/>
            <a:r>
              <a:rPr lang="en-US" sz="1800" dirty="0"/>
              <a:t>A new mom enters therapy a few months after giving birth to her first child.  She states that she is experiencing episodes of extreme fatigue, bouts of crying, and transient suicidal ideation.  She discloses that she is a single mom and is unsure of the identity of the child’s biological father.  She is having a difficult time managing the demands of a full time job and costs of child care.  She states that she is seeking help primarily because of concerns over her baby who seems to be quite colicky and is not taking well to breast feeding. She would like advice on helping her baby and ways to help herself feel better.</a:t>
            </a:r>
          </a:p>
          <a:p>
            <a:pPr lvl="1"/>
            <a:endParaRPr lang="en-US" sz="1800" dirty="0"/>
          </a:p>
          <a:p>
            <a:pPr lvl="1"/>
            <a:r>
              <a:rPr lang="en-US" dirty="0"/>
              <a:t>What feedback would you give her? What knowledge method are you using to base your feedback?</a:t>
            </a:r>
          </a:p>
        </p:txBody>
      </p:sp>
    </p:spTree>
    <p:extLst>
      <p:ext uri="{BB962C8B-B14F-4D97-AF65-F5344CB8AC3E}">
        <p14:creationId xmlns:p14="http://schemas.microsoft.com/office/powerpoint/2010/main" val="47234531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186</TotalTime>
  <Words>1142</Words>
  <Application>Microsoft Office PowerPoint</Application>
  <PresentationFormat>Widescreen</PresentationFormat>
  <Paragraphs>163</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Century Gothic</vt:lpstr>
      <vt:lpstr>Wingdings 3</vt:lpstr>
      <vt:lpstr>Wisp</vt:lpstr>
      <vt:lpstr>Introduction to Research Methods </vt:lpstr>
      <vt:lpstr>Defining Knowledge</vt:lpstr>
      <vt:lpstr>Method of Tenacity</vt:lpstr>
      <vt:lpstr>Method of Intuition</vt:lpstr>
      <vt:lpstr>Method of Authority</vt:lpstr>
      <vt:lpstr>Method of Logic</vt:lpstr>
      <vt:lpstr>Observation Method</vt:lpstr>
      <vt:lpstr>Fallibility of the Senses: Illusions</vt:lpstr>
      <vt:lpstr>Practicing Psychology</vt:lpstr>
      <vt:lpstr>The Scientific Method</vt:lpstr>
      <vt:lpstr>Scientific Method</vt:lpstr>
      <vt:lpstr>Testable Hypothesis</vt:lpstr>
      <vt:lpstr>Testability</vt:lpstr>
      <vt:lpstr>Refutable Hypothesis</vt:lpstr>
      <vt:lpstr> Testable Predictions Derived from a General Hypothesis</vt:lpstr>
      <vt:lpstr>Main Principles of Science</vt:lpstr>
      <vt:lpstr>Process of Science</vt:lpstr>
      <vt:lpstr>So What is Pseudoscience?</vt:lpstr>
      <vt:lpstr>The Research Process</vt:lpstr>
      <vt:lpstr>Research Process</vt:lpstr>
      <vt:lpstr>Lecture Review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Research Methods </dc:title>
  <dc:creator>Saadia McLeod</dc:creator>
  <cp:lastModifiedBy>Saadia McLeod</cp:lastModifiedBy>
  <cp:revision>16</cp:revision>
  <dcterms:created xsi:type="dcterms:W3CDTF">2019-01-17T01:32:12Z</dcterms:created>
  <dcterms:modified xsi:type="dcterms:W3CDTF">2019-01-24T00:05:30Z</dcterms:modified>
</cp:coreProperties>
</file>