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>
  <p:sldMasterIdLst>
    <p:sldMasterId id="2147483671" r:id="rId1"/>
    <p:sldMasterId id="2147483855" r:id="rId2"/>
  </p:sldMasterIdLst>
  <p:notesMasterIdLst>
    <p:notesMasterId r:id="rId34"/>
  </p:notesMasterIdLst>
  <p:sldIdLst>
    <p:sldId id="487" r:id="rId3"/>
    <p:sldId id="517" r:id="rId4"/>
    <p:sldId id="488" r:id="rId5"/>
    <p:sldId id="489" r:id="rId6"/>
    <p:sldId id="490" r:id="rId7"/>
    <p:sldId id="491" r:id="rId8"/>
    <p:sldId id="492" r:id="rId9"/>
    <p:sldId id="493" r:id="rId10"/>
    <p:sldId id="494" r:id="rId11"/>
    <p:sldId id="495" r:id="rId12"/>
    <p:sldId id="496" r:id="rId13"/>
    <p:sldId id="497" r:id="rId14"/>
    <p:sldId id="498" r:id="rId15"/>
    <p:sldId id="499" r:id="rId16"/>
    <p:sldId id="500" r:id="rId17"/>
    <p:sldId id="501" r:id="rId18"/>
    <p:sldId id="502" r:id="rId19"/>
    <p:sldId id="503" r:id="rId20"/>
    <p:sldId id="504" r:id="rId21"/>
    <p:sldId id="505" r:id="rId22"/>
    <p:sldId id="506" r:id="rId23"/>
    <p:sldId id="507" r:id="rId24"/>
    <p:sldId id="508" r:id="rId25"/>
    <p:sldId id="509" r:id="rId26"/>
    <p:sldId id="510" r:id="rId27"/>
    <p:sldId id="511" r:id="rId28"/>
    <p:sldId id="512" r:id="rId29"/>
    <p:sldId id="513" r:id="rId30"/>
    <p:sldId id="514" r:id="rId31"/>
    <p:sldId id="515" r:id="rId32"/>
    <p:sldId id="516" r:id="rId3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9B"/>
    <a:srgbClr val="002D3D"/>
    <a:srgbClr val="59305B"/>
    <a:srgbClr val="4578AF"/>
    <a:srgbClr val="3366FF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66EF58-E0A2-4491-9A58-2A7595B4E83F}" v="29" dt="2019-02-10T04:17:01.199"/>
    <p1510:client id="{E00011C8-7B37-4976-9D1D-FD7B72EF041C}" v="6" dt="2019-02-10T22:07:53.0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323" autoAdjust="0"/>
  </p:normalViewPr>
  <p:slideViewPr>
    <p:cSldViewPr snapToGrid="0">
      <p:cViewPr varScale="1">
        <p:scale>
          <a:sx n="78" d="100"/>
          <a:sy n="78" d="100"/>
        </p:scale>
        <p:origin x="51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microsoft.com/office/2015/10/relationships/revisionInfo" Target="revisionInfo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00BEE9-DD02-497E-9DB9-687D8AC9D15D}" type="doc">
      <dgm:prSet loTypeId="urn:microsoft.com/office/officeart/2005/8/layout/hierarchy1" loCatId="hierarchy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48472B8-9234-4CC5-BC68-522F2DF43D80}">
      <dgm:prSet/>
      <dgm:spPr/>
      <dgm:t>
        <a:bodyPr/>
        <a:lstStyle/>
        <a:p>
          <a:r>
            <a:rPr lang="en-US" dirty="0"/>
            <a:t>Some data are non-numerical</a:t>
          </a:r>
        </a:p>
      </dgm:t>
    </dgm:pt>
    <dgm:pt modelId="{53B90833-F7A3-49C9-BAAA-889AF22879EB}" type="parTrans" cxnId="{76131CC4-849C-406F-8445-6791CD2F7875}">
      <dgm:prSet/>
      <dgm:spPr/>
      <dgm:t>
        <a:bodyPr/>
        <a:lstStyle/>
        <a:p>
          <a:endParaRPr lang="en-US"/>
        </a:p>
      </dgm:t>
    </dgm:pt>
    <dgm:pt modelId="{B43B24C8-7A38-4D60-B1D1-48F7CA1500B7}" type="sibTrans" cxnId="{76131CC4-849C-406F-8445-6791CD2F7875}">
      <dgm:prSet/>
      <dgm:spPr/>
      <dgm:t>
        <a:bodyPr/>
        <a:lstStyle/>
        <a:p>
          <a:endParaRPr lang="en-US"/>
        </a:p>
      </dgm:t>
    </dgm:pt>
    <dgm:pt modelId="{0745D365-0197-4914-B580-BB3B93FADEC2}">
      <dgm:prSet/>
      <dgm:spPr/>
      <dgm:t>
        <a:bodyPr/>
        <a:lstStyle/>
        <a:p>
          <a:r>
            <a:rPr lang="en-US" dirty="0"/>
            <a:t>Nominal and ordinal variables</a:t>
          </a:r>
        </a:p>
      </dgm:t>
    </dgm:pt>
    <dgm:pt modelId="{30874B2B-6374-4E05-A8DB-AE37F3C4F424}" type="parTrans" cxnId="{50EC3E4D-D2D1-4646-B843-303FC3ECD4F0}">
      <dgm:prSet/>
      <dgm:spPr/>
      <dgm:t>
        <a:bodyPr/>
        <a:lstStyle/>
        <a:p>
          <a:endParaRPr lang="en-US"/>
        </a:p>
      </dgm:t>
    </dgm:pt>
    <dgm:pt modelId="{690430F1-E88E-4B33-B625-58A7D4D7406C}" type="sibTrans" cxnId="{50EC3E4D-D2D1-4646-B843-303FC3ECD4F0}">
      <dgm:prSet/>
      <dgm:spPr/>
      <dgm:t>
        <a:bodyPr/>
        <a:lstStyle/>
        <a:p>
          <a:endParaRPr lang="en-US"/>
        </a:p>
      </dgm:t>
    </dgm:pt>
    <dgm:pt modelId="{6E57742E-EE19-4C1D-A69B-43581F2A060A}">
      <dgm:prSet/>
      <dgm:spPr/>
      <dgm:t>
        <a:bodyPr/>
        <a:lstStyle/>
        <a:p>
          <a:r>
            <a:rPr lang="en-US" dirty="0"/>
            <a:t>Described by:</a:t>
          </a:r>
        </a:p>
      </dgm:t>
    </dgm:pt>
    <dgm:pt modelId="{3B7E3AB4-D596-4411-A733-EFAD1B1063C1}" type="parTrans" cxnId="{73304A4B-E4F4-46C1-AC75-907E6CA34FAB}">
      <dgm:prSet/>
      <dgm:spPr/>
      <dgm:t>
        <a:bodyPr/>
        <a:lstStyle/>
        <a:p>
          <a:endParaRPr lang="en-US"/>
        </a:p>
      </dgm:t>
    </dgm:pt>
    <dgm:pt modelId="{2FF3BB01-61C4-4002-8C4D-86677442C7F1}" type="sibTrans" cxnId="{73304A4B-E4F4-46C1-AC75-907E6CA34FAB}">
      <dgm:prSet/>
      <dgm:spPr/>
      <dgm:t>
        <a:bodyPr/>
        <a:lstStyle/>
        <a:p>
          <a:endParaRPr lang="en-US"/>
        </a:p>
      </dgm:t>
    </dgm:pt>
    <dgm:pt modelId="{422B7F45-3619-403B-B685-8715851AA47C}">
      <dgm:prSet/>
      <dgm:spPr/>
      <dgm:t>
        <a:bodyPr/>
        <a:lstStyle/>
        <a:p>
          <a:r>
            <a:rPr lang="en-US" dirty="0"/>
            <a:t>Percentages</a:t>
          </a:r>
        </a:p>
      </dgm:t>
    </dgm:pt>
    <dgm:pt modelId="{DF5A05CF-0061-4606-8AD4-B688709EE416}" type="parTrans" cxnId="{DF40333A-E483-4ED7-AEB3-C5E614C55BE5}">
      <dgm:prSet/>
      <dgm:spPr/>
      <dgm:t>
        <a:bodyPr/>
        <a:lstStyle/>
        <a:p>
          <a:endParaRPr lang="en-US"/>
        </a:p>
      </dgm:t>
    </dgm:pt>
    <dgm:pt modelId="{784902D3-B7F8-4DD4-914F-7F1F341130D3}" type="sibTrans" cxnId="{DF40333A-E483-4ED7-AEB3-C5E614C55BE5}">
      <dgm:prSet/>
      <dgm:spPr/>
      <dgm:t>
        <a:bodyPr/>
        <a:lstStyle/>
        <a:p>
          <a:endParaRPr lang="en-US"/>
        </a:p>
      </dgm:t>
    </dgm:pt>
    <dgm:pt modelId="{67CEC749-D477-4CA1-B6AD-BF25806DEB5C}">
      <dgm:prSet/>
      <dgm:spPr/>
      <dgm:t>
        <a:bodyPr/>
        <a:lstStyle/>
        <a:p>
          <a:r>
            <a:rPr lang="en-US" dirty="0"/>
            <a:t>Proportions</a:t>
          </a:r>
        </a:p>
      </dgm:t>
    </dgm:pt>
    <dgm:pt modelId="{53692CB5-20F2-4CFE-A4D6-61888D9691A4}" type="parTrans" cxnId="{830D3F3B-FB2F-45F4-9E2A-0A5D583F88C5}">
      <dgm:prSet/>
      <dgm:spPr/>
      <dgm:t>
        <a:bodyPr/>
        <a:lstStyle/>
        <a:p>
          <a:endParaRPr lang="en-US"/>
        </a:p>
      </dgm:t>
    </dgm:pt>
    <dgm:pt modelId="{B6F3A3A0-378F-419D-AB8C-9C4C88272C79}" type="sibTrans" cxnId="{830D3F3B-FB2F-45F4-9E2A-0A5D583F88C5}">
      <dgm:prSet/>
      <dgm:spPr/>
      <dgm:t>
        <a:bodyPr/>
        <a:lstStyle/>
        <a:p>
          <a:endParaRPr lang="en-US"/>
        </a:p>
      </dgm:t>
    </dgm:pt>
    <dgm:pt modelId="{447959FC-8FEC-4BDD-B9FD-A0827D94C263}">
      <dgm:prSet/>
      <dgm:spPr/>
      <dgm:t>
        <a:bodyPr/>
        <a:lstStyle/>
        <a:p>
          <a:r>
            <a:rPr lang="en-US" dirty="0"/>
            <a:t>Mode </a:t>
          </a:r>
        </a:p>
      </dgm:t>
    </dgm:pt>
    <dgm:pt modelId="{F9541AD7-B2D4-4059-AE91-7D673FF58112}" type="parTrans" cxnId="{EBD3D081-1D17-4551-9B83-F4B8C5B46A2A}">
      <dgm:prSet/>
      <dgm:spPr/>
      <dgm:t>
        <a:bodyPr/>
        <a:lstStyle/>
        <a:p>
          <a:endParaRPr lang="en-US"/>
        </a:p>
      </dgm:t>
    </dgm:pt>
    <dgm:pt modelId="{75FB124D-767F-4454-9AB4-75015873C06D}" type="sibTrans" cxnId="{EBD3D081-1D17-4551-9B83-F4B8C5B46A2A}">
      <dgm:prSet/>
      <dgm:spPr/>
      <dgm:t>
        <a:bodyPr/>
        <a:lstStyle/>
        <a:p>
          <a:endParaRPr lang="en-US"/>
        </a:p>
      </dgm:t>
    </dgm:pt>
    <dgm:pt modelId="{D7E6A84B-50A7-46A9-ADF7-17420A67DFCB}" type="pres">
      <dgm:prSet presAssocID="{A400BEE9-DD02-497E-9DB9-687D8AC9D15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14E5EF7-C349-4923-937D-82EAA4B9A1DC}" type="pres">
      <dgm:prSet presAssocID="{F48472B8-9234-4CC5-BC68-522F2DF43D80}" presName="hierRoot1" presStyleCnt="0"/>
      <dgm:spPr/>
    </dgm:pt>
    <dgm:pt modelId="{079061D0-132A-4F07-B0C9-34FE990D961E}" type="pres">
      <dgm:prSet presAssocID="{F48472B8-9234-4CC5-BC68-522F2DF43D80}" presName="composite" presStyleCnt="0"/>
      <dgm:spPr/>
    </dgm:pt>
    <dgm:pt modelId="{32F22AF0-B696-4875-9EC2-90D6D101A5A0}" type="pres">
      <dgm:prSet presAssocID="{F48472B8-9234-4CC5-BC68-522F2DF43D80}" presName="background" presStyleLbl="node0" presStyleIdx="0" presStyleCnt="2"/>
      <dgm:spPr/>
    </dgm:pt>
    <dgm:pt modelId="{E5A10055-EC27-4F5A-83D8-B5B05E1FCA52}" type="pres">
      <dgm:prSet presAssocID="{F48472B8-9234-4CC5-BC68-522F2DF43D80}" presName="text" presStyleLbl="fgAcc0" presStyleIdx="0" presStyleCnt="2">
        <dgm:presLayoutVars>
          <dgm:chPref val="3"/>
        </dgm:presLayoutVars>
      </dgm:prSet>
      <dgm:spPr/>
    </dgm:pt>
    <dgm:pt modelId="{C2976C75-BF84-4EAF-B131-64D9902C5820}" type="pres">
      <dgm:prSet presAssocID="{F48472B8-9234-4CC5-BC68-522F2DF43D80}" presName="hierChild2" presStyleCnt="0"/>
      <dgm:spPr/>
    </dgm:pt>
    <dgm:pt modelId="{317D1446-2D08-4ACE-8777-E767808CADA3}" type="pres">
      <dgm:prSet presAssocID="{30874B2B-6374-4E05-A8DB-AE37F3C4F424}" presName="Name10" presStyleLbl="parChTrans1D2" presStyleIdx="0" presStyleCnt="4"/>
      <dgm:spPr/>
    </dgm:pt>
    <dgm:pt modelId="{55F74B10-E971-4589-B0D5-DF55FF9C9B71}" type="pres">
      <dgm:prSet presAssocID="{0745D365-0197-4914-B580-BB3B93FADEC2}" presName="hierRoot2" presStyleCnt="0"/>
      <dgm:spPr/>
    </dgm:pt>
    <dgm:pt modelId="{A27F0E9D-2941-43A2-8D1F-15064E61703F}" type="pres">
      <dgm:prSet presAssocID="{0745D365-0197-4914-B580-BB3B93FADEC2}" presName="composite2" presStyleCnt="0"/>
      <dgm:spPr/>
    </dgm:pt>
    <dgm:pt modelId="{8DA933A9-29F8-4E74-A4CC-7E7399A6BDA2}" type="pres">
      <dgm:prSet presAssocID="{0745D365-0197-4914-B580-BB3B93FADEC2}" presName="background2" presStyleLbl="node2" presStyleIdx="0" presStyleCnt="4"/>
      <dgm:spPr/>
    </dgm:pt>
    <dgm:pt modelId="{FE4293D3-5D50-4DFA-94EB-B3B045DD5D77}" type="pres">
      <dgm:prSet presAssocID="{0745D365-0197-4914-B580-BB3B93FADEC2}" presName="text2" presStyleLbl="fgAcc2" presStyleIdx="0" presStyleCnt="4">
        <dgm:presLayoutVars>
          <dgm:chPref val="3"/>
        </dgm:presLayoutVars>
      </dgm:prSet>
      <dgm:spPr/>
    </dgm:pt>
    <dgm:pt modelId="{3B7A3E3B-AF02-49AA-8384-B0C2F8E31018}" type="pres">
      <dgm:prSet presAssocID="{0745D365-0197-4914-B580-BB3B93FADEC2}" presName="hierChild3" presStyleCnt="0"/>
      <dgm:spPr/>
    </dgm:pt>
    <dgm:pt modelId="{393AF347-BE39-46B8-9C44-165859CF2D0F}" type="pres">
      <dgm:prSet presAssocID="{6E57742E-EE19-4C1D-A69B-43581F2A060A}" presName="hierRoot1" presStyleCnt="0"/>
      <dgm:spPr/>
    </dgm:pt>
    <dgm:pt modelId="{4A709CA8-D1A4-4F41-87AF-38728EF7630F}" type="pres">
      <dgm:prSet presAssocID="{6E57742E-EE19-4C1D-A69B-43581F2A060A}" presName="composite" presStyleCnt="0"/>
      <dgm:spPr/>
    </dgm:pt>
    <dgm:pt modelId="{4BC262CC-B37F-4001-8568-E2CF6369FDD8}" type="pres">
      <dgm:prSet presAssocID="{6E57742E-EE19-4C1D-A69B-43581F2A060A}" presName="background" presStyleLbl="node0" presStyleIdx="1" presStyleCnt="2"/>
      <dgm:spPr/>
    </dgm:pt>
    <dgm:pt modelId="{847A6314-3613-49C6-8114-0237C9326ACD}" type="pres">
      <dgm:prSet presAssocID="{6E57742E-EE19-4C1D-A69B-43581F2A060A}" presName="text" presStyleLbl="fgAcc0" presStyleIdx="1" presStyleCnt="2">
        <dgm:presLayoutVars>
          <dgm:chPref val="3"/>
        </dgm:presLayoutVars>
      </dgm:prSet>
      <dgm:spPr/>
    </dgm:pt>
    <dgm:pt modelId="{B5682BD7-84D5-42CA-8958-F6A5048E3200}" type="pres">
      <dgm:prSet presAssocID="{6E57742E-EE19-4C1D-A69B-43581F2A060A}" presName="hierChild2" presStyleCnt="0"/>
      <dgm:spPr/>
    </dgm:pt>
    <dgm:pt modelId="{6A4BBA0A-0375-4454-A6AF-054A8E45748F}" type="pres">
      <dgm:prSet presAssocID="{DF5A05CF-0061-4606-8AD4-B688709EE416}" presName="Name10" presStyleLbl="parChTrans1D2" presStyleIdx="1" presStyleCnt="4"/>
      <dgm:spPr/>
    </dgm:pt>
    <dgm:pt modelId="{697B1071-5D12-450F-AF18-3F917F6EB43F}" type="pres">
      <dgm:prSet presAssocID="{422B7F45-3619-403B-B685-8715851AA47C}" presName="hierRoot2" presStyleCnt="0"/>
      <dgm:spPr/>
    </dgm:pt>
    <dgm:pt modelId="{4C93268E-8573-40B8-BABE-B6D227A5C385}" type="pres">
      <dgm:prSet presAssocID="{422B7F45-3619-403B-B685-8715851AA47C}" presName="composite2" presStyleCnt="0"/>
      <dgm:spPr/>
    </dgm:pt>
    <dgm:pt modelId="{A08262CE-2857-488F-99E7-4D8F0ACA7530}" type="pres">
      <dgm:prSet presAssocID="{422B7F45-3619-403B-B685-8715851AA47C}" presName="background2" presStyleLbl="node2" presStyleIdx="1" presStyleCnt="4"/>
      <dgm:spPr/>
    </dgm:pt>
    <dgm:pt modelId="{3FA03AC0-15D2-4E3C-B660-E0E2A2026558}" type="pres">
      <dgm:prSet presAssocID="{422B7F45-3619-403B-B685-8715851AA47C}" presName="text2" presStyleLbl="fgAcc2" presStyleIdx="1" presStyleCnt="4">
        <dgm:presLayoutVars>
          <dgm:chPref val="3"/>
        </dgm:presLayoutVars>
      </dgm:prSet>
      <dgm:spPr/>
    </dgm:pt>
    <dgm:pt modelId="{F533D7B4-85FE-4126-AA03-4BD7EA1B0E83}" type="pres">
      <dgm:prSet presAssocID="{422B7F45-3619-403B-B685-8715851AA47C}" presName="hierChild3" presStyleCnt="0"/>
      <dgm:spPr/>
    </dgm:pt>
    <dgm:pt modelId="{DBC00928-9890-4891-AFD5-DACD58B0F414}" type="pres">
      <dgm:prSet presAssocID="{53692CB5-20F2-4CFE-A4D6-61888D9691A4}" presName="Name10" presStyleLbl="parChTrans1D2" presStyleIdx="2" presStyleCnt="4"/>
      <dgm:spPr/>
    </dgm:pt>
    <dgm:pt modelId="{F6F51004-EFE0-420D-825D-574433D75696}" type="pres">
      <dgm:prSet presAssocID="{67CEC749-D477-4CA1-B6AD-BF25806DEB5C}" presName="hierRoot2" presStyleCnt="0"/>
      <dgm:spPr/>
    </dgm:pt>
    <dgm:pt modelId="{751A9E8A-7786-4D69-AF68-69BE5BB904E7}" type="pres">
      <dgm:prSet presAssocID="{67CEC749-D477-4CA1-B6AD-BF25806DEB5C}" presName="composite2" presStyleCnt="0"/>
      <dgm:spPr/>
    </dgm:pt>
    <dgm:pt modelId="{67E6501D-2AD0-4E98-88F8-4E71E7FA6C84}" type="pres">
      <dgm:prSet presAssocID="{67CEC749-D477-4CA1-B6AD-BF25806DEB5C}" presName="background2" presStyleLbl="node2" presStyleIdx="2" presStyleCnt="4"/>
      <dgm:spPr/>
    </dgm:pt>
    <dgm:pt modelId="{7926F5AF-8CC8-44F6-B7F7-29729829E378}" type="pres">
      <dgm:prSet presAssocID="{67CEC749-D477-4CA1-B6AD-BF25806DEB5C}" presName="text2" presStyleLbl="fgAcc2" presStyleIdx="2" presStyleCnt="4">
        <dgm:presLayoutVars>
          <dgm:chPref val="3"/>
        </dgm:presLayoutVars>
      </dgm:prSet>
      <dgm:spPr/>
    </dgm:pt>
    <dgm:pt modelId="{30E35B67-1E8B-40B9-A515-28AEF0DB951C}" type="pres">
      <dgm:prSet presAssocID="{67CEC749-D477-4CA1-B6AD-BF25806DEB5C}" presName="hierChild3" presStyleCnt="0"/>
      <dgm:spPr/>
    </dgm:pt>
    <dgm:pt modelId="{3569523E-369C-483F-B1F0-AD9AB608FAC2}" type="pres">
      <dgm:prSet presAssocID="{F9541AD7-B2D4-4059-AE91-7D673FF58112}" presName="Name10" presStyleLbl="parChTrans1D2" presStyleIdx="3" presStyleCnt="4"/>
      <dgm:spPr/>
    </dgm:pt>
    <dgm:pt modelId="{C74CDB8A-C108-485D-8D30-F566BAB158B9}" type="pres">
      <dgm:prSet presAssocID="{447959FC-8FEC-4BDD-B9FD-A0827D94C263}" presName="hierRoot2" presStyleCnt="0"/>
      <dgm:spPr/>
    </dgm:pt>
    <dgm:pt modelId="{DB87C91C-ED35-4105-B3E0-C6B8871E43CE}" type="pres">
      <dgm:prSet presAssocID="{447959FC-8FEC-4BDD-B9FD-A0827D94C263}" presName="composite2" presStyleCnt="0"/>
      <dgm:spPr/>
    </dgm:pt>
    <dgm:pt modelId="{E5E6CADE-10C9-4ADE-B625-7FDDA85F206D}" type="pres">
      <dgm:prSet presAssocID="{447959FC-8FEC-4BDD-B9FD-A0827D94C263}" presName="background2" presStyleLbl="node2" presStyleIdx="3" presStyleCnt="4"/>
      <dgm:spPr/>
    </dgm:pt>
    <dgm:pt modelId="{24A78FBF-2C67-449C-9E4C-2245BAD02CDA}" type="pres">
      <dgm:prSet presAssocID="{447959FC-8FEC-4BDD-B9FD-A0827D94C263}" presName="text2" presStyleLbl="fgAcc2" presStyleIdx="3" presStyleCnt="4">
        <dgm:presLayoutVars>
          <dgm:chPref val="3"/>
        </dgm:presLayoutVars>
      </dgm:prSet>
      <dgm:spPr/>
    </dgm:pt>
    <dgm:pt modelId="{0AE3D087-89B2-4B1D-8493-E7C93B78EBE9}" type="pres">
      <dgm:prSet presAssocID="{447959FC-8FEC-4BDD-B9FD-A0827D94C263}" presName="hierChild3" presStyleCnt="0"/>
      <dgm:spPr/>
    </dgm:pt>
  </dgm:ptLst>
  <dgm:cxnLst>
    <dgm:cxn modelId="{DF40333A-E483-4ED7-AEB3-C5E614C55BE5}" srcId="{6E57742E-EE19-4C1D-A69B-43581F2A060A}" destId="{422B7F45-3619-403B-B685-8715851AA47C}" srcOrd="0" destOrd="0" parTransId="{DF5A05CF-0061-4606-8AD4-B688709EE416}" sibTransId="{784902D3-B7F8-4DD4-914F-7F1F341130D3}"/>
    <dgm:cxn modelId="{830D3F3B-FB2F-45F4-9E2A-0A5D583F88C5}" srcId="{6E57742E-EE19-4C1D-A69B-43581F2A060A}" destId="{67CEC749-D477-4CA1-B6AD-BF25806DEB5C}" srcOrd="1" destOrd="0" parTransId="{53692CB5-20F2-4CFE-A4D6-61888D9691A4}" sibTransId="{B6F3A3A0-378F-419D-AB8C-9C4C88272C79}"/>
    <dgm:cxn modelId="{7A0BB95E-1A54-4DD7-9359-CCE82D60BCBA}" type="presOf" srcId="{6E57742E-EE19-4C1D-A69B-43581F2A060A}" destId="{847A6314-3613-49C6-8114-0237C9326ACD}" srcOrd="0" destOrd="0" presId="urn:microsoft.com/office/officeart/2005/8/layout/hierarchy1"/>
    <dgm:cxn modelId="{0CBAFD46-4891-42BD-B493-D1539EF1073F}" type="presOf" srcId="{422B7F45-3619-403B-B685-8715851AA47C}" destId="{3FA03AC0-15D2-4E3C-B660-E0E2A2026558}" srcOrd="0" destOrd="0" presId="urn:microsoft.com/office/officeart/2005/8/layout/hierarchy1"/>
    <dgm:cxn modelId="{73304A4B-E4F4-46C1-AC75-907E6CA34FAB}" srcId="{A400BEE9-DD02-497E-9DB9-687D8AC9D15D}" destId="{6E57742E-EE19-4C1D-A69B-43581F2A060A}" srcOrd="1" destOrd="0" parTransId="{3B7E3AB4-D596-4411-A733-EFAD1B1063C1}" sibTransId="{2FF3BB01-61C4-4002-8C4D-86677442C7F1}"/>
    <dgm:cxn modelId="{50EC3E4D-D2D1-4646-B843-303FC3ECD4F0}" srcId="{F48472B8-9234-4CC5-BC68-522F2DF43D80}" destId="{0745D365-0197-4914-B580-BB3B93FADEC2}" srcOrd="0" destOrd="0" parTransId="{30874B2B-6374-4E05-A8DB-AE37F3C4F424}" sibTransId="{690430F1-E88E-4B33-B625-58A7D4D7406C}"/>
    <dgm:cxn modelId="{E941B75A-E467-46AB-AF9F-2914FADE8E54}" type="presOf" srcId="{F9541AD7-B2D4-4059-AE91-7D673FF58112}" destId="{3569523E-369C-483F-B1F0-AD9AB608FAC2}" srcOrd="0" destOrd="0" presId="urn:microsoft.com/office/officeart/2005/8/layout/hierarchy1"/>
    <dgm:cxn modelId="{EBD3D081-1D17-4551-9B83-F4B8C5B46A2A}" srcId="{6E57742E-EE19-4C1D-A69B-43581F2A060A}" destId="{447959FC-8FEC-4BDD-B9FD-A0827D94C263}" srcOrd="2" destOrd="0" parTransId="{F9541AD7-B2D4-4059-AE91-7D673FF58112}" sibTransId="{75FB124D-767F-4454-9AB4-75015873C06D}"/>
    <dgm:cxn modelId="{BB79B4A3-437F-49A6-B403-71D8F3585C94}" type="presOf" srcId="{447959FC-8FEC-4BDD-B9FD-A0827D94C263}" destId="{24A78FBF-2C67-449C-9E4C-2245BAD02CDA}" srcOrd="0" destOrd="0" presId="urn:microsoft.com/office/officeart/2005/8/layout/hierarchy1"/>
    <dgm:cxn modelId="{5BA802A4-BC7F-4EB5-A2F7-936DC9065AF6}" type="presOf" srcId="{30874B2B-6374-4E05-A8DB-AE37F3C4F424}" destId="{317D1446-2D08-4ACE-8777-E767808CADA3}" srcOrd="0" destOrd="0" presId="urn:microsoft.com/office/officeart/2005/8/layout/hierarchy1"/>
    <dgm:cxn modelId="{2AA40CA4-F724-4CBD-A00B-D0B3EED946F3}" type="presOf" srcId="{0745D365-0197-4914-B580-BB3B93FADEC2}" destId="{FE4293D3-5D50-4DFA-94EB-B3B045DD5D77}" srcOrd="0" destOrd="0" presId="urn:microsoft.com/office/officeart/2005/8/layout/hierarchy1"/>
    <dgm:cxn modelId="{76131CC4-849C-406F-8445-6791CD2F7875}" srcId="{A400BEE9-DD02-497E-9DB9-687D8AC9D15D}" destId="{F48472B8-9234-4CC5-BC68-522F2DF43D80}" srcOrd="0" destOrd="0" parTransId="{53B90833-F7A3-49C9-BAAA-889AF22879EB}" sibTransId="{B43B24C8-7A38-4D60-B1D1-48F7CA1500B7}"/>
    <dgm:cxn modelId="{0F0347DC-5795-4AC7-911C-50F334585B00}" type="presOf" srcId="{67CEC749-D477-4CA1-B6AD-BF25806DEB5C}" destId="{7926F5AF-8CC8-44F6-B7F7-29729829E378}" srcOrd="0" destOrd="0" presId="urn:microsoft.com/office/officeart/2005/8/layout/hierarchy1"/>
    <dgm:cxn modelId="{E5AE4AE3-F6F2-49C2-8CE7-DB4DB3DAB174}" type="presOf" srcId="{F48472B8-9234-4CC5-BC68-522F2DF43D80}" destId="{E5A10055-EC27-4F5A-83D8-B5B05E1FCA52}" srcOrd="0" destOrd="0" presId="urn:microsoft.com/office/officeart/2005/8/layout/hierarchy1"/>
    <dgm:cxn modelId="{DCA4F4E7-77BC-42B5-8313-ED9B84233B98}" type="presOf" srcId="{A400BEE9-DD02-497E-9DB9-687D8AC9D15D}" destId="{D7E6A84B-50A7-46A9-ADF7-17420A67DFCB}" srcOrd="0" destOrd="0" presId="urn:microsoft.com/office/officeart/2005/8/layout/hierarchy1"/>
    <dgm:cxn modelId="{32EAE2E9-1F39-4542-A64B-97883E88EA21}" type="presOf" srcId="{DF5A05CF-0061-4606-8AD4-B688709EE416}" destId="{6A4BBA0A-0375-4454-A6AF-054A8E45748F}" srcOrd="0" destOrd="0" presId="urn:microsoft.com/office/officeart/2005/8/layout/hierarchy1"/>
    <dgm:cxn modelId="{E799F2FB-3ECA-4A71-BCA4-A57974EE9D85}" type="presOf" srcId="{53692CB5-20F2-4CFE-A4D6-61888D9691A4}" destId="{DBC00928-9890-4891-AFD5-DACD58B0F414}" srcOrd="0" destOrd="0" presId="urn:microsoft.com/office/officeart/2005/8/layout/hierarchy1"/>
    <dgm:cxn modelId="{065F6A9A-DFE6-4BD8-943C-E9F284E69F64}" type="presParOf" srcId="{D7E6A84B-50A7-46A9-ADF7-17420A67DFCB}" destId="{D14E5EF7-C349-4923-937D-82EAA4B9A1DC}" srcOrd="0" destOrd="0" presId="urn:microsoft.com/office/officeart/2005/8/layout/hierarchy1"/>
    <dgm:cxn modelId="{4FF4E436-64D2-4BE9-AFB6-4D27CB559215}" type="presParOf" srcId="{D14E5EF7-C349-4923-937D-82EAA4B9A1DC}" destId="{079061D0-132A-4F07-B0C9-34FE990D961E}" srcOrd="0" destOrd="0" presId="urn:microsoft.com/office/officeart/2005/8/layout/hierarchy1"/>
    <dgm:cxn modelId="{51C78B97-4F1F-42B4-AFDC-C67F551D6251}" type="presParOf" srcId="{079061D0-132A-4F07-B0C9-34FE990D961E}" destId="{32F22AF0-B696-4875-9EC2-90D6D101A5A0}" srcOrd="0" destOrd="0" presId="urn:microsoft.com/office/officeart/2005/8/layout/hierarchy1"/>
    <dgm:cxn modelId="{D5843C2C-0B30-46E4-AC32-C87B254A87E0}" type="presParOf" srcId="{079061D0-132A-4F07-B0C9-34FE990D961E}" destId="{E5A10055-EC27-4F5A-83D8-B5B05E1FCA52}" srcOrd="1" destOrd="0" presId="urn:microsoft.com/office/officeart/2005/8/layout/hierarchy1"/>
    <dgm:cxn modelId="{BD03C150-3EA0-4B09-8EA3-4C1FDA5EEC13}" type="presParOf" srcId="{D14E5EF7-C349-4923-937D-82EAA4B9A1DC}" destId="{C2976C75-BF84-4EAF-B131-64D9902C5820}" srcOrd="1" destOrd="0" presId="urn:microsoft.com/office/officeart/2005/8/layout/hierarchy1"/>
    <dgm:cxn modelId="{0F95AA48-6C2C-4E06-9F1B-9527FDC1D74F}" type="presParOf" srcId="{C2976C75-BF84-4EAF-B131-64D9902C5820}" destId="{317D1446-2D08-4ACE-8777-E767808CADA3}" srcOrd="0" destOrd="0" presId="urn:microsoft.com/office/officeart/2005/8/layout/hierarchy1"/>
    <dgm:cxn modelId="{03CD5B9D-C7E8-45C2-8F9B-DBF9FEEE1C4B}" type="presParOf" srcId="{C2976C75-BF84-4EAF-B131-64D9902C5820}" destId="{55F74B10-E971-4589-B0D5-DF55FF9C9B71}" srcOrd="1" destOrd="0" presId="urn:microsoft.com/office/officeart/2005/8/layout/hierarchy1"/>
    <dgm:cxn modelId="{52EADA98-D697-41D2-8A65-6E9F19C475D4}" type="presParOf" srcId="{55F74B10-E971-4589-B0D5-DF55FF9C9B71}" destId="{A27F0E9D-2941-43A2-8D1F-15064E61703F}" srcOrd="0" destOrd="0" presId="urn:microsoft.com/office/officeart/2005/8/layout/hierarchy1"/>
    <dgm:cxn modelId="{91982346-5687-42CD-854F-C4BA975AADAB}" type="presParOf" srcId="{A27F0E9D-2941-43A2-8D1F-15064E61703F}" destId="{8DA933A9-29F8-4E74-A4CC-7E7399A6BDA2}" srcOrd="0" destOrd="0" presId="urn:microsoft.com/office/officeart/2005/8/layout/hierarchy1"/>
    <dgm:cxn modelId="{C3C1A1BF-50D9-4D2A-B6D6-FEFFAC7EBE8C}" type="presParOf" srcId="{A27F0E9D-2941-43A2-8D1F-15064E61703F}" destId="{FE4293D3-5D50-4DFA-94EB-B3B045DD5D77}" srcOrd="1" destOrd="0" presId="urn:microsoft.com/office/officeart/2005/8/layout/hierarchy1"/>
    <dgm:cxn modelId="{731337DA-DAD9-4606-B0B6-01AB5EDA4586}" type="presParOf" srcId="{55F74B10-E971-4589-B0D5-DF55FF9C9B71}" destId="{3B7A3E3B-AF02-49AA-8384-B0C2F8E31018}" srcOrd="1" destOrd="0" presId="urn:microsoft.com/office/officeart/2005/8/layout/hierarchy1"/>
    <dgm:cxn modelId="{FD5B070B-70CA-47C8-8071-267193FE6F1B}" type="presParOf" srcId="{D7E6A84B-50A7-46A9-ADF7-17420A67DFCB}" destId="{393AF347-BE39-46B8-9C44-165859CF2D0F}" srcOrd="1" destOrd="0" presId="urn:microsoft.com/office/officeart/2005/8/layout/hierarchy1"/>
    <dgm:cxn modelId="{E5B7071D-A5C1-436A-B1EC-029E8A9FCB30}" type="presParOf" srcId="{393AF347-BE39-46B8-9C44-165859CF2D0F}" destId="{4A709CA8-D1A4-4F41-87AF-38728EF7630F}" srcOrd="0" destOrd="0" presId="urn:microsoft.com/office/officeart/2005/8/layout/hierarchy1"/>
    <dgm:cxn modelId="{EAF983A9-E598-498A-AFC6-1F616C5172B8}" type="presParOf" srcId="{4A709CA8-D1A4-4F41-87AF-38728EF7630F}" destId="{4BC262CC-B37F-4001-8568-E2CF6369FDD8}" srcOrd="0" destOrd="0" presId="urn:microsoft.com/office/officeart/2005/8/layout/hierarchy1"/>
    <dgm:cxn modelId="{884085CA-D92A-4052-8AED-7A3DA216A81B}" type="presParOf" srcId="{4A709CA8-D1A4-4F41-87AF-38728EF7630F}" destId="{847A6314-3613-49C6-8114-0237C9326ACD}" srcOrd="1" destOrd="0" presId="urn:microsoft.com/office/officeart/2005/8/layout/hierarchy1"/>
    <dgm:cxn modelId="{533B5B02-32F8-456C-BC45-56FB9C2A34C7}" type="presParOf" srcId="{393AF347-BE39-46B8-9C44-165859CF2D0F}" destId="{B5682BD7-84D5-42CA-8958-F6A5048E3200}" srcOrd="1" destOrd="0" presId="urn:microsoft.com/office/officeart/2005/8/layout/hierarchy1"/>
    <dgm:cxn modelId="{28F5BDA2-9334-4D98-89D0-7127AAB2224B}" type="presParOf" srcId="{B5682BD7-84D5-42CA-8958-F6A5048E3200}" destId="{6A4BBA0A-0375-4454-A6AF-054A8E45748F}" srcOrd="0" destOrd="0" presId="urn:microsoft.com/office/officeart/2005/8/layout/hierarchy1"/>
    <dgm:cxn modelId="{EA183234-7FF8-45B2-BEF9-FFF8F8139580}" type="presParOf" srcId="{B5682BD7-84D5-42CA-8958-F6A5048E3200}" destId="{697B1071-5D12-450F-AF18-3F917F6EB43F}" srcOrd="1" destOrd="0" presId="urn:microsoft.com/office/officeart/2005/8/layout/hierarchy1"/>
    <dgm:cxn modelId="{FC271714-0E72-4FBB-BE6E-1A89EF6B0FD4}" type="presParOf" srcId="{697B1071-5D12-450F-AF18-3F917F6EB43F}" destId="{4C93268E-8573-40B8-BABE-B6D227A5C385}" srcOrd="0" destOrd="0" presId="urn:microsoft.com/office/officeart/2005/8/layout/hierarchy1"/>
    <dgm:cxn modelId="{A4B5BFE9-9D81-474D-9B18-E3992413A919}" type="presParOf" srcId="{4C93268E-8573-40B8-BABE-B6D227A5C385}" destId="{A08262CE-2857-488F-99E7-4D8F0ACA7530}" srcOrd="0" destOrd="0" presId="urn:microsoft.com/office/officeart/2005/8/layout/hierarchy1"/>
    <dgm:cxn modelId="{1006235A-05C2-4C2B-9FF6-B2670845A9C9}" type="presParOf" srcId="{4C93268E-8573-40B8-BABE-B6D227A5C385}" destId="{3FA03AC0-15D2-4E3C-B660-E0E2A2026558}" srcOrd="1" destOrd="0" presId="urn:microsoft.com/office/officeart/2005/8/layout/hierarchy1"/>
    <dgm:cxn modelId="{5A55D792-4B8A-4482-A880-A790586BC77A}" type="presParOf" srcId="{697B1071-5D12-450F-AF18-3F917F6EB43F}" destId="{F533D7B4-85FE-4126-AA03-4BD7EA1B0E83}" srcOrd="1" destOrd="0" presId="urn:microsoft.com/office/officeart/2005/8/layout/hierarchy1"/>
    <dgm:cxn modelId="{C9F77A52-4051-436F-83FC-C6DE6319CC27}" type="presParOf" srcId="{B5682BD7-84D5-42CA-8958-F6A5048E3200}" destId="{DBC00928-9890-4891-AFD5-DACD58B0F414}" srcOrd="2" destOrd="0" presId="urn:microsoft.com/office/officeart/2005/8/layout/hierarchy1"/>
    <dgm:cxn modelId="{CC5AF7CD-AE1E-4985-84F3-32AEA2032B08}" type="presParOf" srcId="{B5682BD7-84D5-42CA-8958-F6A5048E3200}" destId="{F6F51004-EFE0-420D-825D-574433D75696}" srcOrd="3" destOrd="0" presId="urn:microsoft.com/office/officeart/2005/8/layout/hierarchy1"/>
    <dgm:cxn modelId="{35C33DC3-C303-4237-BF92-2D643069A047}" type="presParOf" srcId="{F6F51004-EFE0-420D-825D-574433D75696}" destId="{751A9E8A-7786-4D69-AF68-69BE5BB904E7}" srcOrd="0" destOrd="0" presId="urn:microsoft.com/office/officeart/2005/8/layout/hierarchy1"/>
    <dgm:cxn modelId="{4662994B-FF38-402A-82D9-AC5D7C298572}" type="presParOf" srcId="{751A9E8A-7786-4D69-AF68-69BE5BB904E7}" destId="{67E6501D-2AD0-4E98-88F8-4E71E7FA6C84}" srcOrd="0" destOrd="0" presId="urn:microsoft.com/office/officeart/2005/8/layout/hierarchy1"/>
    <dgm:cxn modelId="{26FA19FA-AF94-4844-971F-6E5BB8F291A2}" type="presParOf" srcId="{751A9E8A-7786-4D69-AF68-69BE5BB904E7}" destId="{7926F5AF-8CC8-44F6-B7F7-29729829E378}" srcOrd="1" destOrd="0" presId="urn:microsoft.com/office/officeart/2005/8/layout/hierarchy1"/>
    <dgm:cxn modelId="{287FF198-92A9-49BB-891B-157EF80BA2DC}" type="presParOf" srcId="{F6F51004-EFE0-420D-825D-574433D75696}" destId="{30E35B67-1E8B-40B9-A515-28AEF0DB951C}" srcOrd="1" destOrd="0" presId="urn:microsoft.com/office/officeart/2005/8/layout/hierarchy1"/>
    <dgm:cxn modelId="{799FD3FC-B007-48B3-A436-6E513274E971}" type="presParOf" srcId="{B5682BD7-84D5-42CA-8958-F6A5048E3200}" destId="{3569523E-369C-483F-B1F0-AD9AB608FAC2}" srcOrd="4" destOrd="0" presId="urn:microsoft.com/office/officeart/2005/8/layout/hierarchy1"/>
    <dgm:cxn modelId="{F2A833D9-D6E2-4FD6-8B0E-D43F1565084F}" type="presParOf" srcId="{B5682BD7-84D5-42CA-8958-F6A5048E3200}" destId="{C74CDB8A-C108-485D-8D30-F566BAB158B9}" srcOrd="5" destOrd="0" presId="urn:microsoft.com/office/officeart/2005/8/layout/hierarchy1"/>
    <dgm:cxn modelId="{47DD6D5C-9122-47C6-82FC-41BD27EC7A38}" type="presParOf" srcId="{C74CDB8A-C108-485D-8D30-F566BAB158B9}" destId="{DB87C91C-ED35-4105-B3E0-C6B8871E43CE}" srcOrd="0" destOrd="0" presId="urn:microsoft.com/office/officeart/2005/8/layout/hierarchy1"/>
    <dgm:cxn modelId="{BB47B214-E460-4DD5-B44A-7408AA51FE39}" type="presParOf" srcId="{DB87C91C-ED35-4105-B3E0-C6B8871E43CE}" destId="{E5E6CADE-10C9-4ADE-B625-7FDDA85F206D}" srcOrd="0" destOrd="0" presId="urn:microsoft.com/office/officeart/2005/8/layout/hierarchy1"/>
    <dgm:cxn modelId="{CF02E8B0-211D-41A3-9467-CFBBDFA91F80}" type="presParOf" srcId="{DB87C91C-ED35-4105-B3E0-C6B8871E43CE}" destId="{24A78FBF-2C67-449C-9E4C-2245BAD02CDA}" srcOrd="1" destOrd="0" presId="urn:microsoft.com/office/officeart/2005/8/layout/hierarchy1"/>
    <dgm:cxn modelId="{197F52B4-4834-4B4E-9D5A-59D4190E2426}" type="presParOf" srcId="{C74CDB8A-C108-485D-8D30-F566BAB158B9}" destId="{0AE3D087-89B2-4B1D-8493-E7C93B78EBE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E0B984-0DB4-4072-95E3-3FEA8900A664}" type="doc">
      <dgm:prSet loTypeId="urn:microsoft.com/office/officeart/2005/8/layout/vList5" loCatId="list" qsTypeId="urn:microsoft.com/office/officeart/2005/8/quickstyle/simple2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6BC3386B-C141-4B2E-A657-D08B4A222F4C}">
      <dgm:prSet/>
      <dgm:spPr/>
      <dgm:t>
        <a:bodyPr/>
        <a:lstStyle/>
        <a:p>
          <a:r>
            <a:rPr lang="en-US" dirty="0"/>
            <a:t>Type I error</a:t>
          </a:r>
        </a:p>
      </dgm:t>
    </dgm:pt>
    <dgm:pt modelId="{1D0F54E3-8FAC-452C-805C-114E4BEC896F}" type="parTrans" cxnId="{1226C51A-D192-4F14-BDDE-41B658C44543}">
      <dgm:prSet/>
      <dgm:spPr/>
      <dgm:t>
        <a:bodyPr/>
        <a:lstStyle/>
        <a:p>
          <a:endParaRPr lang="en-US"/>
        </a:p>
      </dgm:t>
    </dgm:pt>
    <dgm:pt modelId="{69B5F520-5C3E-45FE-801C-BA9A9715112D}" type="sibTrans" cxnId="{1226C51A-D192-4F14-BDDE-41B658C44543}">
      <dgm:prSet/>
      <dgm:spPr/>
      <dgm:t>
        <a:bodyPr/>
        <a:lstStyle/>
        <a:p>
          <a:endParaRPr lang="en-US"/>
        </a:p>
      </dgm:t>
    </dgm:pt>
    <dgm:pt modelId="{70F92830-9ED9-4A50-8E07-AD9045E6B46B}">
      <dgm:prSet/>
      <dgm:spPr/>
      <dgm:t>
        <a:bodyPr/>
        <a:lstStyle/>
        <a:p>
          <a:r>
            <a:rPr lang="en-US" baseline="0" dirty="0"/>
            <a:t>Researcher finds evidence for a significant result when there is actually no effect.</a:t>
          </a:r>
          <a:endParaRPr lang="en-US" dirty="0"/>
        </a:p>
      </dgm:t>
    </dgm:pt>
    <dgm:pt modelId="{3F440AB1-FD89-4F59-89BA-C0462ED60F6C}" type="parTrans" cxnId="{6CA73D14-3B8A-4B4B-9287-1AE5CEBBD440}">
      <dgm:prSet/>
      <dgm:spPr/>
      <dgm:t>
        <a:bodyPr/>
        <a:lstStyle/>
        <a:p>
          <a:endParaRPr lang="en-US"/>
        </a:p>
      </dgm:t>
    </dgm:pt>
    <dgm:pt modelId="{E45355AB-69C4-41CB-8C2F-AC66690E67A8}" type="sibTrans" cxnId="{6CA73D14-3B8A-4B4B-9287-1AE5CEBBD440}">
      <dgm:prSet/>
      <dgm:spPr/>
      <dgm:t>
        <a:bodyPr/>
        <a:lstStyle/>
        <a:p>
          <a:endParaRPr lang="en-US"/>
        </a:p>
      </dgm:t>
    </dgm:pt>
    <dgm:pt modelId="{F1FA8A28-21FE-4AA9-B2A3-C681D84E0443}">
      <dgm:prSet/>
      <dgm:spPr/>
      <dgm:t>
        <a:bodyPr/>
        <a:lstStyle/>
        <a:p>
          <a:r>
            <a:rPr lang="en-US" dirty="0"/>
            <a:t>Type II error</a:t>
          </a:r>
        </a:p>
      </dgm:t>
    </dgm:pt>
    <dgm:pt modelId="{E527FFBF-3A82-4A87-9849-ED813BA790CF}" type="parTrans" cxnId="{EC8141A7-4261-431A-9D66-EE986E901C8E}">
      <dgm:prSet/>
      <dgm:spPr/>
      <dgm:t>
        <a:bodyPr/>
        <a:lstStyle/>
        <a:p>
          <a:endParaRPr lang="en-US"/>
        </a:p>
      </dgm:t>
    </dgm:pt>
    <dgm:pt modelId="{28C1893C-91BB-42CC-A159-19DEBA311706}" type="sibTrans" cxnId="{EC8141A7-4261-431A-9D66-EE986E901C8E}">
      <dgm:prSet/>
      <dgm:spPr/>
      <dgm:t>
        <a:bodyPr/>
        <a:lstStyle/>
        <a:p>
          <a:endParaRPr lang="en-US"/>
        </a:p>
      </dgm:t>
    </dgm:pt>
    <dgm:pt modelId="{8DC59E05-F417-40DC-82BB-5C8241DBFE54}">
      <dgm:prSet/>
      <dgm:spPr/>
      <dgm:t>
        <a:bodyPr/>
        <a:lstStyle/>
        <a:p>
          <a:r>
            <a:rPr lang="en-US" baseline="0" dirty="0"/>
            <a:t>Sample data do </a:t>
          </a:r>
          <a:r>
            <a:rPr lang="en-US" b="1" baseline="0" dirty="0"/>
            <a:t>not</a:t>
          </a:r>
          <a:r>
            <a:rPr lang="en-US" baseline="0" dirty="0"/>
            <a:t> show evidence of a significant effect when a real effect exists in the population.</a:t>
          </a:r>
          <a:endParaRPr lang="en-US" dirty="0"/>
        </a:p>
      </dgm:t>
    </dgm:pt>
    <dgm:pt modelId="{386E1565-08CE-49CA-BAB2-2518680C0EF4}" type="parTrans" cxnId="{7FF4B3ED-8984-4C57-B2F8-E57F1132B381}">
      <dgm:prSet/>
      <dgm:spPr/>
      <dgm:t>
        <a:bodyPr/>
        <a:lstStyle/>
        <a:p>
          <a:endParaRPr lang="en-US"/>
        </a:p>
      </dgm:t>
    </dgm:pt>
    <dgm:pt modelId="{6BCB12C1-CED7-44C6-91A3-77FA8371E32D}" type="sibTrans" cxnId="{7FF4B3ED-8984-4C57-B2F8-E57F1132B381}">
      <dgm:prSet/>
      <dgm:spPr/>
      <dgm:t>
        <a:bodyPr/>
        <a:lstStyle/>
        <a:p>
          <a:endParaRPr lang="en-US"/>
        </a:p>
      </dgm:t>
    </dgm:pt>
    <dgm:pt modelId="{AAAAE54A-8E0E-4369-835F-F606E0951AA0}">
      <dgm:prSet/>
      <dgm:spPr/>
      <dgm:t>
        <a:bodyPr/>
        <a:lstStyle/>
        <a:p>
          <a:r>
            <a:rPr lang="en-US" dirty="0"/>
            <a:t>Occurs when the effect is so small that it does not show up in the sample.</a:t>
          </a:r>
        </a:p>
      </dgm:t>
    </dgm:pt>
    <dgm:pt modelId="{5388CEBE-D094-4A48-8A66-CC7FDBF11C4C}" type="parTrans" cxnId="{8AE7DEC3-7B74-449F-9F30-4D86B5289E97}">
      <dgm:prSet/>
      <dgm:spPr/>
      <dgm:t>
        <a:bodyPr/>
        <a:lstStyle/>
        <a:p>
          <a:endParaRPr lang="en-US"/>
        </a:p>
      </dgm:t>
    </dgm:pt>
    <dgm:pt modelId="{041D3B05-052D-4DC3-8B7A-81533F3F58B9}" type="sibTrans" cxnId="{8AE7DEC3-7B74-449F-9F30-4D86B5289E97}">
      <dgm:prSet/>
      <dgm:spPr/>
      <dgm:t>
        <a:bodyPr/>
        <a:lstStyle/>
        <a:p>
          <a:endParaRPr lang="en-US"/>
        </a:p>
      </dgm:t>
    </dgm:pt>
    <dgm:pt modelId="{FFD499AC-084A-487D-B058-58B54CEC29AA}" type="pres">
      <dgm:prSet presAssocID="{EEE0B984-0DB4-4072-95E3-3FEA8900A664}" presName="Name0" presStyleCnt="0">
        <dgm:presLayoutVars>
          <dgm:dir/>
          <dgm:animLvl val="lvl"/>
          <dgm:resizeHandles val="exact"/>
        </dgm:presLayoutVars>
      </dgm:prSet>
      <dgm:spPr/>
    </dgm:pt>
    <dgm:pt modelId="{7B6D4E8E-3832-47AB-ADFF-85924B25A8D4}" type="pres">
      <dgm:prSet presAssocID="{6BC3386B-C141-4B2E-A657-D08B4A222F4C}" presName="linNode" presStyleCnt="0"/>
      <dgm:spPr/>
    </dgm:pt>
    <dgm:pt modelId="{4F7FB24E-423D-47FA-9100-47C6C63819DE}" type="pres">
      <dgm:prSet presAssocID="{6BC3386B-C141-4B2E-A657-D08B4A222F4C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E5DC5419-2AC4-4FF8-9E8B-AC5133E1FDD5}" type="pres">
      <dgm:prSet presAssocID="{6BC3386B-C141-4B2E-A657-D08B4A222F4C}" presName="descendantText" presStyleLbl="alignAccFollowNode1" presStyleIdx="0" presStyleCnt="2">
        <dgm:presLayoutVars>
          <dgm:bulletEnabled val="1"/>
        </dgm:presLayoutVars>
      </dgm:prSet>
      <dgm:spPr/>
    </dgm:pt>
    <dgm:pt modelId="{0C081992-7E06-400B-B47A-450F34954F79}" type="pres">
      <dgm:prSet presAssocID="{69B5F520-5C3E-45FE-801C-BA9A9715112D}" presName="sp" presStyleCnt="0"/>
      <dgm:spPr/>
    </dgm:pt>
    <dgm:pt modelId="{0C279CFA-6780-4EA8-97F3-863EE16FECD5}" type="pres">
      <dgm:prSet presAssocID="{F1FA8A28-21FE-4AA9-B2A3-C681D84E0443}" presName="linNode" presStyleCnt="0"/>
      <dgm:spPr/>
    </dgm:pt>
    <dgm:pt modelId="{2C14E498-673F-4308-906A-4356C8D9252F}" type="pres">
      <dgm:prSet presAssocID="{F1FA8A28-21FE-4AA9-B2A3-C681D84E0443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F92CAA0D-4B1D-4C86-AD26-F94E236D8008}" type="pres">
      <dgm:prSet presAssocID="{F1FA8A28-21FE-4AA9-B2A3-C681D84E0443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120CCE0A-6AF5-4915-AE9E-E302A74C6486}" type="presOf" srcId="{8DC59E05-F417-40DC-82BB-5C8241DBFE54}" destId="{F92CAA0D-4B1D-4C86-AD26-F94E236D8008}" srcOrd="0" destOrd="0" presId="urn:microsoft.com/office/officeart/2005/8/layout/vList5"/>
    <dgm:cxn modelId="{6CA73D14-3B8A-4B4B-9287-1AE5CEBBD440}" srcId="{6BC3386B-C141-4B2E-A657-D08B4A222F4C}" destId="{70F92830-9ED9-4A50-8E07-AD9045E6B46B}" srcOrd="0" destOrd="0" parTransId="{3F440AB1-FD89-4F59-89BA-C0462ED60F6C}" sibTransId="{E45355AB-69C4-41CB-8C2F-AC66690E67A8}"/>
    <dgm:cxn modelId="{1226C51A-D192-4F14-BDDE-41B658C44543}" srcId="{EEE0B984-0DB4-4072-95E3-3FEA8900A664}" destId="{6BC3386B-C141-4B2E-A657-D08B4A222F4C}" srcOrd="0" destOrd="0" parTransId="{1D0F54E3-8FAC-452C-805C-114E4BEC896F}" sibTransId="{69B5F520-5C3E-45FE-801C-BA9A9715112D}"/>
    <dgm:cxn modelId="{EA32E932-0AC3-4204-98F5-EF51313698FC}" type="presOf" srcId="{F1FA8A28-21FE-4AA9-B2A3-C681D84E0443}" destId="{2C14E498-673F-4308-906A-4356C8D9252F}" srcOrd="0" destOrd="0" presId="urn:microsoft.com/office/officeart/2005/8/layout/vList5"/>
    <dgm:cxn modelId="{010F1C43-E517-4BCB-882C-67A5F05EBE30}" type="presOf" srcId="{6BC3386B-C141-4B2E-A657-D08B4A222F4C}" destId="{4F7FB24E-423D-47FA-9100-47C6C63819DE}" srcOrd="0" destOrd="0" presId="urn:microsoft.com/office/officeart/2005/8/layout/vList5"/>
    <dgm:cxn modelId="{36FEFA96-BC79-4D8E-89CD-6468EA0AD03E}" type="presOf" srcId="{70F92830-9ED9-4A50-8E07-AD9045E6B46B}" destId="{E5DC5419-2AC4-4FF8-9E8B-AC5133E1FDD5}" srcOrd="0" destOrd="0" presId="urn:microsoft.com/office/officeart/2005/8/layout/vList5"/>
    <dgm:cxn modelId="{35E37E99-71EF-4AB3-A5C8-2125E3996E98}" type="presOf" srcId="{EEE0B984-0DB4-4072-95E3-3FEA8900A664}" destId="{FFD499AC-084A-487D-B058-58B54CEC29AA}" srcOrd="0" destOrd="0" presId="urn:microsoft.com/office/officeart/2005/8/layout/vList5"/>
    <dgm:cxn modelId="{EC8141A7-4261-431A-9D66-EE986E901C8E}" srcId="{EEE0B984-0DB4-4072-95E3-3FEA8900A664}" destId="{F1FA8A28-21FE-4AA9-B2A3-C681D84E0443}" srcOrd="1" destOrd="0" parTransId="{E527FFBF-3A82-4A87-9849-ED813BA790CF}" sibTransId="{28C1893C-91BB-42CC-A159-19DEBA311706}"/>
    <dgm:cxn modelId="{8AE7DEC3-7B74-449F-9F30-4D86B5289E97}" srcId="{8DC59E05-F417-40DC-82BB-5C8241DBFE54}" destId="{AAAAE54A-8E0E-4369-835F-F606E0951AA0}" srcOrd="0" destOrd="0" parTransId="{5388CEBE-D094-4A48-8A66-CC7FDBF11C4C}" sibTransId="{041D3B05-052D-4DC3-8B7A-81533F3F58B9}"/>
    <dgm:cxn modelId="{7FF4B3ED-8984-4C57-B2F8-E57F1132B381}" srcId="{F1FA8A28-21FE-4AA9-B2A3-C681D84E0443}" destId="{8DC59E05-F417-40DC-82BB-5C8241DBFE54}" srcOrd="0" destOrd="0" parTransId="{386E1565-08CE-49CA-BAB2-2518680C0EF4}" sibTransId="{6BCB12C1-CED7-44C6-91A3-77FA8371E32D}"/>
    <dgm:cxn modelId="{8305DCF2-D335-41EC-8263-EC9E35C84620}" type="presOf" srcId="{AAAAE54A-8E0E-4369-835F-F606E0951AA0}" destId="{F92CAA0D-4B1D-4C86-AD26-F94E236D8008}" srcOrd="0" destOrd="1" presId="urn:microsoft.com/office/officeart/2005/8/layout/vList5"/>
    <dgm:cxn modelId="{EC709C21-0AA8-44FE-9678-8B3F983EC4B9}" type="presParOf" srcId="{FFD499AC-084A-487D-B058-58B54CEC29AA}" destId="{7B6D4E8E-3832-47AB-ADFF-85924B25A8D4}" srcOrd="0" destOrd="0" presId="urn:microsoft.com/office/officeart/2005/8/layout/vList5"/>
    <dgm:cxn modelId="{6D15CFB6-E74A-44CB-B4CB-0436BFB46E81}" type="presParOf" srcId="{7B6D4E8E-3832-47AB-ADFF-85924B25A8D4}" destId="{4F7FB24E-423D-47FA-9100-47C6C63819DE}" srcOrd="0" destOrd="0" presId="urn:microsoft.com/office/officeart/2005/8/layout/vList5"/>
    <dgm:cxn modelId="{8C8DEC9A-D591-4725-A140-B352C5BC66E0}" type="presParOf" srcId="{7B6D4E8E-3832-47AB-ADFF-85924B25A8D4}" destId="{E5DC5419-2AC4-4FF8-9E8B-AC5133E1FDD5}" srcOrd="1" destOrd="0" presId="urn:microsoft.com/office/officeart/2005/8/layout/vList5"/>
    <dgm:cxn modelId="{569C1B27-716B-429D-A77C-F6DC83C646E4}" type="presParOf" srcId="{FFD499AC-084A-487D-B058-58B54CEC29AA}" destId="{0C081992-7E06-400B-B47A-450F34954F79}" srcOrd="1" destOrd="0" presId="urn:microsoft.com/office/officeart/2005/8/layout/vList5"/>
    <dgm:cxn modelId="{74A35E99-3E9F-4986-83CE-EE4B3E6F5701}" type="presParOf" srcId="{FFD499AC-084A-487D-B058-58B54CEC29AA}" destId="{0C279CFA-6780-4EA8-97F3-863EE16FECD5}" srcOrd="2" destOrd="0" presId="urn:microsoft.com/office/officeart/2005/8/layout/vList5"/>
    <dgm:cxn modelId="{1FC41F95-30B0-4A29-92B5-4FD9DFBA687F}" type="presParOf" srcId="{0C279CFA-6780-4EA8-97F3-863EE16FECD5}" destId="{2C14E498-673F-4308-906A-4356C8D9252F}" srcOrd="0" destOrd="0" presId="urn:microsoft.com/office/officeart/2005/8/layout/vList5"/>
    <dgm:cxn modelId="{1FDD3A4C-0F85-4FC6-BA99-FDA2F1A88106}" type="presParOf" srcId="{0C279CFA-6780-4EA8-97F3-863EE16FECD5}" destId="{F92CAA0D-4B1D-4C86-AD26-F94E236D800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14C257-F6EF-4A07-A3FA-50FB280D0AE1}" type="doc">
      <dgm:prSet loTypeId="urn:microsoft.com/office/officeart/2016/7/layout/BasicLinearProcessNumbered" loCatId="process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C1E822C-DB96-4931-9403-480E3446DF11}">
      <dgm:prSet/>
      <dgm:spPr/>
      <dgm:t>
        <a:bodyPr/>
        <a:lstStyle/>
        <a:p>
          <a:r>
            <a:rPr lang="en-US" dirty="0"/>
            <a:t>The number of scores in the sample</a:t>
          </a:r>
        </a:p>
      </dgm:t>
    </dgm:pt>
    <dgm:pt modelId="{C8949EC7-7C3C-49A9-8BD5-A9C6791B568B}" type="parTrans" cxnId="{63EFB545-A0EF-4038-BF31-59E055F95A87}">
      <dgm:prSet/>
      <dgm:spPr/>
      <dgm:t>
        <a:bodyPr/>
        <a:lstStyle/>
        <a:p>
          <a:endParaRPr lang="en-US"/>
        </a:p>
      </dgm:t>
    </dgm:pt>
    <dgm:pt modelId="{049CD4DC-1AAF-4F78-A78E-9F066C91F840}" type="sibTrans" cxnId="{63EFB545-A0EF-4038-BF31-59E055F95A87}">
      <dgm:prSet phldrT="1" phldr="0"/>
      <dgm:spPr/>
      <dgm:t>
        <a:bodyPr/>
        <a:lstStyle/>
        <a:p>
          <a:r>
            <a:rPr lang="en-US" dirty="0"/>
            <a:t>1</a:t>
          </a:r>
        </a:p>
      </dgm:t>
    </dgm:pt>
    <dgm:pt modelId="{EFBD8B52-ED8B-4EAB-8635-BBCD3DC55C22}">
      <dgm:prSet/>
      <dgm:spPr/>
      <dgm:t>
        <a:bodyPr/>
        <a:lstStyle/>
        <a:p>
          <a:r>
            <a:rPr lang="en-US" baseline="0" dirty="0"/>
            <a:t>Large Sample: A mean difference or a correlation more likely to be found with a large sample</a:t>
          </a:r>
          <a:endParaRPr lang="en-US" dirty="0"/>
        </a:p>
      </dgm:t>
    </dgm:pt>
    <dgm:pt modelId="{3E3E444A-1C89-45F1-9CFB-6E5C7FCCF424}" type="parTrans" cxnId="{5C6BCB4C-A6DF-4C54-8001-1C832DFC5F8D}">
      <dgm:prSet/>
      <dgm:spPr/>
      <dgm:t>
        <a:bodyPr/>
        <a:lstStyle/>
        <a:p>
          <a:endParaRPr lang="en-US"/>
        </a:p>
      </dgm:t>
    </dgm:pt>
    <dgm:pt modelId="{267E79DE-5B6F-478E-B2CA-4D3533624F3D}" type="sibTrans" cxnId="{5C6BCB4C-A6DF-4C54-8001-1C832DFC5F8D}">
      <dgm:prSet/>
      <dgm:spPr/>
      <dgm:t>
        <a:bodyPr/>
        <a:lstStyle/>
        <a:p>
          <a:endParaRPr lang="en-US"/>
        </a:p>
      </dgm:t>
    </dgm:pt>
    <dgm:pt modelId="{08A8223D-9735-440E-A14D-AD790BDFA0E4}">
      <dgm:prSet/>
      <dgm:spPr/>
      <dgm:t>
        <a:bodyPr/>
        <a:lstStyle/>
        <a:p>
          <a:r>
            <a:rPr lang="en-US" b="1" dirty="0"/>
            <a:t>More likely to be significant</a:t>
          </a:r>
          <a:r>
            <a:rPr lang="en-US" dirty="0"/>
            <a:t> than the same result found with a small sample</a:t>
          </a:r>
        </a:p>
      </dgm:t>
    </dgm:pt>
    <dgm:pt modelId="{505EFF11-BA18-47B0-9129-FAC16E1F4D9B}" type="parTrans" cxnId="{84520AC8-185E-485C-943F-387EBCC019AA}">
      <dgm:prSet/>
      <dgm:spPr/>
      <dgm:t>
        <a:bodyPr/>
        <a:lstStyle/>
        <a:p>
          <a:endParaRPr lang="en-US"/>
        </a:p>
      </dgm:t>
    </dgm:pt>
    <dgm:pt modelId="{9F06775A-72C9-4541-B20E-7DC42180CBF7}" type="sibTrans" cxnId="{84520AC8-185E-485C-943F-387EBCC019AA}">
      <dgm:prSet/>
      <dgm:spPr/>
      <dgm:t>
        <a:bodyPr/>
        <a:lstStyle/>
        <a:p>
          <a:endParaRPr lang="en-US"/>
        </a:p>
      </dgm:t>
    </dgm:pt>
    <dgm:pt modelId="{81538104-E946-4D4B-A498-993EE03C53DA}">
      <dgm:prSet/>
      <dgm:spPr/>
      <dgm:t>
        <a:bodyPr/>
        <a:lstStyle/>
        <a:p>
          <a:r>
            <a:rPr lang="en-US" dirty="0"/>
            <a:t>The size of the variance</a:t>
          </a:r>
        </a:p>
      </dgm:t>
    </dgm:pt>
    <dgm:pt modelId="{8159B419-2AA1-40AC-9285-6639F27AE27B}" type="parTrans" cxnId="{B516C300-7DE0-4736-81CB-5988D985A3B1}">
      <dgm:prSet/>
      <dgm:spPr/>
      <dgm:t>
        <a:bodyPr/>
        <a:lstStyle/>
        <a:p>
          <a:endParaRPr lang="en-US"/>
        </a:p>
      </dgm:t>
    </dgm:pt>
    <dgm:pt modelId="{E79184FD-237D-4495-92EC-954D76B8546B}" type="sibTrans" cxnId="{B516C300-7DE0-4736-81CB-5988D985A3B1}">
      <dgm:prSet phldrT="2" phldr="0"/>
      <dgm:spPr/>
      <dgm:t>
        <a:bodyPr/>
        <a:lstStyle/>
        <a:p>
          <a:r>
            <a:rPr lang="en-US" dirty="0"/>
            <a:t>2</a:t>
          </a:r>
        </a:p>
      </dgm:t>
    </dgm:pt>
    <dgm:pt modelId="{45777AB3-F3E1-4C10-9E5F-DFBD9AFBDDAA}">
      <dgm:prSet/>
      <dgm:spPr/>
      <dgm:t>
        <a:bodyPr/>
        <a:lstStyle/>
        <a:p>
          <a:r>
            <a:rPr lang="en-US" baseline="0" dirty="0"/>
            <a:t>A sample mean with high variance</a:t>
          </a:r>
          <a:endParaRPr lang="en-US" dirty="0"/>
        </a:p>
      </dgm:t>
    </dgm:pt>
    <dgm:pt modelId="{0047F36C-A3C5-47AD-BFED-206473CF5110}" type="parTrans" cxnId="{764314F8-3D0F-4629-84FB-DFE29EC26FC0}">
      <dgm:prSet/>
      <dgm:spPr/>
      <dgm:t>
        <a:bodyPr/>
        <a:lstStyle/>
        <a:p>
          <a:endParaRPr lang="en-US"/>
        </a:p>
      </dgm:t>
    </dgm:pt>
    <dgm:pt modelId="{3AD9744F-C527-4404-8A28-95533C8CF292}" type="sibTrans" cxnId="{764314F8-3D0F-4629-84FB-DFE29EC26FC0}">
      <dgm:prSet/>
      <dgm:spPr/>
      <dgm:t>
        <a:bodyPr/>
        <a:lstStyle/>
        <a:p>
          <a:endParaRPr lang="en-US"/>
        </a:p>
      </dgm:t>
    </dgm:pt>
    <dgm:pt modelId="{859FAC23-BDB8-4E33-94C2-C6E442F64203}">
      <dgm:prSet/>
      <dgm:spPr/>
      <dgm:t>
        <a:bodyPr/>
        <a:lstStyle/>
        <a:p>
          <a:r>
            <a:rPr lang="en-US" b="1" dirty="0"/>
            <a:t>Less likely to be significant </a:t>
          </a:r>
          <a:r>
            <a:rPr lang="en-US" dirty="0"/>
            <a:t>than the same result found with low variance</a:t>
          </a:r>
        </a:p>
      </dgm:t>
    </dgm:pt>
    <dgm:pt modelId="{221D7053-75A2-4852-A5B1-DA3721C3E9AA}" type="parTrans" cxnId="{CF050B64-0DE3-46AA-9446-84141953C2E2}">
      <dgm:prSet/>
      <dgm:spPr/>
      <dgm:t>
        <a:bodyPr/>
        <a:lstStyle/>
        <a:p>
          <a:endParaRPr lang="en-US"/>
        </a:p>
      </dgm:t>
    </dgm:pt>
    <dgm:pt modelId="{DB95BB77-3433-4F94-8315-1E04C466E007}" type="sibTrans" cxnId="{CF050B64-0DE3-46AA-9446-84141953C2E2}">
      <dgm:prSet/>
      <dgm:spPr/>
      <dgm:t>
        <a:bodyPr/>
        <a:lstStyle/>
        <a:p>
          <a:endParaRPr lang="en-US"/>
        </a:p>
      </dgm:t>
    </dgm:pt>
    <dgm:pt modelId="{68463803-D47C-4A36-B38F-FAC5C5258B73}" type="pres">
      <dgm:prSet presAssocID="{8C14C257-F6EF-4A07-A3FA-50FB280D0AE1}" presName="Name0" presStyleCnt="0">
        <dgm:presLayoutVars>
          <dgm:animLvl val="lvl"/>
          <dgm:resizeHandles val="exact"/>
        </dgm:presLayoutVars>
      </dgm:prSet>
      <dgm:spPr/>
    </dgm:pt>
    <dgm:pt modelId="{59378491-A1FE-49B2-8F38-E012C5AD2ED8}" type="pres">
      <dgm:prSet presAssocID="{6C1E822C-DB96-4931-9403-480E3446DF11}" presName="compositeNode" presStyleCnt="0">
        <dgm:presLayoutVars>
          <dgm:bulletEnabled val="1"/>
        </dgm:presLayoutVars>
      </dgm:prSet>
      <dgm:spPr/>
    </dgm:pt>
    <dgm:pt modelId="{B5159F24-5C32-456D-B407-3FAF9065523D}" type="pres">
      <dgm:prSet presAssocID="{6C1E822C-DB96-4931-9403-480E3446DF11}" presName="bgRect" presStyleLbl="bgAccFollowNode1" presStyleIdx="0" presStyleCnt="2"/>
      <dgm:spPr/>
    </dgm:pt>
    <dgm:pt modelId="{DAA10C4C-3FBA-4FB5-B9CD-295226EAB421}" type="pres">
      <dgm:prSet presAssocID="{049CD4DC-1AAF-4F78-A78E-9F066C91F840}" presName="sibTransNodeCircle" presStyleLbl="alignNode1" presStyleIdx="0" presStyleCnt="4">
        <dgm:presLayoutVars>
          <dgm:chMax val="0"/>
          <dgm:bulletEnabled/>
        </dgm:presLayoutVars>
      </dgm:prSet>
      <dgm:spPr/>
    </dgm:pt>
    <dgm:pt modelId="{D227A3A9-CE4F-4DD8-BB2C-560353C29BA3}" type="pres">
      <dgm:prSet presAssocID="{6C1E822C-DB96-4931-9403-480E3446DF11}" presName="bottomLine" presStyleLbl="alignNode1" presStyleIdx="1" presStyleCnt="4">
        <dgm:presLayoutVars/>
      </dgm:prSet>
      <dgm:spPr/>
    </dgm:pt>
    <dgm:pt modelId="{B8C26A99-90EB-4193-9BD8-4E9DAB642A8C}" type="pres">
      <dgm:prSet presAssocID="{6C1E822C-DB96-4931-9403-480E3446DF11}" presName="nodeText" presStyleLbl="bgAccFollowNode1" presStyleIdx="0" presStyleCnt="2">
        <dgm:presLayoutVars>
          <dgm:bulletEnabled val="1"/>
        </dgm:presLayoutVars>
      </dgm:prSet>
      <dgm:spPr/>
    </dgm:pt>
    <dgm:pt modelId="{7F97C756-8688-4DAB-B9D3-3C83840956DC}" type="pres">
      <dgm:prSet presAssocID="{049CD4DC-1AAF-4F78-A78E-9F066C91F840}" presName="sibTrans" presStyleCnt="0"/>
      <dgm:spPr/>
    </dgm:pt>
    <dgm:pt modelId="{EE1476F6-C23A-49CE-B157-BA9CBD6671E0}" type="pres">
      <dgm:prSet presAssocID="{81538104-E946-4D4B-A498-993EE03C53DA}" presName="compositeNode" presStyleCnt="0">
        <dgm:presLayoutVars>
          <dgm:bulletEnabled val="1"/>
        </dgm:presLayoutVars>
      </dgm:prSet>
      <dgm:spPr/>
    </dgm:pt>
    <dgm:pt modelId="{1CFE526B-96C7-40D0-8F8D-16B4EFC6F82A}" type="pres">
      <dgm:prSet presAssocID="{81538104-E946-4D4B-A498-993EE03C53DA}" presName="bgRect" presStyleLbl="bgAccFollowNode1" presStyleIdx="1" presStyleCnt="2"/>
      <dgm:spPr/>
    </dgm:pt>
    <dgm:pt modelId="{F9B68DCE-AD3D-4042-A46C-EC610C8B48D0}" type="pres">
      <dgm:prSet presAssocID="{E79184FD-237D-4495-92EC-954D76B8546B}" presName="sibTransNodeCircle" presStyleLbl="alignNode1" presStyleIdx="2" presStyleCnt="4">
        <dgm:presLayoutVars>
          <dgm:chMax val="0"/>
          <dgm:bulletEnabled/>
        </dgm:presLayoutVars>
      </dgm:prSet>
      <dgm:spPr/>
    </dgm:pt>
    <dgm:pt modelId="{634BDBED-72B1-4E4C-891E-A7A4B9063C71}" type="pres">
      <dgm:prSet presAssocID="{81538104-E946-4D4B-A498-993EE03C53DA}" presName="bottomLine" presStyleLbl="alignNode1" presStyleIdx="3" presStyleCnt="4">
        <dgm:presLayoutVars/>
      </dgm:prSet>
      <dgm:spPr/>
    </dgm:pt>
    <dgm:pt modelId="{C396E5FF-80C3-4AA8-AC84-F9EF7A65319E}" type="pres">
      <dgm:prSet presAssocID="{81538104-E946-4D4B-A498-993EE03C53DA}" presName="nodeText" presStyleLbl="bgAccFollowNode1" presStyleIdx="1" presStyleCnt="2">
        <dgm:presLayoutVars>
          <dgm:bulletEnabled val="1"/>
        </dgm:presLayoutVars>
      </dgm:prSet>
      <dgm:spPr/>
    </dgm:pt>
  </dgm:ptLst>
  <dgm:cxnLst>
    <dgm:cxn modelId="{B516C300-7DE0-4736-81CB-5988D985A3B1}" srcId="{8C14C257-F6EF-4A07-A3FA-50FB280D0AE1}" destId="{81538104-E946-4D4B-A498-993EE03C53DA}" srcOrd="1" destOrd="0" parTransId="{8159B419-2AA1-40AC-9285-6639F27AE27B}" sibTransId="{E79184FD-237D-4495-92EC-954D76B8546B}"/>
    <dgm:cxn modelId="{EC6D9D0B-B868-4A42-9CA6-A139F4E9E1EE}" type="presOf" srcId="{6C1E822C-DB96-4931-9403-480E3446DF11}" destId="{B8C26A99-90EB-4193-9BD8-4E9DAB642A8C}" srcOrd="1" destOrd="0" presId="urn:microsoft.com/office/officeart/2016/7/layout/BasicLinearProcessNumbered"/>
    <dgm:cxn modelId="{1757FD0C-B723-45F5-9BAD-21ADECC1BE77}" type="presOf" srcId="{81538104-E946-4D4B-A498-993EE03C53DA}" destId="{C396E5FF-80C3-4AA8-AC84-F9EF7A65319E}" srcOrd="1" destOrd="0" presId="urn:microsoft.com/office/officeart/2016/7/layout/BasicLinearProcessNumbered"/>
    <dgm:cxn modelId="{CF050B64-0DE3-46AA-9446-84141953C2E2}" srcId="{45777AB3-F3E1-4C10-9E5F-DFBD9AFBDDAA}" destId="{859FAC23-BDB8-4E33-94C2-C6E442F64203}" srcOrd="0" destOrd="0" parTransId="{221D7053-75A2-4852-A5B1-DA3721C3E9AA}" sibTransId="{DB95BB77-3433-4F94-8315-1E04C466E007}"/>
    <dgm:cxn modelId="{63EFB545-A0EF-4038-BF31-59E055F95A87}" srcId="{8C14C257-F6EF-4A07-A3FA-50FB280D0AE1}" destId="{6C1E822C-DB96-4931-9403-480E3446DF11}" srcOrd="0" destOrd="0" parTransId="{C8949EC7-7C3C-49A9-8BD5-A9C6791B568B}" sibTransId="{049CD4DC-1AAF-4F78-A78E-9F066C91F840}"/>
    <dgm:cxn modelId="{2053B346-EE40-42FB-A565-704B9168ADE4}" type="presOf" srcId="{08A8223D-9735-440E-A14D-AD790BDFA0E4}" destId="{B8C26A99-90EB-4193-9BD8-4E9DAB642A8C}" srcOrd="0" destOrd="2" presId="urn:microsoft.com/office/officeart/2016/7/layout/BasicLinearProcessNumbered"/>
    <dgm:cxn modelId="{5C6BCB4C-A6DF-4C54-8001-1C832DFC5F8D}" srcId="{6C1E822C-DB96-4931-9403-480E3446DF11}" destId="{EFBD8B52-ED8B-4EAB-8635-BBCD3DC55C22}" srcOrd="0" destOrd="0" parTransId="{3E3E444A-1C89-45F1-9CFB-6E5C7FCCF424}" sibTransId="{267E79DE-5B6F-478E-B2CA-4D3533624F3D}"/>
    <dgm:cxn modelId="{F0C2AB93-CF3F-4D44-8A7D-E56EAE869642}" type="presOf" srcId="{E79184FD-237D-4495-92EC-954D76B8546B}" destId="{F9B68DCE-AD3D-4042-A46C-EC610C8B48D0}" srcOrd="0" destOrd="0" presId="urn:microsoft.com/office/officeart/2016/7/layout/BasicLinearProcessNumbered"/>
    <dgm:cxn modelId="{CA25FBA6-F3AE-45B5-B263-0D339274E1CB}" type="presOf" srcId="{859FAC23-BDB8-4E33-94C2-C6E442F64203}" destId="{C396E5FF-80C3-4AA8-AC84-F9EF7A65319E}" srcOrd="0" destOrd="2" presId="urn:microsoft.com/office/officeart/2016/7/layout/BasicLinearProcessNumbered"/>
    <dgm:cxn modelId="{F4DC96BD-96DC-4FA2-BC22-34543BA2EC53}" type="presOf" srcId="{6C1E822C-DB96-4931-9403-480E3446DF11}" destId="{B5159F24-5C32-456D-B407-3FAF9065523D}" srcOrd="0" destOrd="0" presId="urn:microsoft.com/office/officeart/2016/7/layout/BasicLinearProcessNumbered"/>
    <dgm:cxn modelId="{484FE8C0-64CC-4A10-9473-D51DFC735574}" type="presOf" srcId="{049CD4DC-1AAF-4F78-A78E-9F066C91F840}" destId="{DAA10C4C-3FBA-4FB5-B9CD-295226EAB421}" srcOrd="0" destOrd="0" presId="urn:microsoft.com/office/officeart/2016/7/layout/BasicLinearProcessNumbered"/>
    <dgm:cxn modelId="{2EE90FC4-97C5-4732-9043-241E6EB7CAB1}" type="presOf" srcId="{81538104-E946-4D4B-A498-993EE03C53DA}" destId="{1CFE526B-96C7-40D0-8F8D-16B4EFC6F82A}" srcOrd="0" destOrd="0" presId="urn:microsoft.com/office/officeart/2016/7/layout/BasicLinearProcessNumbered"/>
    <dgm:cxn modelId="{84520AC8-185E-485C-943F-387EBCC019AA}" srcId="{EFBD8B52-ED8B-4EAB-8635-BBCD3DC55C22}" destId="{08A8223D-9735-440E-A14D-AD790BDFA0E4}" srcOrd="0" destOrd="0" parTransId="{505EFF11-BA18-47B0-9129-FAC16E1F4D9B}" sibTransId="{9F06775A-72C9-4541-B20E-7DC42180CBF7}"/>
    <dgm:cxn modelId="{B40DA2D5-1DF1-43F4-849E-4004B5D022EB}" type="presOf" srcId="{8C14C257-F6EF-4A07-A3FA-50FB280D0AE1}" destId="{68463803-D47C-4A36-B38F-FAC5C5258B73}" srcOrd="0" destOrd="0" presId="urn:microsoft.com/office/officeart/2016/7/layout/BasicLinearProcessNumbered"/>
    <dgm:cxn modelId="{B18EAFDC-24A1-48AF-9584-53FB51515826}" type="presOf" srcId="{EFBD8B52-ED8B-4EAB-8635-BBCD3DC55C22}" destId="{B8C26A99-90EB-4193-9BD8-4E9DAB642A8C}" srcOrd="0" destOrd="1" presId="urn:microsoft.com/office/officeart/2016/7/layout/BasicLinearProcessNumbered"/>
    <dgm:cxn modelId="{C2F0ABE6-C659-4613-9F75-5979EA3A9982}" type="presOf" srcId="{45777AB3-F3E1-4C10-9E5F-DFBD9AFBDDAA}" destId="{C396E5FF-80C3-4AA8-AC84-F9EF7A65319E}" srcOrd="0" destOrd="1" presId="urn:microsoft.com/office/officeart/2016/7/layout/BasicLinearProcessNumbered"/>
    <dgm:cxn modelId="{764314F8-3D0F-4629-84FB-DFE29EC26FC0}" srcId="{81538104-E946-4D4B-A498-993EE03C53DA}" destId="{45777AB3-F3E1-4C10-9E5F-DFBD9AFBDDAA}" srcOrd="0" destOrd="0" parTransId="{0047F36C-A3C5-47AD-BFED-206473CF5110}" sibTransId="{3AD9744F-C527-4404-8A28-95533C8CF292}"/>
    <dgm:cxn modelId="{A8B71E38-1528-412A-960A-43E46FCA58AB}" type="presParOf" srcId="{68463803-D47C-4A36-B38F-FAC5C5258B73}" destId="{59378491-A1FE-49B2-8F38-E012C5AD2ED8}" srcOrd="0" destOrd="0" presId="urn:microsoft.com/office/officeart/2016/7/layout/BasicLinearProcessNumbered"/>
    <dgm:cxn modelId="{D25EB057-F361-47A4-94FF-8C4E3E6DA1F9}" type="presParOf" srcId="{59378491-A1FE-49B2-8F38-E012C5AD2ED8}" destId="{B5159F24-5C32-456D-B407-3FAF9065523D}" srcOrd="0" destOrd="0" presId="urn:microsoft.com/office/officeart/2016/7/layout/BasicLinearProcessNumbered"/>
    <dgm:cxn modelId="{D6659A1B-C8B6-4081-9FF6-9D38B54E503C}" type="presParOf" srcId="{59378491-A1FE-49B2-8F38-E012C5AD2ED8}" destId="{DAA10C4C-3FBA-4FB5-B9CD-295226EAB421}" srcOrd="1" destOrd="0" presId="urn:microsoft.com/office/officeart/2016/7/layout/BasicLinearProcessNumbered"/>
    <dgm:cxn modelId="{B0CE8269-0472-452C-BFF2-CE07D70CFE80}" type="presParOf" srcId="{59378491-A1FE-49B2-8F38-E012C5AD2ED8}" destId="{D227A3A9-CE4F-4DD8-BB2C-560353C29BA3}" srcOrd="2" destOrd="0" presId="urn:microsoft.com/office/officeart/2016/7/layout/BasicLinearProcessNumbered"/>
    <dgm:cxn modelId="{4F06A92B-36D6-4C8E-AE58-AFCD3EFA6AEF}" type="presParOf" srcId="{59378491-A1FE-49B2-8F38-E012C5AD2ED8}" destId="{B8C26A99-90EB-4193-9BD8-4E9DAB642A8C}" srcOrd="3" destOrd="0" presId="urn:microsoft.com/office/officeart/2016/7/layout/BasicLinearProcessNumbered"/>
    <dgm:cxn modelId="{9D6E5159-F775-4C1A-BBD5-17ACFED800F4}" type="presParOf" srcId="{68463803-D47C-4A36-B38F-FAC5C5258B73}" destId="{7F97C756-8688-4DAB-B9D3-3C83840956DC}" srcOrd="1" destOrd="0" presId="urn:microsoft.com/office/officeart/2016/7/layout/BasicLinearProcessNumbered"/>
    <dgm:cxn modelId="{25ECC381-BA7F-42FF-9F02-6A05A852E48A}" type="presParOf" srcId="{68463803-D47C-4A36-B38F-FAC5C5258B73}" destId="{EE1476F6-C23A-49CE-B157-BA9CBD6671E0}" srcOrd="2" destOrd="0" presId="urn:microsoft.com/office/officeart/2016/7/layout/BasicLinearProcessNumbered"/>
    <dgm:cxn modelId="{671216E1-CA99-4575-A8BF-8EBC1AFADDFB}" type="presParOf" srcId="{EE1476F6-C23A-49CE-B157-BA9CBD6671E0}" destId="{1CFE526B-96C7-40D0-8F8D-16B4EFC6F82A}" srcOrd="0" destOrd="0" presId="urn:microsoft.com/office/officeart/2016/7/layout/BasicLinearProcessNumbered"/>
    <dgm:cxn modelId="{F9FDA739-C117-4246-A04A-E144EE0AA88A}" type="presParOf" srcId="{EE1476F6-C23A-49CE-B157-BA9CBD6671E0}" destId="{F9B68DCE-AD3D-4042-A46C-EC610C8B48D0}" srcOrd="1" destOrd="0" presId="urn:microsoft.com/office/officeart/2016/7/layout/BasicLinearProcessNumbered"/>
    <dgm:cxn modelId="{9F60FA95-0771-4D70-93F4-A7DE4EC9C07B}" type="presParOf" srcId="{EE1476F6-C23A-49CE-B157-BA9CBD6671E0}" destId="{634BDBED-72B1-4E4C-891E-A7A4B9063C71}" srcOrd="2" destOrd="0" presId="urn:microsoft.com/office/officeart/2016/7/layout/BasicLinearProcessNumbered"/>
    <dgm:cxn modelId="{A14F4FA2-389F-431D-9065-61F6DA28F716}" type="presParOf" srcId="{EE1476F6-C23A-49CE-B157-BA9CBD6671E0}" destId="{C396E5FF-80C3-4AA8-AC84-F9EF7A65319E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4B5AD9-D90D-4A29-BF65-A9AD9333025E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B309A78C-E7E1-46CC-8893-579CB8207F18}">
      <dgm:prSet/>
      <dgm:spPr/>
      <dgm:t>
        <a:bodyPr/>
        <a:lstStyle/>
        <a:p>
          <a:r>
            <a:rPr lang="en-US" dirty="0"/>
            <a:t>The goal of analyzing data in this category</a:t>
          </a:r>
        </a:p>
      </dgm:t>
    </dgm:pt>
    <dgm:pt modelId="{73EC7AB9-9763-41A0-AB43-BDE408B3154F}" type="parTrans" cxnId="{6964615C-CACE-479F-B09E-3E492C99DB3A}">
      <dgm:prSet/>
      <dgm:spPr/>
      <dgm:t>
        <a:bodyPr/>
        <a:lstStyle/>
        <a:p>
          <a:endParaRPr lang="en-US"/>
        </a:p>
      </dgm:t>
    </dgm:pt>
    <dgm:pt modelId="{4394961C-CF8E-4282-9C3C-8AC109148C56}" type="sibTrans" cxnId="{6964615C-CACE-479F-B09E-3E492C99DB3A}">
      <dgm:prSet/>
      <dgm:spPr/>
      <dgm:t>
        <a:bodyPr/>
        <a:lstStyle/>
        <a:p>
          <a:endParaRPr lang="en-US"/>
        </a:p>
      </dgm:t>
    </dgm:pt>
    <dgm:pt modelId="{30639F4C-D7F0-4084-996F-B580BC685FD1}">
      <dgm:prSet/>
      <dgm:spPr/>
      <dgm:t>
        <a:bodyPr/>
        <a:lstStyle/>
        <a:p>
          <a:r>
            <a:rPr lang="en-US" baseline="0" dirty="0"/>
            <a:t>To describe and evaluate the relationships between variables, typically two variables at a time</a:t>
          </a:r>
          <a:endParaRPr lang="en-US" dirty="0"/>
        </a:p>
      </dgm:t>
    </dgm:pt>
    <dgm:pt modelId="{C8F8422E-B90E-493A-B6FB-B97728B3EAE6}" type="parTrans" cxnId="{47BB129A-6164-4C53-A651-11BF12DE8DA0}">
      <dgm:prSet/>
      <dgm:spPr/>
      <dgm:t>
        <a:bodyPr/>
        <a:lstStyle/>
        <a:p>
          <a:endParaRPr lang="en-US"/>
        </a:p>
      </dgm:t>
    </dgm:pt>
    <dgm:pt modelId="{01FD09EB-EBC0-4E51-A4E2-EDB228B04360}" type="sibTrans" cxnId="{47BB129A-6164-4C53-A651-11BF12DE8DA0}">
      <dgm:prSet/>
      <dgm:spPr/>
      <dgm:t>
        <a:bodyPr/>
        <a:lstStyle/>
        <a:p>
          <a:endParaRPr lang="en-US"/>
        </a:p>
      </dgm:t>
    </dgm:pt>
    <dgm:pt modelId="{DD3F6809-21BE-4301-A5E9-3F4CA4B5B800}">
      <dgm:prSet/>
      <dgm:spPr/>
      <dgm:t>
        <a:bodyPr/>
        <a:lstStyle/>
        <a:p>
          <a:r>
            <a:rPr lang="en-US" dirty="0"/>
            <a:t>The most commonly used statistics are correlation and regression.</a:t>
          </a:r>
        </a:p>
      </dgm:t>
    </dgm:pt>
    <dgm:pt modelId="{66063159-AC86-4A22-914F-3AB99228A694}" type="parTrans" cxnId="{D3779DEE-69A0-45A9-9B3C-351142E6D11C}">
      <dgm:prSet/>
      <dgm:spPr/>
      <dgm:t>
        <a:bodyPr/>
        <a:lstStyle/>
        <a:p>
          <a:endParaRPr lang="en-US"/>
        </a:p>
      </dgm:t>
    </dgm:pt>
    <dgm:pt modelId="{211E2484-1454-4037-B783-F31C4140B6CE}" type="sibTrans" cxnId="{D3779DEE-69A0-45A9-9B3C-351142E6D11C}">
      <dgm:prSet/>
      <dgm:spPr/>
      <dgm:t>
        <a:bodyPr/>
        <a:lstStyle/>
        <a:p>
          <a:endParaRPr lang="en-US"/>
        </a:p>
      </dgm:t>
    </dgm:pt>
    <dgm:pt modelId="{7E00827E-67C7-453A-9460-54A923320ABD}">
      <dgm:prSet/>
      <dgm:spPr/>
      <dgm:t>
        <a:bodyPr/>
        <a:lstStyle/>
        <a:p>
          <a:r>
            <a:rPr lang="en-US" baseline="0" dirty="0"/>
            <a:t>An alternative statistic is the chi-square test for independence.</a:t>
          </a:r>
          <a:endParaRPr lang="en-US" dirty="0"/>
        </a:p>
      </dgm:t>
    </dgm:pt>
    <dgm:pt modelId="{EA18E8FE-B1B1-4742-825D-B2DAD5C7DB0A}" type="parTrans" cxnId="{40940CBB-1CB6-4C78-AC9C-59C36DFB4E46}">
      <dgm:prSet/>
      <dgm:spPr/>
      <dgm:t>
        <a:bodyPr/>
        <a:lstStyle/>
        <a:p>
          <a:endParaRPr lang="en-US"/>
        </a:p>
      </dgm:t>
    </dgm:pt>
    <dgm:pt modelId="{D3FF3545-B3F8-4CC0-B057-C36FC2D17555}" type="sibTrans" cxnId="{40940CBB-1CB6-4C78-AC9C-59C36DFB4E46}">
      <dgm:prSet/>
      <dgm:spPr/>
      <dgm:t>
        <a:bodyPr/>
        <a:lstStyle/>
        <a:p>
          <a:endParaRPr lang="en-US"/>
        </a:p>
      </dgm:t>
    </dgm:pt>
    <dgm:pt modelId="{78149F44-FCA0-4736-AA1B-2C7F8A99498B}" type="pres">
      <dgm:prSet presAssocID="{9E4B5AD9-D90D-4A29-BF65-A9AD9333025E}" presName="root" presStyleCnt="0">
        <dgm:presLayoutVars>
          <dgm:dir/>
          <dgm:resizeHandles val="exact"/>
        </dgm:presLayoutVars>
      </dgm:prSet>
      <dgm:spPr/>
    </dgm:pt>
    <dgm:pt modelId="{5A40CDD7-3976-4DA7-AF6F-F55D5E803D15}" type="pres">
      <dgm:prSet presAssocID="{B309A78C-E7E1-46CC-8893-579CB8207F18}" presName="compNode" presStyleCnt="0"/>
      <dgm:spPr/>
    </dgm:pt>
    <dgm:pt modelId="{89A85603-A721-44A9-8CAF-B25F428C4C06}" type="pres">
      <dgm:prSet presAssocID="{B309A78C-E7E1-46CC-8893-579CB8207F18}" presName="bgRect" presStyleLbl="bgShp" presStyleIdx="0" presStyleCnt="2"/>
      <dgm:spPr/>
    </dgm:pt>
    <dgm:pt modelId="{E431EB7F-E4A0-4AC0-A6A4-BC3AF5152FE2}" type="pres">
      <dgm:prSet presAssocID="{B309A78C-E7E1-46CC-8893-579CB8207F1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97D6F57-FF9D-4EE9-80E1-E48962B33B68}" type="pres">
      <dgm:prSet presAssocID="{B309A78C-E7E1-46CC-8893-579CB8207F18}" presName="spaceRect" presStyleCnt="0"/>
      <dgm:spPr/>
    </dgm:pt>
    <dgm:pt modelId="{31E217AC-EC7F-45B4-A6FA-5C0894B11643}" type="pres">
      <dgm:prSet presAssocID="{B309A78C-E7E1-46CC-8893-579CB8207F18}" presName="parTx" presStyleLbl="revTx" presStyleIdx="0" presStyleCnt="4">
        <dgm:presLayoutVars>
          <dgm:chMax val="0"/>
          <dgm:chPref val="0"/>
        </dgm:presLayoutVars>
      </dgm:prSet>
      <dgm:spPr/>
    </dgm:pt>
    <dgm:pt modelId="{7B213EA4-BA1A-4D8A-93E3-63A2FADB8708}" type="pres">
      <dgm:prSet presAssocID="{B309A78C-E7E1-46CC-8893-579CB8207F18}" presName="desTx" presStyleLbl="revTx" presStyleIdx="1" presStyleCnt="4">
        <dgm:presLayoutVars/>
      </dgm:prSet>
      <dgm:spPr/>
    </dgm:pt>
    <dgm:pt modelId="{F57C1D68-5D6F-45D9-B5B4-9A9D2E78DA7F}" type="pres">
      <dgm:prSet presAssocID="{4394961C-CF8E-4282-9C3C-8AC109148C56}" presName="sibTrans" presStyleCnt="0"/>
      <dgm:spPr/>
    </dgm:pt>
    <dgm:pt modelId="{D2782A68-C9BB-4D72-A36C-1B6C13D1826A}" type="pres">
      <dgm:prSet presAssocID="{DD3F6809-21BE-4301-A5E9-3F4CA4B5B800}" presName="compNode" presStyleCnt="0"/>
      <dgm:spPr/>
    </dgm:pt>
    <dgm:pt modelId="{9772BC56-4978-4059-A8ED-D5AE01F4762B}" type="pres">
      <dgm:prSet presAssocID="{DD3F6809-21BE-4301-A5E9-3F4CA4B5B800}" presName="bgRect" presStyleLbl="bgShp" presStyleIdx="1" presStyleCnt="2"/>
      <dgm:spPr/>
    </dgm:pt>
    <dgm:pt modelId="{956DB9B2-2872-4E8B-97BD-441E33CC26BE}" type="pres">
      <dgm:prSet presAssocID="{DD3F6809-21BE-4301-A5E9-3F4CA4B5B80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r chart"/>
        </a:ext>
      </dgm:extLst>
    </dgm:pt>
    <dgm:pt modelId="{661737E3-9252-4EFC-A9CA-EADEC3F57EBD}" type="pres">
      <dgm:prSet presAssocID="{DD3F6809-21BE-4301-A5E9-3F4CA4B5B800}" presName="spaceRect" presStyleCnt="0"/>
      <dgm:spPr/>
    </dgm:pt>
    <dgm:pt modelId="{FB474C34-FC54-4F7A-9893-4ACDDFA2171A}" type="pres">
      <dgm:prSet presAssocID="{DD3F6809-21BE-4301-A5E9-3F4CA4B5B800}" presName="parTx" presStyleLbl="revTx" presStyleIdx="2" presStyleCnt="4">
        <dgm:presLayoutVars>
          <dgm:chMax val="0"/>
          <dgm:chPref val="0"/>
        </dgm:presLayoutVars>
      </dgm:prSet>
      <dgm:spPr/>
    </dgm:pt>
    <dgm:pt modelId="{4F6B6C3D-90AD-4FD2-ABE5-9358DAA43FE8}" type="pres">
      <dgm:prSet presAssocID="{DD3F6809-21BE-4301-A5E9-3F4CA4B5B800}" presName="desTx" presStyleLbl="revTx" presStyleIdx="3" presStyleCnt="4">
        <dgm:presLayoutVars/>
      </dgm:prSet>
      <dgm:spPr/>
    </dgm:pt>
  </dgm:ptLst>
  <dgm:cxnLst>
    <dgm:cxn modelId="{6964615C-CACE-479F-B09E-3E492C99DB3A}" srcId="{9E4B5AD9-D90D-4A29-BF65-A9AD9333025E}" destId="{B309A78C-E7E1-46CC-8893-579CB8207F18}" srcOrd="0" destOrd="0" parTransId="{73EC7AB9-9763-41A0-AB43-BDE408B3154F}" sibTransId="{4394961C-CF8E-4282-9C3C-8AC109148C56}"/>
    <dgm:cxn modelId="{32B67464-D5EE-4619-BDD4-824F746A6AC3}" type="presOf" srcId="{9E4B5AD9-D90D-4A29-BF65-A9AD9333025E}" destId="{78149F44-FCA0-4736-AA1B-2C7F8A99498B}" srcOrd="0" destOrd="0" presId="urn:microsoft.com/office/officeart/2018/2/layout/IconVerticalSolidList"/>
    <dgm:cxn modelId="{80F6224D-A142-45F8-8E2A-A4DB9146E8F5}" type="presOf" srcId="{30639F4C-D7F0-4084-996F-B580BC685FD1}" destId="{7B213EA4-BA1A-4D8A-93E3-63A2FADB8708}" srcOrd="0" destOrd="0" presId="urn:microsoft.com/office/officeart/2018/2/layout/IconVerticalSolidList"/>
    <dgm:cxn modelId="{9AC91486-0C1B-4686-8339-49FBF9DFC6C0}" type="presOf" srcId="{7E00827E-67C7-453A-9460-54A923320ABD}" destId="{4F6B6C3D-90AD-4FD2-ABE5-9358DAA43FE8}" srcOrd="0" destOrd="0" presId="urn:microsoft.com/office/officeart/2018/2/layout/IconVerticalSolidList"/>
    <dgm:cxn modelId="{8C7A7687-B5D3-4E0D-AE13-ACD965CE3B07}" type="presOf" srcId="{B309A78C-E7E1-46CC-8893-579CB8207F18}" destId="{31E217AC-EC7F-45B4-A6FA-5C0894B11643}" srcOrd="0" destOrd="0" presId="urn:microsoft.com/office/officeart/2018/2/layout/IconVerticalSolidList"/>
    <dgm:cxn modelId="{E3FE2892-4F77-43EE-BD02-FF28FD6EAC43}" type="presOf" srcId="{DD3F6809-21BE-4301-A5E9-3F4CA4B5B800}" destId="{FB474C34-FC54-4F7A-9893-4ACDDFA2171A}" srcOrd="0" destOrd="0" presId="urn:microsoft.com/office/officeart/2018/2/layout/IconVerticalSolidList"/>
    <dgm:cxn modelId="{47BB129A-6164-4C53-A651-11BF12DE8DA0}" srcId="{B309A78C-E7E1-46CC-8893-579CB8207F18}" destId="{30639F4C-D7F0-4084-996F-B580BC685FD1}" srcOrd="0" destOrd="0" parTransId="{C8F8422E-B90E-493A-B6FB-B97728B3EAE6}" sibTransId="{01FD09EB-EBC0-4E51-A4E2-EDB228B04360}"/>
    <dgm:cxn modelId="{40940CBB-1CB6-4C78-AC9C-59C36DFB4E46}" srcId="{DD3F6809-21BE-4301-A5E9-3F4CA4B5B800}" destId="{7E00827E-67C7-453A-9460-54A923320ABD}" srcOrd="0" destOrd="0" parTransId="{EA18E8FE-B1B1-4742-825D-B2DAD5C7DB0A}" sibTransId="{D3FF3545-B3F8-4CC0-B057-C36FC2D17555}"/>
    <dgm:cxn modelId="{D3779DEE-69A0-45A9-9B3C-351142E6D11C}" srcId="{9E4B5AD9-D90D-4A29-BF65-A9AD9333025E}" destId="{DD3F6809-21BE-4301-A5E9-3F4CA4B5B800}" srcOrd="1" destOrd="0" parTransId="{66063159-AC86-4A22-914F-3AB99228A694}" sibTransId="{211E2484-1454-4037-B783-F31C4140B6CE}"/>
    <dgm:cxn modelId="{87E3E330-294C-4C30-8F9E-A4301BF576F7}" type="presParOf" srcId="{78149F44-FCA0-4736-AA1B-2C7F8A99498B}" destId="{5A40CDD7-3976-4DA7-AF6F-F55D5E803D15}" srcOrd="0" destOrd="0" presId="urn:microsoft.com/office/officeart/2018/2/layout/IconVerticalSolidList"/>
    <dgm:cxn modelId="{05765E5D-C5EA-465B-93E0-A2CA6FF77E59}" type="presParOf" srcId="{5A40CDD7-3976-4DA7-AF6F-F55D5E803D15}" destId="{89A85603-A721-44A9-8CAF-B25F428C4C06}" srcOrd="0" destOrd="0" presId="urn:microsoft.com/office/officeart/2018/2/layout/IconVerticalSolidList"/>
    <dgm:cxn modelId="{0D72D62D-ACD2-4FBD-AA7C-DB29CBC7E8A3}" type="presParOf" srcId="{5A40CDD7-3976-4DA7-AF6F-F55D5E803D15}" destId="{E431EB7F-E4A0-4AC0-A6A4-BC3AF5152FE2}" srcOrd="1" destOrd="0" presId="urn:microsoft.com/office/officeart/2018/2/layout/IconVerticalSolidList"/>
    <dgm:cxn modelId="{6179FE28-266D-4B25-84A2-D488650801F9}" type="presParOf" srcId="{5A40CDD7-3976-4DA7-AF6F-F55D5E803D15}" destId="{A97D6F57-FF9D-4EE9-80E1-E48962B33B68}" srcOrd="2" destOrd="0" presId="urn:microsoft.com/office/officeart/2018/2/layout/IconVerticalSolidList"/>
    <dgm:cxn modelId="{A7E58330-C9B9-4481-B00C-6FFA6FA014E6}" type="presParOf" srcId="{5A40CDD7-3976-4DA7-AF6F-F55D5E803D15}" destId="{31E217AC-EC7F-45B4-A6FA-5C0894B11643}" srcOrd="3" destOrd="0" presId="urn:microsoft.com/office/officeart/2018/2/layout/IconVerticalSolidList"/>
    <dgm:cxn modelId="{A08F3E3A-76FA-4DEA-AB45-CA24AAAD4180}" type="presParOf" srcId="{5A40CDD7-3976-4DA7-AF6F-F55D5E803D15}" destId="{7B213EA4-BA1A-4D8A-93E3-63A2FADB8708}" srcOrd="4" destOrd="0" presId="urn:microsoft.com/office/officeart/2018/2/layout/IconVerticalSolidList"/>
    <dgm:cxn modelId="{4C771F2A-0793-4CAC-ABC2-BC04252179B9}" type="presParOf" srcId="{78149F44-FCA0-4736-AA1B-2C7F8A99498B}" destId="{F57C1D68-5D6F-45D9-B5B4-9A9D2E78DA7F}" srcOrd="1" destOrd="0" presId="urn:microsoft.com/office/officeart/2018/2/layout/IconVerticalSolidList"/>
    <dgm:cxn modelId="{F0530D18-BE12-46F3-A4A3-72ADBD20DB05}" type="presParOf" srcId="{78149F44-FCA0-4736-AA1B-2C7F8A99498B}" destId="{D2782A68-C9BB-4D72-A36C-1B6C13D1826A}" srcOrd="2" destOrd="0" presId="urn:microsoft.com/office/officeart/2018/2/layout/IconVerticalSolidList"/>
    <dgm:cxn modelId="{43F9F740-9097-4B00-9AD7-45BE753A5660}" type="presParOf" srcId="{D2782A68-C9BB-4D72-A36C-1B6C13D1826A}" destId="{9772BC56-4978-4059-A8ED-D5AE01F4762B}" srcOrd="0" destOrd="0" presId="urn:microsoft.com/office/officeart/2018/2/layout/IconVerticalSolidList"/>
    <dgm:cxn modelId="{44ED3C5A-00A0-4C78-835F-134543006C72}" type="presParOf" srcId="{D2782A68-C9BB-4D72-A36C-1B6C13D1826A}" destId="{956DB9B2-2872-4E8B-97BD-441E33CC26BE}" srcOrd="1" destOrd="0" presId="urn:microsoft.com/office/officeart/2018/2/layout/IconVerticalSolidList"/>
    <dgm:cxn modelId="{32BBF883-BD41-4E66-8DE3-324A5E5BC331}" type="presParOf" srcId="{D2782A68-C9BB-4D72-A36C-1B6C13D1826A}" destId="{661737E3-9252-4EFC-A9CA-EADEC3F57EBD}" srcOrd="2" destOrd="0" presId="urn:microsoft.com/office/officeart/2018/2/layout/IconVerticalSolidList"/>
    <dgm:cxn modelId="{946E71BA-715C-4189-B780-76F469A38835}" type="presParOf" srcId="{D2782A68-C9BB-4D72-A36C-1B6C13D1826A}" destId="{FB474C34-FC54-4F7A-9893-4ACDDFA2171A}" srcOrd="3" destOrd="0" presId="urn:microsoft.com/office/officeart/2018/2/layout/IconVerticalSolidList"/>
    <dgm:cxn modelId="{CF4D49FA-A4E6-440E-A3BF-E0521D039047}" type="presParOf" srcId="{D2782A68-C9BB-4D72-A36C-1B6C13D1826A}" destId="{4F6B6C3D-90AD-4FD2-ABE5-9358DAA43FE8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CF6D268-BF59-4EA6-AC4D-7FB47E9346FC}" type="doc">
      <dgm:prSet loTypeId="urn:microsoft.com/office/officeart/2018/2/layout/IconVerticalSolidList" loCatId="icon" qsTypeId="urn:microsoft.com/office/officeart/2005/8/quickstyle/simple4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312FB59-3D04-4DD7-A0D8-A5EA76BDE474}">
      <dgm:prSet/>
      <dgm:spPr/>
      <dgm:t>
        <a:bodyPr/>
        <a:lstStyle/>
        <a:p>
          <a:r>
            <a:rPr lang="en-US" dirty="0"/>
            <a:t>An optional method for correcting concerns related to split-half reliability</a:t>
          </a:r>
        </a:p>
      </dgm:t>
    </dgm:pt>
    <dgm:pt modelId="{7948DA9D-4BB4-4802-B7ED-2E3985477393}" type="parTrans" cxnId="{23028B2D-1315-45A3-A3B4-C79129406025}">
      <dgm:prSet/>
      <dgm:spPr/>
      <dgm:t>
        <a:bodyPr/>
        <a:lstStyle/>
        <a:p>
          <a:endParaRPr lang="en-US"/>
        </a:p>
      </dgm:t>
    </dgm:pt>
    <dgm:pt modelId="{CC32307C-CA91-496F-AE9B-FA5CE6E80369}" type="sibTrans" cxnId="{23028B2D-1315-45A3-A3B4-C79129406025}">
      <dgm:prSet/>
      <dgm:spPr/>
      <dgm:t>
        <a:bodyPr/>
        <a:lstStyle/>
        <a:p>
          <a:endParaRPr lang="en-US"/>
        </a:p>
      </dgm:t>
    </dgm:pt>
    <dgm:pt modelId="{C1ED063A-3790-4E07-82E2-4CE0067B7331}">
      <dgm:prSet/>
      <dgm:spPr/>
      <dgm:t>
        <a:bodyPr/>
        <a:lstStyle/>
        <a:p>
          <a:r>
            <a:rPr lang="en-US" baseline="0" dirty="0"/>
            <a:t>Measures the average correlation from every possible way to split a test in half</a:t>
          </a:r>
          <a:endParaRPr lang="en-US" dirty="0"/>
        </a:p>
      </dgm:t>
    </dgm:pt>
    <dgm:pt modelId="{341B08B5-BEC0-4856-9F27-BE7FF8C77E9E}" type="parTrans" cxnId="{3A0DF00A-032A-4230-9FDD-04B60751334E}">
      <dgm:prSet/>
      <dgm:spPr/>
      <dgm:t>
        <a:bodyPr/>
        <a:lstStyle/>
        <a:p>
          <a:endParaRPr lang="en-US"/>
        </a:p>
      </dgm:t>
    </dgm:pt>
    <dgm:pt modelId="{84955E17-B3CE-4EC1-817E-07B1DAD7ED1C}" type="sibTrans" cxnId="{3A0DF00A-032A-4230-9FDD-04B60751334E}">
      <dgm:prSet/>
      <dgm:spPr/>
      <dgm:t>
        <a:bodyPr/>
        <a:lstStyle/>
        <a:p>
          <a:endParaRPr lang="en-US"/>
        </a:p>
      </dgm:t>
    </dgm:pt>
    <dgm:pt modelId="{B67B553B-842A-4E26-BBA0-F2EE5CC61A38}">
      <dgm:prSet/>
      <dgm:spPr/>
      <dgm:t>
        <a:bodyPr/>
        <a:lstStyle/>
        <a:p>
          <a:r>
            <a:rPr lang="en-US" baseline="0" dirty="0"/>
            <a:t>Limited to tests in which each item has only two possible answers</a:t>
          </a:r>
          <a:endParaRPr lang="en-US" dirty="0"/>
        </a:p>
      </dgm:t>
    </dgm:pt>
    <dgm:pt modelId="{81EA1369-5D4A-4D62-848E-ADF9E632F683}" type="parTrans" cxnId="{874FACB7-258C-4C87-87F5-95184D86A6CC}">
      <dgm:prSet/>
      <dgm:spPr/>
      <dgm:t>
        <a:bodyPr/>
        <a:lstStyle/>
        <a:p>
          <a:endParaRPr lang="en-US"/>
        </a:p>
      </dgm:t>
    </dgm:pt>
    <dgm:pt modelId="{AB1F08C7-4113-42CE-A6FB-FEF3A96D5C49}" type="sibTrans" cxnId="{874FACB7-258C-4C87-87F5-95184D86A6CC}">
      <dgm:prSet/>
      <dgm:spPr/>
      <dgm:t>
        <a:bodyPr/>
        <a:lstStyle/>
        <a:p>
          <a:endParaRPr lang="en-US"/>
        </a:p>
      </dgm:t>
    </dgm:pt>
    <dgm:pt modelId="{4074A1EE-78E2-4AB0-B7AC-DDBC79C78EF8}">
      <dgm:prSet/>
      <dgm:spPr/>
      <dgm:t>
        <a:bodyPr/>
        <a:lstStyle/>
        <a:p>
          <a:r>
            <a:rPr lang="en-US" dirty="0"/>
            <a:t>Produces values ranging from 0 to 1.00</a:t>
          </a:r>
        </a:p>
      </dgm:t>
    </dgm:pt>
    <dgm:pt modelId="{DE8B1895-6899-4E79-A338-03850EF7097F}" type="parTrans" cxnId="{14C40D94-DF9E-4176-B888-A84B38C5D67F}">
      <dgm:prSet/>
      <dgm:spPr/>
      <dgm:t>
        <a:bodyPr/>
        <a:lstStyle/>
        <a:p>
          <a:endParaRPr lang="en-US"/>
        </a:p>
      </dgm:t>
    </dgm:pt>
    <dgm:pt modelId="{CDAC8180-7A0B-4245-86F7-37F6B853DF54}" type="sibTrans" cxnId="{14C40D94-DF9E-4176-B888-A84B38C5D67F}">
      <dgm:prSet/>
      <dgm:spPr/>
      <dgm:t>
        <a:bodyPr/>
        <a:lstStyle/>
        <a:p>
          <a:endParaRPr lang="en-US"/>
        </a:p>
      </dgm:t>
    </dgm:pt>
    <dgm:pt modelId="{4A9AEE9B-7B6B-4B27-A633-16DD9F15018B}">
      <dgm:prSet/>
      <dgm:spPr/>
      <dgm:t>
        <a:bodyPr/>
        <a:lstStyle/>
        <a:p>
          <a:r>
            <a:rPr lang="en-US" baseline="0" dirty="0"/>
            <a:t>Higher values indicate a higher degree of internal consistency or reliability</a:t>
          </a:r>
          <a:endParaRPr lang="en-US" dirty="0"/>
        </a:p>
      </dgm:t>
    </dgm:pt>
    <dgm:pt modelId="{D05C3048-A8C1-44ED-98F1-0BF58CFBE30E}" type="parTrans" cxnId="{B84BEAE1-DFD8-48E5-95BB-8C3D8EF47770}">
      <dgm:prSet/>
      <dgm:spPr/>
      <dgm:t>
        <a:bodyPr/>
        <a:lstStyle/>
        <a:p>
          <a:endParaRPr lang="en-US"/>
        </a:p>
      </dgm:t>
    </dgm:pt>
    <dgm:pt modelId="{1FD37479-7836-4836-AE97-CE9C4E77A21E}" type="sibTrans" cxnId="{B84BEAE1-DFD8-48E5-95BB-8C3D8EF47770}">
      <dgm:prSet/>
      <dgm:spPr/>
      <dgm:t>
        <a:bodyPr/>
        <a:lstStyle/>
        <a:p>
          <a:endParaRPr lang="en-US"/>
        </a:p>
      </dgm:t>
    </dgm:pt>
    <dgm:pt modelId="{FE761743-449B-4975-A298-315387D8BC9D}" type="pres">
      <dgm:prSet presAssocID="{BCF6D268-BF59-4EA6-AC4D-7FB47E9346FC}" presName="root" presStyleCnt="0">
        <dgm:presLayoutVars>
          <dgm:dir/>
          <dgm:resizeHandles val="exact"/>
        </dgm:presLayoutVars>
      </dgm:prSet>
      <dgm:spPr/>
    </dgm:pt>
    <dgm:pt modelId="{1C96AC28-9B56-4D5D-B549-C43189C777F6}" type="pres">
      <dgm:prSet presAssocID="{4312FB59-3D04-4DD7-A0D8-A5EA76BDE474}" presName="compNode" presStyleCnt="0"/>
      <dgm:spPr/>
    </dgm:pt>
    <dgm:pt modelId="{55625EBF-BD83-4CDE-9B3A-80744BE9F51B}" type="pres">
      <dgm:prSet presAssocID="{4312FB59-3D04-4DD7-A0D8-A5EA76BDE474}" presName="bgRect" presStyleLbl="bgShp" presStyleIdx="0" presStyleCnt="2"/>
      <dgm:spPr/>
    </dgm:pt>
    <dgm:pt modelId="{159C618B-0575-41FC-B2F9-C02BDF67EB8E}" type="pres">
      <dgm:prSet presAssocID="{4312FB59-3D04-4DD7-A0D8-A5EA76BDE474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20B83863-D1CA-4080-886B-F6FF20056C04}" type="pres">
      <dgm:prSet presAssocID="{4312FB59-3D04-4DD7-A0D8-A5EA76BDE474}" presName="spaceRect" presStyleCnt="0"/>
      <dgm:spPr/>
    </dgm:pt>
    <dgm:pt modelId="{0DA03E67-BA8C-4537-A582-6730F1550900}" type="pres">
      <dgm:prSet presAssocID="{4312FB59-3D04-4DD7-A0D8-A5EA76BDE474}" presName="parTx" presStyleLbl="revTx" presStyleIdx="0" presStyleCnt="4">
        <dgm:presLayoutVars>
          <dgm:chMax val="0"/>
          <dgm:chPref val="0"/>
        </dgm:presLayoutVars>
      </dgm:prSet>
      <dgm:spPr/>
    </dgm:pt>
    <dgm:pt modelId="{463F3607-D50B-4C77-A782-C355D93523A1}" type="pres">
      <dgm:prSet presAssocID="{4312FB59-3D04-4DD7-A0D8-A5EA76BDE474}" presName="desTx" presStyleLbl="revTx" presStyleIdx="1" presStyleCnt="4">
        <dgm:presLayoutVars/>
      </dgm:prSet>
      <dgm:spPr/>
    </dgm:pt>
    <dgm:pt modelId="{F5AAF923-A8B9-45DF-8DB5-75E02E2BF5A6}" type="pres">
      <dgm:prSet presAssocID="{CC32307C-CA91-496F-AE9B-FA5CE6E80369}" presName="sibTrans" presStyleCnt="0"/>
      <dgm:spPr/>
    </dgm:pt>
    <dgm:pt modelId="{BBBF3A9A-ED3C-4258-A30A-9CA186DA0FF8}" type="pres">
      <dgm:prSet presAssocID="{4074A1EE-78E2-4AB0-B7AC-DDBC79C78EF8}" presName="compNode" presStyleCnt="0"/>
      <dgm:spPr/>
    </dgm:pt>
    <dgm:pt modelId="{12C8489B-ED79-4881-945A-4819A9C78E00}" type="pres">
      <dgm:prSet presAssocID="{4074A1EE-78E2-4AB0-B7AC-DDBC79C78EF8}" presName="bgRect" presStyleLbl="bgShp" presStyleIdx="1" presStyleCnt="2"/>
      <dgm:spPr/>
    </dgm:pt>
    <dgm:pt modelId="{A1A406E3-9F62-4F49-A17B-97D7D05FA82E}" type="pres">
      <dgm:prSet presAssocID="{4074A1EE-78E2-4AB0-B7AC-DDBC79C78EF8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909014CA-B570-4B92-94F9-664A792A3DCF}" type="pres">
      <dgm:prSet presAssocID="{4074A1EE-78E2-4AB0-B7AC-DDBC79C78EF8}" presName="spaceRect" presStyleCnt="0"/>
      <dgm:spPr/>
    </dgm:pt>
    <dgm:pt modelId="{3BFB9BFA-426B-4B7E-AC16-A90D0902EEBE}" type="pres">
      <dgm:prSet presAssocID="{4074A1EE-78E2-4AB0-B7AC-DDBC79C78EF8}" presName="parTx" presStyleLbl="revTx" presStyleIdx="2" presStyleCnt="4">
        <dgm:presLayoutVars>
          <dgm:chMax val="0"/>
          <dgm:chPref val="0"/>
        </dgm:presLayoutVars>
      </dgm:prSet>
      <dgm:spPr/>
    </dgm:pt>
    <dgm:pt modelId="{D9F5A9BA-B103-403B-882B-B438B7D89ACE}" type="pres">
      <dgm:prSet presAssocID="{4074A1EE-78E2-4AB0-B7AC-DDBC79C78EF8}" presName="desTx" presStyleLbl="revTx" presStyleIdx="3" presStyleCnt="4">
        <dgm:presLayoutVars/>
      </dgm:prSet>
      <dgm:spPr/>
    </dgm:pt>
  </dgm:ptLst>
  <dgm:cxnLst>
    <dgm:cxn modelId="{3A0DF00A-032A-4230-9FDD-04B60751334E}" srcId="{4312FB59-3D04-4DD7-A0D8-A5EA76BDE474}" destId="{C1ED063A-3790-4E07-82E2-4CE0067B7331}" srcOrd="0" destOrd="0" parTransId="{341B08B5-BEC0-4856-9F27-BE7FF8C77E9E}" sibTransId="{84955E17-B3CE-4EC1-817E-07B1DAD7ED1C}"/>
    <dgm:cxn modelId="{23028B2D-1315-45A3-A3B4-C79129406025}" srcId="{BCF6D268-BF59-4EA6-AC4D-7FB47E9346FC}" destId="{4312FB59-3D04-4DD7-A0D8-A5EA76BDE474}" srcOrd="0" destOrd="0" parTransId="{7948DA9D-4BB4-4802-B7ED-2E3985477393}" sibTransId="{CC32307C-CA91-496F-AE9B-FA5CE6E80369}"/>
    <dgm:cxn modelId="{8EA32043-00A0-4099-9F30-88127C2C5FB4}" type="presOf" srcId="{C1ED063A-3790-4E07-82E2-4CE0067B7331}" destId="{463F3607-D50B-4C77-A782-C355D93523A1}" srcOrd="0" destOrd="0" presId="urn:microsoft.com/office/officeart/2018/2/layout/IconVerticalSolidList"/>
    <dgm:cxn modelId="{DEB42C6C-6583-4A89-9010-8BD2150B22BA}" type="presOf" srcId="{B67B553B-842A-4E26-BBA0-F2EE5CC61A38}" destId="{463F3607-D50B-4C77-A782-C355D93523A1}" srcOrd="0" destOrd="1" presId="urn:microsoft.com/office/officeart/2018/2/layout/IconVerticalSolidList"/>
    <dgm:cxn modelId="{FB729F54-8D48-4CD6-8A53-F8147ED630A3}" type="presOf" srcId="{4312FB59-3D04-4DD7-A0D8-A5EA76BDE474}" destId="{0DA03E67-BA8C-4537-A582-6730F1550900}" srcOrd="0" destOrd="0" presId="urn:microsoft.com/office/officeart/2018/2/layout/IconVerticalSolidList"/>
    <dgm:cxn modelId="{CD9F377D-36A3-484F-962E-E2EAD80FC2E5}" type="presOf" srcId="{4A9AEE9B-7B6B-4B27-A633-16DD9F15018B}" destId="{D9F5A9BA-B103-403B-882B-B438B7D89ACE}" srcOrd="0" destOrd="0" presId="urn:microsoft.com/office/officeart/2018/2/layout/IconVerticalSolidList"/>
    <dgm:cxn modelId="{14C40D94-DF9E-4176-B888-A84B38C5D67F}" srcId="{BCF6D268-BF59-4EA6-AC4D-7FB47E9346FC}" destId="{4074A1EE-78E2-4AB0-B7AC-DDBC79C78EF8}" srcOrd="1" destOrd="0" parTransId="{DE8B1895-6899-4E79-A338-03850EF7097F}" sibTransId="{CDAC8180-7A0B-4245-86F7-37F6B853DF54}"/>
    <dgm:cxn modelId="{62783896-59A8-4C4D-A7EF-7ADF4C7C83D0}" type="presOf" srcId="{4074A1EE-78E2-4AB0-B7AC-DDBC79C78EF8}" destId="{3BFB9BFA-426B-4B7E-AC16-A90D0902EEBE}" srcOrd="0" destOrd="0" presId="urn:microsoft.com/office/officeart/2018/2/layout/IconVerticalSolidList"/>
    <dgm:cxn modelId="{874FACB7-258C-4C87-87F5-95184D86A6CC}" srcId="{4312FB59-3D04-4DD7-A0D8-A5EA76BDE474}" destId="{B67B553B-842A-4E26-BBA0-F2EE5CC61A38}" srcOrd="1" destOrd="0" parTransId="{81EA1369-5D4A-4D62-848E-ADF9E632F683}" sibTransId="{AB1F08C7-4113-42CE-A6FB-FEF3A96D5C49}"/>
    <dgm:cxn modelId="{B84BEAE1-DFD8-48E5-95BB-8C3D8EF47770}" srcId="{4074A1EE-78E2-4AB0-B7AC-DDBC79C78EF8}" destId="{4A9AEE9B-7B6B-4B27-A633-16DD9F15018B}" srcOrd="0" destOrd="0" parTransId="{D05C3048-A8C1-44ED-98F1-0BF58CFBE30E}" sibTransId="{1FD37479-7836-4836-AE97-CE9C4E77A21E}"/>
    <dgm:cxn modelId="{7FD08AE5-518F-480E-8BD6-25EE880D2C8E}" type="presOf" srcId="{BCF6D268-BF59-4EA6-AC4D-7FB47E9346FC}" destId="{FE761743-449B-4975-A298-315387D8BC9D}" srcOrd="0" destOrd="0" presId="urn:microsoft.com/office/officeart/2018/2/layout/IconVerticalSolidList"/>
    <dgm:cxn modelId="{94F52FDD-26B2-4B94-8F77-A706DAD2876E}" type="presParOf" srcId="{FE761743-449B-4975-A298-315387D8BC9D}" destId="{1C96AC28-9B56-4D5D-B549-C43189C777F6}" srcOrd="0" destOrd="0" presId="urn:microsoft.com/office/officeart/2018/2/layout/IconVerticalSolidList"/>
    <dgm:cxn modelId="{27F0095D-7DDE-4BBA-8336-C2069133C5C2}" type="presParOf" srcId="{1C96AC28-9B56-4D5D-B549-C43189C777F6}" destId="{55625EBF-BD83-4CDE-9B3A-80744BE9F51B}" srcOrd="0" destOrd="0" presId="urn:microsoft.com/office/officeart/2018/2/layout/IconVerticalSolidList"/>
    <dgm:cxn modelId="{675401F1-F8BD-44AE-929A-17C070B60FF3}" type="presParOf" srcId="{1C96AC28-9B56-4D5D-B549-C43189C777F6}" destId="{159C618B-0575-41FC-B2F9-C02BDF67EB8E}" srcOrd="1" destOrd="0" presId="urn:microsoft.com/office/officeart/2018/2/layout/IconVerticalSolidList"/>
    <dgm:cxn modelId="{B160C795-6D44-45A6-93A9-A2EF271966F3}" type="presParOf" srcId="{1C96AC28-9B56-4D5D-B549-C43189C777F6}" destId="{20B83863-D1CA-4080-886B-F6FF20056C04}" srcOrd="2" destOrd="0" presId="urn:microsoft.com/office/officeart/2018/2/layout/IconVerticalSolidList"/>
    <dgm:cxn modelId="{932EFBD2-D894-4C42-A409-FEC0BCE1B207}" type="presParOf" srcId="{1C96AC28-9B56-4D5D-B549-C43189C777F6}" destId="{0DA03E67-BA8C-4537-A582-6730F1550900}" srcOrd="3" destOrd="0" presId="urn:microsoft.com/office/officeart/2018/2/layout/IconVerticalSolidList"/>
    <dgm:cxn modelId="{D5A06E8B-59AA-4983-9735-7DB31FEEADF8}" type="presParOf" srcId="{1C96AC28-9B56-4D5D-B549-C43189C777F6}" destId="{463F3607-D50B-4C77-A782-C355D93523A1}" srcOrd="4" destOrd="0" presId="urn:microsoft.com/office/officeart/2018/2/layout/IconVerticalSolidList"/>
    <dgm:cxn modelId="{BC4C3659-DA64-4A10-AD72-F941AED2756C}" type="presParOf" srcId="{FE761743-449B-4975-A298-315387D8BC9D}" destId="{F5AAF923-A8B9-45DF-8DB5-75E02E2BF5A6}" srcOrd="1" destOrd="0" presId="urn:microsoft.com/office/officeart/2018/2/layout/IconVerticalSolidList"/>
    <dgm:cxn modelId="{B0997C4D-0040-4A9D-9B02-D739F3190EA8}" type="presParOf" srcId="{FE761743-449B-4975-A298-315387D8BC9D}" destId="{BBBF3A9A-ED3C-4258-A30A-9CA186DA0FF8}" srcOrd="2" destOrd="0" presId="urn:microsoft.com/office/officeart/2018/2/layout/IconVerticalSolidList"/>
    <dgm:cxn modelId="{B032D5B0-60AD-46B8-B263-327E03C79ED0}" type="presParOf" srcId="{BBBF3A9A-ED3C-4258-A30A-9CA186DA0FF8}" destId="{12C8489B-ED79-4881-945A-4819A9C78E00}" srcOrd="0" destOrd="0" presId="urn:microsoft.com/office/officeart/2018/2/layout/IconVerticalSolidList"/>
    <dgm:cxn modelId="{BC64C28F-33F1-4201-AACC-5CDF4AFC738D}" type="presParOf" srcId="{BBBF3A9A-ED3C-4258-A30A-9CA186DA0FF8}" destId="{A1A406E3-9F62-4F49-A17B-97D7D05FA82E}" srcOrd="1" destOrd="0" presId="urn:microsoft.com/office/officeart/2018/2/layout/IconVerticalSolidList"/>
    <dgm:cxn modelId="{AB58B779-D896-4A2A-9A40-121BDBEDDF2F}" type="presParOf" srcId="{BBBF3A9A-ED3C-4258-A30A-9CA186DA0FF8}" destId="{909014CA-B570-4B92-94F9-664A792A3DCF}" srcOrd="2" destOrd="0" presId="urn:microsoft.com/office/officeart/2018/2/layout/IconVerticalSolidList"/>
    <dgm:cxn modelId="{B1D410F5-F0A6-472D-A928-C77D9F097C0C}" type="presParOf" srcId="{BBBF3A9A-ED3C-4258-A30A-9CA186DA0FF8}" destId="{3BFB9BFA-426B-4B7E-AC16-A90D0902EEBE}" srcOrd="3" destOrd="0" presId="urn:microsoft.com/office/officeart/2018/2/layout/IconVerticalSolidList"/>
    <dgm:cxn modelId="{652DFEB0-C187-44A5-B4BD-6CF8CF60BD2C}" type="presParOf" srcId="{BBBF3A9A-ED3C-4258-A30A-9CA186DA0FF8}" destId="{D9F5A9BA-B103-403B-882B-B438B7D89ACE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69523E-369C-483F-B1F0-AD9AB608FAC2}">
      <dsp:nvSpPr>
        <dsp:cNvPr id="0" name=""/>
        <dsp:cNvSpPr/>
      </dsp:nvSpPr>
      <dsp:spPr>
        <a:xfrm>
          <a:off x="5035953" y="1338749"/>
          <a:ext cx="2089401" cy="497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8815"/>
              </a:lnTo>
              <a:lnTo>
                <a:pt x="2089401" y="338815"/>
              </a:lnTo>
              <a:lnTo>
                <a:pt x="2089401" y="49718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00928-9890-4891-AFD5-DACD58B0F414}">
      <dsp:nvSpPr>
        <dsp:cNvPr id="0" name=""/>
        <dsp:cNvSpPr/>
      </dsp:nvSpPr>
      <dsp:spPr>
        <a:xfrm>
          <a:off x="4990233" y="1338749"/>
          <a:ext cx="91440" cy="4971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718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4BBA0A-0375-4454-A6AF-054A8E45748F}">
      <dsp:nvSpPr>
        <dsp:cNvPr id="0" name=""/>
        <dsp:cNvSpPr/>
      </dsp:nvSpPr>
      <dsp:spPr>
        <a:xfrm>
          <a:off x="2946551" y="1338749"/>
          <a:ext cx="2089401" cy="497182"/>
        </a:xfrm>
        <a:custGeom>
          <a:avLst/>
          <a:gdLst/>
          <a:ahLst/>
          <a:cxnLst/>
          <a:rect l="0" t="0" r="0" b="0"/>
          <a:pathLst>
            <a:path>
              <a:moveTo>
                <a:pt x="2089401" y="0"/>
              </a:moveTo>
              <a:lnTo>
                <a:pt x="2089401" y="338815"/>
              </a:lnTo>
              <a:lnTo>
                <a:pt x="0" y="338815"/>
              </a:lnTo>
              <a:lnTo>
                <a:pt x="0" y="49718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7D1446-2D08-4ACE-8777-E767808CADA3}">
      <dsp:nvSpPr>
        <dsp:cNvPr id="0" name=""/>
        <dsp:cNvSpPr/>
      </dsp:nvSpPr>
      <dsp:spPr>
        <a:xfrm>
          <a:off x="811429" y="1338749"/>
          <a:ext cx="91440" cy="49718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97182"/>
              </a:lnTo>
            </a:path>
          </a:pathLst>
        </a:custGeom>
        <a:noFill/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F22AF0-B696-4875-9EC2-90D6D101A5A0}">
      <dsp:nvSpPr>
        <dsp:cNvPr id="0" name=""/>
        <dsp:cNvSpPr/>
      </dsp:nvSpPr>
      <dsp:spPr>
        <a:xfrm>
          <a:off x="2394" y="253210"/>
          <a:ext cx="1709510" cy="1085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5A10055-EC27-4F5A-83D8-B5B05E1FCA52}">
      <dsp:nvSpPr>
        <dsp:cNvPr id="0" name=""/>
        <dsp:cNvSpPr/>
      </dsp:nvSpPr>
      <dsp:spPr>
        <a:xfrm>
          <a:off x="192339" y="433658"/>
          <a:ext cx="1709510" cy="108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Some data are non-numerical</a:t>
          </a:r>
        </a:p>
      </dsp:txBody>
      <dsp:txXfrm>
        <a:off x="224133" y="465452"/>
        <a:ext cx="1645922" cy="1021951"/>
      </dsp:txXfrm>
    </dsp:sp>
    <dsp:sp modelId="{8DA933A9-29F8-4E74-A4CC-7E7399A6BDA2}">
      <dsp:nvSpPr>
        <dsp:cNvPr id="0" name=""/>
        <dsp:cNvSpPr/>
      </dsp:nvSpPr>
      <dsp:spPr>
        <a:xfrm>
          <a:off x="2394" y="1835932"/>
          <a:ext cx="1709510" cy="10855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E4293D3-5D50-4DFA-94EB-B3B045DD5D77}">
      <dsp:nvSpPr>
        <dsp:cNvPr id="0" name=""/>
        <dsp:cNvSpPr/>
      </dsp:nvSpPr>
      <dsp:spPr>
        <a:xfrm>
          <a:off x="192339" y="2016380"/>
          <a:ext cx="1709510" cy="108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Nominal and ordinal variables</a:t>
          </a:r>
        </a:p>
      </dsp:txBody>
      <dsp:txXfrm>
        <a:off x="224133" y="2048174"/>
        <a:ext cx="1645922" cy="1021951"/>
      </dsp:txXfrm>
    </dsp:sp>
    <dsp:sp modelId="{4BC262CC-B37F-4001-8568-E2CF6369FDD8}">
      <dsp:nvSpPr>
        <dsp:cNvPr id="0" name=""/>
        <dsp:cNvSpPr/>
      </dsp:nvSpPr>
      <dsp:spPr>
        <a:xfrm>
          <a:off x="4181197" y="253210"/>
          <a:ext cx="1709510" cy="10855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47A6314-3613-49C6-8114-0237C9326ACD}">
      <dsp:nvSpPr>
        <dsp:cNvPr id="0" name=""/>
        <dsp:cNvSpPr/>
      </dsp:nvSpPr>
      <dsp:spPr>
        <a:xfrm>
          <a:off x="4371143" y="433658"/>
          <a:ext cx="1709510" cy="108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Described by:</a:t>
          </a:r>
        </a:p>
      </dsp:txBody>
      <dsp:txXfrm>
        <a:off x="4402937" y="465452"/>
        <a:ext cx="1645922" cy="1021951"/>
      </dsp:txXfrm>
    </dsp:sp>
    <dsp:sp modelId="{A08262CE-2857-488F-99E7-4D8F0ACA7530}">
      <dsp:nvSpPr>
        <dsp:cNvPr id="0" name=""/>
        <dsp:cNvSpPr/>
      </dsp:nvSpPr>
      <dsp:spPr>
        <a:xfrm>
          <a:off x="2091796" y="1835932"/>
          <a:ext cx="1709510" cy="10855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A03AC0-15D2-4E3C-B660-E0E2A2026558}">
      <dsp:nvSpPr>
        <dsp:cNvPr id="0" name=""/>
        <dsp:cNvSpPr/>
      </dsp:nvSpPr>
      <dsp:spPr>
        <a:xfrm>
          <a:off x="2281741" y="2016380"/>
          <a:ext cx="1709510" cy="108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Percentages</a:t>
          </a:r>
        </a:p>
      </dsp:txBody>
      <dsp:txXfrm>
        <a:off x="2313535" y="2048174"/>
        <a:ext cx="1645922" cy="1021951"/>
      </dsp:txXfrm>
    </dsp:sp>
    <dsp:sp modelId="{67E6501D-2AD0-4E98-88F8-4E71E7FA6C84}">
      <dsp:nvSpPr>
        <dsp:cNvPr id="0" name=""/>
        <dsp:cNvSpPr/>
      </dsp:nvSpPr>
      <dsp:spPr>
        <a:xfrm>
          <a:off x="4181197" y="1835932"/>
          <a:ext cx="1709510" cy="10855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926F5AF-8CC8-44F6-B7F7-29729829E378}">
      <dsp:nvSpPr>
        <dsp:cNvPr id="0" name=""/>
        <dsp:cNvSpPr/>
      </dsp:nvSpPr>
      <dsp:spPr>
        <a:xfrm>
          <a:off x="4371143" y="2016380"/>
          <a:ext cx="1709510" cy="108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Proportions</a:t>
          </a:r>
        </a:p>
      </dsp:txBody>
      <dsp:txXfrm>
        <a:off x="4402937" y="2048174"/>
        <a:ext cx="1645922" cy="1021951"/>
      </dsp:txXfrm>
    </dsp:sp>
    <dsp:sp modelId="{E5E6CADE-10C9-4ADE-B625-7FDDA85F206D}">
      <dsp:nvSpPr>
        <dsp:cNvPr id="0" name=""/>
        <dsp:cNvSpPr/>
      </dsp:nvSpPr>
      <dsp:spPr>
        <a:xfrm>
          <a:off x="6270599" y="1835932"/>
          <a:ext cx="1709510" cy="108553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4A78FBF-2C67-449C-9E4C-2245BAD02CDA}">
      <dsp:nvSpPr>
        <dsp:cNvPr id="0" name=""/>
        <dsp:cNvSpPr/>
      </dsp:nvSpPr>
      <dsp:spPr>
        <a:xfrm>
          <a:off x="6460545" y="2016380"/>
          <a:ext cx="1709510" cy="1085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Mode </a:t>
          </a:r>
        </a:p>
      </dsp:txBody>
      <dsp:txXfrm>
        <a:off x="6492339" y="2048174"/>
        <a:ext cx="1645922" cy="10219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DC5419-2AC4-4FF8-9E8B-AC5133E1FDD5}">
      <dsp:nvSpPr>
        <dsp:cNvPr id="0" name=""/>
        <dsp:cNvSpPr/>
      </dsp:nvSpPr>
      <dsp:spPr>
        <a:xfrm rot="5400000">
          <a:off x="4172713" y="-1398107"/>
          <a:ext cx="1451035" cy="4610099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baseline="0" dirty="0"/>
            <a:t>Researcher finds evidence for a significant result when there is actually no effect.</a:t>
          </a:r>
          <a:endParaRPr lang="en-US" sz="1700" kern="1200" dirty="0"/>
        </a:p>
      </dsp:txBody>
      <dsp:txXfrm rot="-5400000">
        <a:off x="2593181" y="252259"/>
        <a:ext cx="4539265" cy="1309367"/>
      </dsp:txXfrm>
    </dsp:sp>
    <dsp:sp modelId="{4F7FB24E-423D-47FA-9100-47C6C63819DE}">
      <dsp:nvSpPr>
        <dsp:cNvPr id="0" name=""/>
        <dsp:cNvSpPr/>
      </dsp:nvSpPr>
      <dsp:spPr>
        <a:xfrm>
          <a:off x="0" y="45"/>
          <a:ext cx="2593181" cy="181379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Type I error</a:t>
          </a:r>
        </a:p>
      </dsp:txBody>
      <dsp:txXfrm>
        <a:off x="88542" y="88587"/>
        <a:ext cx="2416097" cy="1636710"/>
      </dsp:txXfrm>
    </dsp:sp>
    <dsp:sp modelId="{F92CAA0D-4B1D-4C86-AD26-F94E236D8008}">
      <dsp:nvSpPr>
        <dsp:cNvPr id="0" name=""/>
        <dsp:cNvSpPr/>
      </dsp:nvSpPr>
      <dsp:spPr>
        <a:xfrm rot="5400000">
          <a:off x="4172713" y="506377"/>
          <a:ext cx="1451035" cy="4610099"/>
        </a:xfrm>
        <a:prstGeom prst="round2Same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baseline="0" dirty="0"/>
            <a:t>Sample data do </a:t>
          </a:r>
          <a:r>
            <a:rPr lang="en-US" sz="1700" b="1" kern="1200" baseline="0" dirty="0"/>
            <a:t>not</a:t>
          </a:r>
          <a:r>
            <a:rPr lang="en-US" sz="1700" kern="1200" baseline="0" dirty="0"/>
            <a:t> show evidence of a significant effect when a real effect exists in the population.</a:t>
          </a:r>
          <a:endParaRPr lang="en-US" sz="1700" kern="1200" dirty="0"/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Occurs when the effect is so small that it does not show up in the sample.</a:t>
          </a:r>
        </a:p>
      </dsp:txBody>
      <dsp:txXfrm rot="-5400000">
        <a:off x="2593181" y="2156743"/>
        <a:ext cx="4539265" cy="1309367"/>
      </dsp:txXfrm>
    </dsp:sp>
    <dsp:sp modelId="{2C14E498-673F-4308-906A-4356C8D9252F}">
      <dsp:nvSpPr>
        <dsp:cNvPr id="0" name=""/>
        <dsp:cNvSpPr/>
      </dsp:nvSpPr>
      <dsp:spPr>
        <a:xfrm>
          <a:off x="0" y="1904529"/>
          <a:ext cx="2593181" cy="181379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marL="0" lvl="0" indent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 dirty="0"/>
            <a:t>Type II error</a:t>
          </a:r>
        </a:p>
      </dsp:txBody>
      <dsp:txXfrm>
        <a:off x="88542" y="1993071"/>
        <a:ext cx="2416097" cy="16367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59F24-5C32-456D-B407-3FAF9065523D}">
      <dsp:nvSpPr>
        <dsp:cNvPr id="0" name=""/>
        <dsp:cNvSpPr/>
      </dsp:nvSpPr>
      <dsp:spPr>
        <a:xfrm>
          <a:off x="879" y="0"/>
          <a:ext cx="3429296" cy="371837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7361" tIns="330200" rIns="267361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number of scores in the sample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baseline="0" dirty="0"/>
            <a:t>Large Sample: A mean difference or a correlation more likely to be found with a large sample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More likely to be significant</a:t>
          </a:r>
          <a:r>
            <a:rPr lang="en-US" sz="1200" kern="1200" dirty="0"/>
            <a:t> than the same result found with a small sample</a:t>
          </a:r>
        </a:p>
      </dsp:txBody>
      <dsp:txXfrm>
        <a:off x="879" y="1412980"/>
        <a:ext cx="3429296" cy="2231022"/>
      </dsp:txXfrm>
    </dsp:sp>
    <dsp:sp modelId="{DAA10C4C-3FBA-4FB5-B9CD-295226EAB421}">
      <dsp:nvSpPr>
        <dsp:cNvPr id="0" name=""/>
        <dsp:cNvSpPr/>
      </dsp:nvSpPr>
      <dsp:spPr>
        <a:xfrm>
          <a:off x="1157771" y="371836"/>
          <a:ext cx="1115511" cy="111551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6970" tIns="12700" rIns="869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1</a:t>
          </a:r>
        </a:p>
      </dsp:txBody>
      <dsp:txXfrm>
        <a:off x="1321134" y="535199"/>
        <a:ext cx="788785" cy="788785"/>
      </dsp:txXfrm>
    </dsp:sp>
    <dsp:sp modelId="{D227A3A9-CE4F-4DD8-BB2C-560353C29BA3}">
      <dsp:nvSpPr>
        <dsp:cNvPr id="0" name=""/>
        <dsp:cNvSpPr/>
      </dsp:nvSpPr>
      <dsp:spPr>
        <a:xfrm>
          <a:off x="879" y="3718298"/>
          <a:ext cx="3429296" cy="72"/>
        </a:xfrm>
        <a:prstGeom prst="rect">
          <a:avLst/>
        </a:prstGeom>
        <a:gradFill rotWithShape="0">
          <a:gsLst>
            <a:gs pos="0">
              <a:schemeClr val="accent5">
                <a:hueOff val="767106"/>
                <a:satOff val="7804"/>
                <a:lumOff val="523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767106"/>
                <a:satOff val="7804"/>
                <a:lumOff val="523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767106"/>
                <a:satOff val="7804"/>
                <a:lumOff val="523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767106"/>
              <a:satOff val="7804"/>
              <a:lumOff val="523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CFE526B-96C7-40D0-8F8D-16B4EFC6F82A}">
      <dsp:nvSpPr>
        <dsp:cNvPr id="0" name=""/>
        <dsp:cNvSpPr/>
      </dsp:nvSpPr>
      <dsp:spPr>
        <a:xfrm>
          <a:off x="3773105" y="0"/>
          <a:ext cx="3429296" cy="3718370"/>
        </a:xfrm>
        <a:prstGeom prst="rect">
          <a:avLst/>
        </a:prstGeom>
        <a:solidFill>
          <a:schemeClr val="accent5">
            <a:tint val="40000"/>
            <a:alpha val="90000"/>
            <a:hueOff val="2984015"/>
            <a:satOff val="23399"/>
            <a:lumOff val="1391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2984015"/>
              <a:satOff val="23399"/>
              <a:lumOff val="139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67361" tIns="330200" rIns="267361" bIns="33020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The size of the variance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baseline="0" dirty="0"/>
            <a:t>A sample mean with high variance</a:t>
          </a:r>
          <a:endParaRPr lang="en-US" sz="1200" kern="1200" dirty="0"/>
        </a:p>
        <a:p>
          <a:pPr marL="228600" lvl="2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b="1" kern="1200" dirty="0"/>
            <a:t>Less likely to be significant </a:t>
          </a:r>
          <a:r>
            <a:rPr lang="en-US" sz="1200" kern="1200" dirty="0"/>
            <a:t>than the same result found with low variance</a:t>
          </a:r>
        </a:p>
      </dsp:txBody>
      <dsp:txXfrm>
        <a:off x="3773105" y="1412980"/>
        <a:ext cx="3429296" cy="2231022"/>
      </dsp:txXfrm>
    </dsp:sp>
    <dsp:sp modelId="{F9B68DCE-AD3D-4042-A46C-EC610C8B48D0}">
      <dsp:nvSpPr>
        <dsp:cNvPr id="0" name=""/>
        <dsp:cNvSpPr/>
      </dsp:nvSpPr>
      <dsp:spPr>
        <a:xfrm>
          <a:off x="4929998" y="371836"/>
          <a:ext cx="1115511" cy="1115511"/>
        </a:xfrm>
        <a:prstGeom prst="ellipse">
          <a:avLst/>
        </a:prstGeom>
        <a:gradFill rotWithShape="0">
          <a:gsLst>
            <a:gs pos="0">
              <a:schemeClr val="accent5">
                <a:hueOff val="1534211"/>
                <a:satOff val="15607"/>
                <a:lumOff val="1046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1534211"/>
                <a:satOff val="15607"/>
                <a:lumOff val="1046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1534211"/>
                <a:satOff val="15607"/>
                <a:lumOff val="1046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1534211"/>
              <a:satOff val="15607"/>
              <a:lumOff val="1046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6970" tIns="12700" rIns="8697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 dirty="0"/>
            <a:t>2</a:t>
          </a:r>
        </a:p>
      </dsp:txBody>
      <dsp:txXfrm>
        <a:off x="5093361" y="535199"/>
        <a:ext cx="788785" cy="788785"/>
      </dsp:txXfrm>
    </dsp:sp>
    <dsp:sp modelId="{634BDBED-72B1-4E4C-891E-A7A4B9063C71}">
      <dsp:nvSpPr>
        <dsp:cNvPr id="0" name=""/>
        <dsp:cNvSpPr/>
      </dsp:nvSpPr>
      <dsp:spPr>
        <a:xfrm>
          <a:off x="3773105" y="3718298"/>
          <a:ext cx="3429296" cy="72"/>
        </a:xfrm>
        <a:prstGeom prst="rect">
          <a:avLst/>
        </a:prstGeom>
        <a:gradFill rotWithShape="0">
          <a:gsLst>
            <a:gs pos="0">
              <a:schemeClr val="accent5">
                <a:hueOff val="2301317"/>
                <a:satOff val="23411"/>
                <a:lumOff val="1569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2301317"/>
                <a:satOff val="23411"/>
                <a:lumOff val="1569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2301317"/>
                <a:satOff val="23411"/>
                <a:lumOff val="1569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5">
              <a:hueOff val="2301317"/>
              <a:satOff val="23411"/>
              <a:lumOff val="1569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85603-A721-44A9-8CAF-B25F428C4C06}">
      <dsp:nvSpPr>
        <dsp:cNvPr id="0" name=""/>
        <dsp:cNvSpPr/>
      </dsp:nvSpPr>
      <dsp:spPr>
        <a:xfrm>
          <a:off x="0" y="604235"/>
          <a:ext cx="7203281" cy="11155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431EB7F-E4A0-4AC0-A6A4-BC3AF5152FE2}">
      <dsp:nvSpPr>
        <dsp:cNvPr id="0" name=""/>
        <dsp:cNvSpPr/>
      </dsp:nvSpPr>
      <dsp:spPr>
        <a:xfrm>
          <a:off x="337442" y="855225"/>
          <a:ext cx="613531" cy="6135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1E217AC-EC7F-45B4-A6FA-5C0894B11643}">
      <dsp:nvSpPr>
        <dsp:cNvPr id="0" name=""/>
        <dsp:cNvSpPr/>
      </dsp:nvSpPr>
      <dsp:spPr>
        <a:xfrm>
          <a:off x="1288415" y="604235"/>
          <a:ext cx="3241476" cy="1115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058" tIns="118058" rIns="118058" bIns="11805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goal of analyzing data in this category</a:t>
          </a:r>
        </a:p>
      </dsp:txBody>
      <dsp:txXfrm>
        <a:off x="1288415" y="604235"/>
        <a:ext cx="3241476" cy="1115511"/>
      </dsp:txXfrm>
    </dsp:sp>
    <dsp:sp modelId="{7B213EA4-BA1A-4D8A-93E3-63A2FADB8708}">
      <dsp:nvSpPr>
        <dsp:cNvPr id="0" name=""/>
        <dsp:cNvSpPr/>
      </dsp:nvSpPr>
      <dsp:spPr>
        <a:xfrm>
          <a:off x="4529891" y="604235"/>
          <a:ext cx="2673389" cy="1115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058" tIns="118058" rIns="118058" bIns="11805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baseline="0" dirty="0"/>
            <a:t>To describe and evaluate the relationships between variables, typically two variables at a time</a:t>
          </a:r>
          <a:endParaRPr lang="en-US" sz="1500" kern="1200" dirty="0"/>
        </a:p>
      </dsp:txBody>
      <dsp:txXfrm>
        <a:off x="4529891" y="604235"/>
        <a:ext cx="2673389" cy="1115511"/>
      </dsp:txXfrm>
    </dsp:sp>
    <dsp:sp modelId="{9772BC56-4978-4059-A8ED-D5AE01F4762B}">
      <dsp:nvSpPr>
        <dsp:cNvPr id="0" name=""/>
        <dsp:cNvSpPr/>
      </dsp:nvSpPr>
      <dsp:spPr>
        <a:xfrm>
          <a:off x="0" y="1998623"/>
          <a:ext cx="7203281" cy="11155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56DB9B2-2872-4E8B-97BD-441E33CC26BE}">
      <dsp:nvSpPr>
        <dsp:cNvPr id="0" name=""/>
        <dsp:cNvSpPr/>
      </dsp:nvSpPr>
      <dsp:spPr>
        <a:xfrm>
          <a:off x="337442" y="2249613"/>
          <a:ext cx="613531" cy="6135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474C34-FC54-4F7A-9893-4ACDDFA2171A}">
      <dsp:nvSpPr>
        <dsp:cNvPr id="0" name=""/>
        <dsp:cNvSpPr/>
      </dsp:nvSpPr>
      <dsp:spPr>
        <a:xfrm>
          <a:off x="1288415" y="1998623"/>
          <a:ext cx="3241476" cy="1115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058" tIns="118058" rIns="118058" bIns="118058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The most commonly used statistics are correlation and regression.</a:t>
          </a:r>
        </a:p>
      </dsp:txBody>
      <dsp:txXfrm>
        <a:off x="1288415" y="1998623"/>
        <a:ext cx="3241476" cy="1115511"/>
      </dsp:txXfrm>
    </dsp:sp>
    <dsp:sp modelId="{4F6B6C3D-90AD-4FD2-ABE5-9358DAA43FE8}">
      <dsp:nvSpPr>
        <dsp:cNvPr id="0" name=""/>
        <dsp:cNvSpPr/>
      </dsp:nvSpPr>
      <dsp:spPr>
        <a:xfrm>
          <a:off x="4529891" y="1998623"/>
          <a:ext cx="2673389" cy="1115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058" tIns="118058" rIns="118058" bIns="11805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baseline="0" dirty="0"/>
            <a:t>An alternative statistic is the chi-square test for independence.</a:t>
          </a:r>
          <a:endParaRPr lang="en-US" sz="1500" kern="1200" dirty="0"/>
        </a:p>
      </dsp:txBody>
      <dsp:txXfrm>
        <a:off x="4529891" y="1998623"/>
        <a:ext cx="2673389" cy="11155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625EBF-BD83-4CDE-9B3A-80744BE9F51B}">
      <dsp:nvSpPr>
        <dsp:cNvPr id="0" name=""/>
        <dsp:cNvSpPr/>
      </dsp:nvSpPr>
      <dsp:spPr>
        <a:xfrm>
          <a:off x="0" y="604235"/>
          <a:ext cx="7203281" cy="111551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59C618B-0575-41FC-B2F9-C02BDF67EB8E}">
      <dsp:nvSpPr>
        <dsp:cNvPr id="0" name=""/>
        <dsp:cNvSpPr/>
      </dsp:nvSpPr>
      <dsp:spPr>
        <a:xfrm>
          <a:off x="337442" y="855225"/>
          <a:ext cx="613531" cy="61353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A03E67-BA8C-4537-A582-6730F1550900}">
      <dsp:nvSpPr>
        <dsp:cNvPr id="0" name=""/>
        <dsp:cNvSpPr/>
      </dsp:nvSpPr>
      <dsp:spPr>
        <a:xfrm>
          <a:off x="1288415" y="604235"/>
          <a:ext cx="3241476" cy="1115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058" tIns="118058" rIns="118058" bIns="11805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An optional method for correcting concerns related to split-half reliability</a:t>
          </a:r>
        </a:p>
      </dsp:txBody>
      <dsp:txXfrm>
        <a:off x="1288415" y="604235"/>
        <a:ext cx="3241476" cy="1115511"/>
      </dsp:txXfrm>
    </dsp:sp>
    <dsp:sp modelId="{463F3607-D50B-4C77-A782-C355D93523A1}">
      <dsp:nvSpPr>
        <dsp:cNvPr id="0" name=""/>
        <dsp:cNvSpPr/>
      </dsp:nvSpPr>
      <dsp:spPr>
        <a:xfrm>
          <a:off x="4529891" y="604235"/>
          <a:ext cx="2673389" cy="1115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058" tIns="118058" rIns="118058" bIns="118058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Measures the average correlation from every possible way to split a test in half</a:t>
          </a: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Limited to tests in which each item has only two possible answers</a:t>
          </a:r>
          <a:endParaRPr lang="en-US" sz="1200" kern="1200" dirty="0"/>
        </a:p>
      </dsp:txBody>
      <dsp:txXfrm>
        <a:off x="4529891" y="604235"/>
        <a:ext cx="2673389" cy="1115511"/>
      </dsp:txXfrm>
    </dsp:sp>
    <dsp:sp modelId="{12C8489B-ED79-4881-945A-4819A9C78E00}">
      <dsp:nvSpPr>
        <dsp:cNvPr id="0" name=""/>
        <dsp:cNvSpPr/>
      </dsp:nvSpPr>
      <dsp:spPr>
        <a:xfrm>
          <a:off x="0" y="1998623"/>
          <a:ext cx="7203281" cy="111551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1A406E3-9F62-4F49-A17B-97D7D05FA82E}">
      <dsp:nvSpPr>
        <dsp:cNvPr id="0" name=""/>
        <dsp:cNvSpPr/>
      </dsp:nvSpPr>
      <dsp:spPr>
        <a:xfrm>
          <a:off x="337442" y="2249613"/>
          <a:ext cx="613531" cy="61353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BFB9BFA-426B-4B7E-AC16-A90D0902EEBE}">
      <dsp:nvSpPr>
        <dsp:cNvPr id="0" name=""/>
        <dsp:cNvSpPr/>
      </dsp:nvSpPr>
      <dsp:spPr>
        <a:xfrm>
          <a:off x="1288415" y="1998623"/>
          <a:ext cx="3241476" cy="1115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058" tIns="118058" rIns="118058" bIns="118058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Produces values ranging from 0 to 1.00</a:t>
          </a:r>
        </a:p>
      </dsp:txBody>
      <dsp:txXfrm>
        <a:off x="1288415" y="1998623"/>
        <a:ext cx="3241476" cy="1115511"/>
      </dsp:txXfrm>
    </dsp:sp>
    <dsp:sp modelId="{D9F5A9BA-B103-403B-882B-B438B7D89ACE}">
      <dsp:nvSpPr>
        <dsp:cNvPr id="0" name=""/>
        <dsp:cNvSpPr/>
      </dsp:nvSpPr>
      <dsp:spPr>
        <a:xfrm>
          <a:off x="4529891" y="1998623"/>
          <a:ext cx="2673389" cy="11155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058" tIns="118058" rIns="118058" bIns="118058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baseline="0" dirty="0"/>
            <a:t>Higher values indicate a higher degree of internal consistency or reliability</a:t>
          </a:r>
          <a:endParaRPr lang="en-US" sz="1200" kern="1200" dirty="0"/>
        </a:p>
      </dsp:txBody>
      <dsp:txXfrm>
        <a:off x="4529891" y="1998623"/>
        <a:ext cx="2673389" cy="11155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51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3491" name="Rectangle 512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63492" name="Rectangle 512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Notes Placeholder 512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3494" name="Rectangle 512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5127" name="Slide Number Placeholder 512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A16ACA-BEA9-4113-B004-2C9FC464C5F8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348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Table 15.1 A Frequency Distribution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32917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15.1 Frequency Distribution Graphs</a:t>
            </a:r>
          </a:p>
          <a:p>
            <a:r>
              <a:rPr lang="en-US" dirty="0"/>
              <a:t>The same set of scores is shown in a histogram (a) and in a polygon (b).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643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Most common Nominal Data: Frequency of yes and no, favorite color, sex, occupation ( cannot calculate averages)</a:t>
            </a:r>
          </a:p>
          <a:p>
            <a:r>
              <a:rPr lang="en-US" dirty="0"/>
              <a:t>Ordinal Variables: Rank Order (example: class ranking)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262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</a:t>
            </a:r>
            <a:r>
              <a:rPr lang="en-US" baseline="0" dirty="0"/>
              <a:t> 15.12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Statistics for Data from Category 1: A Single Group of Participants with One Score per Participant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goal is usually to describe the variable as it exists naturally.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775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</a:t>
            </a:r>
            <a:r>
              <a:rPr lang="en-US" baseline="0" dirty="0"/>
              <a:t> 15.12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Statistics for Data from Category 1: A Single Group of Participants with One Score per Participant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goal is usually to describe the variable as it exists naturally.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50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</a:t>
            </a:r>
            <a:r>
              <a:rPr lang="en-US" baseline="0" dirty="0"/>
              <a:t> 15.12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Statistics for Data from Category 1: A Single Group of Participants with One Score per Participant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goal is usually to describe the variable as it exists naturally.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334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</a:t>
            </a:r>
            <a:r>
              <a:rPr lang="en-US" baseline="0" dirty="0"/>
              <a:t> 15.12 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Statistics for Data from Category 1: A Single Group of Participants with One Score per Participant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goal is usually to describe the variable as it exists naturally.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510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6ACA-BEA9-4113-B004-2C9FC464C5F8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678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hapter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59305B"/>
              </a:buClr>
            </a:pPr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2828"/>
          </a:xfrm>
          <a:solidFill>
            <a:srgbClr val="00739B"/>
          </a:solidFill>
        </p:spPr>
        <p:txBody>
          <a:bodyPr anchor="t">
            <a:noAutofit/>
          </a:bodyPr>
          <a:lstStyle>
            <a:lvl1pPr>
              <a:defRPr sz="360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789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/>
              <a:t>Add edition here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600201"/>
            <a:ext cx="3657600" cy="1600199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4400" baseline="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buNone/>
              <a:defRPr sz="4400"/>
            </a:lvl2pPr>
            <a:lvl3pPr marL="0" indent="0">
              <a:spcBef>
                <a:spcPts val="0"/>
              </a:spcBef>
              <a:buNone/>
              <a:defRPr sz="4400"/>
            </a:lvl3pPr>
            <a:lvl4pPr marL="0" indent="0">
              <a:spcBef>
                <a:spcPts val="0"/>
              </a:spcBef>
              <a:buNone/>
              <a:defRPr sz="4400"/>
            </a:lvl4pPr>
            <a:lvl5pPr marL="0" indent="0">
              <a:spcBef>
                <a:spcPts val="0"/>
              </a:spcBef>
              <a:buNone/>
              <a:defRPr sz="4400"/>
            </a:lvl5pPr>
            <a:lvl6pPr marL="0" indent="0">
              <a:spcBef>
                <a:spcPts val="0"/>
              </a:spcBef>
              <a:buNone/>
              <a:defRPr sz="4400"/>
            </a:lvl6pPr>
            <a:lvl7pPr marL="0" indent="0">
              <a:spcBef>
                <a:spcPts val="0"/>
              </a:spcBef>
              <a:buNone/>
              <a:defRPr sz="4400"/>
            </a:lvl7pPr>
            <a:lvl8pPr marL="0" indent="0">
              <a:spcBef>
                <a:spcPts val="0"/>
              </a:spcBef>
              <a:buNone/>
              <a:defRPr sz="4400"/>
            </a:lvl8pPr>
            <a:lvl9pPr marL="0" indent="0">
              <a:spcBef>
                <a:spcPts val="0"/>
              </a:spcBef>
              <a:buNone/>
              <a:defRPr sz="4400"/>
            </a:lvl9pPr>
          </a:lstStyle>
          <a:p>
            <a:pPr lvl="0"/>
            <a:r>
              <a:rPr lang="en-US" dirty="0"/>
              <a:t>Chapter ##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0" y="3200400"/>
            <a:ext cx="3657600" cy="29257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80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/>
              <a:t>Chapter title</a:t>
            </a:r>
          </a:p>
        </p:txBody>
      </p:sp>
      <p:sp>
        <p:nvSpPr>
          <p:cNvPr id="13" name="Rectangle 12"/>
          <p:cNvSpPr/>
          <p:nvPr/>
        </p:nvSpPr>
        <p:spPr bwMode="white">
          <a:xfrm>
            <a:off x="-7938" y="6248400"/>
            <a:ext cx="9161464" cy="629874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1600200" y="6285230"/>
            <a:ext cx="7543800" cy="572770"/>
          </a:xfrm>
          <a:solidFill>
            <a:srgbClr val="00739B"/>
          </a:solidFill>
        </p:spPr>
        <p:txBody>
          <a:bodyPr>
            <a:noAutofit/>
          </a:bodyPr>
          <a:lstStyle>
            <a:lvl1pPr algn="ctr">
              <a:defRPr sz="1100">
                <a:latin typeface="Arial" pitchFamily="34" charset="0"/>
                <a:cs typeface="Arial" pitchFamily="34" charset="0"/>
              </a:defRPr>
            </a:lvl1pPr>
            <a:lvl2pPr>
              <a:defRPr sz="1100">
                <a:latin typeface="Arial" pitchFamily="34" charset="0"/>
                <a:cs typeface="Arial" pitchFamily="34" charset="0"/>
              </a:defRPr>
            </a:lvl2pPr>
            <a:lvl3pPr>
              <a:defRPr sz="1100">
                <a:latin typeface="Arial" pitchFamily="34" charset="0"/>
                <a:cs typeface="Arial" pitchFamily="34" charset="0"/>
              </a:defRPr>
            </a:lvl3pPr>
            <a:lvl4pPr>
              <a:defRPr sz="1100">
                <a:latin typeface="Arial" pitchFamily="34" charset="0"/>
                <a:cs typeface="Arial" pitchFamily="34" charset="0"/>
              </a:defRPr>
            </a:lvl4pPr>
            <a:lvl5pPr>
              <a:defRPr sz="11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052409"/>
      </p:ext>
    </p:extLst>
  </p:cSld>
  <p:clrMapOvr>
    <a:masterClrMapping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959AD-49F4-478E-A013-BE606CDD1B41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339276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406519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506719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1501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5E8D2-BCEE-4D3D-AE6D-93BD204BAD0C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819005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4996501" y="482171"/>
            <a:ext cx="3511387" cy="5149101"/>
            <a:chOff x="4996501" y="482171"/>
            <a:chExt cx="3511387" cy="5149101"/>
          </a:xfrm>
        </p:grpSpPr>
        <p:sp>
          <p:nvSpPr>
            <p:cNvPr id="14" name="Rectangle 13"/>
            <p:cNvSpPr/>
            <p:nvPr/>
          </p:nvSpPr>
          <p:spPr>
            <a:xfrm>
              <a:off x="4996501" y="482171"/>
              <a:ext cx="3511387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5312152" y="812506"/>
              <a:ext cx="2883013" cy="4479361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9" y="1129513"/>
            <a:ext cx="308049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 defTabSz="914400">
              <a:spcBef>
                <a:spcPts val="1800"/>
              </a:spcBef>
            </a:pPr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07607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082905" cy="320123"/>
          </a:xfrm>
        </p:spPr>
        <p:txBody>
          <a:bodyPr/>
          <a:lstStyle>
            <a:lvl1pPr algn="l">
              <a:defRPr/>
            </a:lvl1pPr>
          </a:lstStyle>
          <a:p>
            <a:fld id="{0BBF110E-D48F-4A61-BE6D-11D38A61FE05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082083" cy="32093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806077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580A0-ED6C-4884-9FFE-87471827F59A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134699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2373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2" y="798974"/>
            <a:ext cx="4985762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74D98-3273-47CE-B312-A00AAFA2779F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766916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Figure + Caption Layout"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9169" y="357626"/>
            <a:ext cx="8032638" cy="100401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43000" y="1752600"/>
            <a:ext cx="6997700" cy="3429000"/>
          </a:xfrm>
        </p:spPr>
        <p:txBody>
          <a:bodyPr/>
          <a:lstStyle>
            <a:lvl1pPr>
              <a:buClr>
                <a:srgbClr val="59305B"/>
              </a:buClr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169" y="5486400"/>
            <a:ext cx="8032638" cy="665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/>
        </p:nvSpPr>
        <p:spPr bwMode="white">
          <a:xfrm>
            <a:off x="-7937" y="6248400"/>
            <a:ext cx="9151937" cy="617539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Copyright" descr="Pearson: Copyright 2015, 2012, 2009"/>
          <p:cNvSpPr txBox="1">
            <a:spLocks noChangeArrowheads="1"/>
          </p:cNvSpPr>
          <p:nvPr/>
        </p:nvSpPr>
        <p:spPr bwMode="auto">
          <a:xfrm>
            <a:off x="1524000" y="6398426"/>
            <a:ext cx="7012763" cy="347987"/>
          </a:xfrm>
          <a:prstGeom prst="rect">
            <a:avLst/>
          </a:prstGeom>
          <a:solidFill>
            <a:srgbClr val="00739B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sz="1200" dirty="0">
                <a:solidFill>
                  <a:schemeClr val="bg1"/>
                </a:solidFill>
              </a:rPr>
              <a:t>© 2019 Cengage. All rights reserved</a:t>
            </a:r>
            <a:r>
              <a:rPr lang="en-US" sz="1200" dirty="0">
                <a:solidFill>
                  <a:schemeClr val="bg1"/>
                </a:solidFill>
                <a:ea typeface="ＭＳ Ｐゴシック" charset="-128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31775" y="1611313"/>
            <a:ext cx="668338" cy="1292225"/>
          </a:xfrm>
        </p:spPr>
        <p:txBody>
          <a:bodyPr/>
          <a:lstStyle/>
          <a:p>
            <a:pPr lvl="0"/>
            <a:r>
              <a:rPr lang="en-US" dirty="0"/>
              <a:t>f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0154"/>
            <a:ext cx="1359386" cy="30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4981189"/>
      </p:ext>
    </p:extLst>
  </p:cSld>
  <p:clrMapOvr>
    <a:masterClrMapping/>
  </p:clrMapOvr>
  <p:transition spd="slow"/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" y="27709"/>
            <a:ext cx="9052560" cy="1039091"/>
          </a:xfrm>
        </p:spPr>
        <p:txBody>
          <a:bodyPr>
            <a:normAutofit/>
          </a:bodyPr>
          <a:lstStyle>
            <a:lvl1pPr algn="ctr">
              <a:defRPr sz="3600">
                <a:latin typeface="Arial" pitchFamily="34" charset="0"/>
                <a:ea typeface="Verdana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61963" indent="-461963">
              <a:buClr>
                <a:srgbClr val="00739B"/>
              </a:buClr>
              <a:buSzPct val="100000"/>
              <a:defRPr/>
            </a:lvl1pPr>
            <a:lvl2pPr marL="914400" indent="-457200">
              <a:buClr>
                <a:srgbClr val="00739B"/>
              </a:buClr>
              <a:defRPr/>
            </a:lvl2pPr>
            <a:lvl3pPr marL="1376363" indent="-461963">
              <a:buClr>
                <a:srgbClr val="00739B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rgbClr val="00739B"/>
              </a:buClr>
              <a:buFont typeface="Courier New" pitchFamily="49" charset="0"/>
              <a:buChar char="o"/>
              <a:defRPr/>
            </a:lvl4pPr>
            <a:lvl5pPr>
              <a:buClr>
                <a:srgbClr val="00739B"/>
              </a:buCl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237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gure + Caption Layout">
    <p:bg>
      <p:bgPr>
        <a:pattFill prst="pct5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19169" y="357626"/>
            <a:ext cx="8032638" cy="100401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43000" y="1752600"/>
            <a:ext cx="6997700" cy="3429000"/>
          </a:xfrm>
        </p:spPr>
        <p:txBody>
          <a:bodyPr/>
          <a:lstStyle>
            <a:lvl1pPr>
              <a:buClr>
                <a:srgbClr val="59305B"/>
              </a:buClr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519169" y="5486400"/>
            <a:ext cx="8032638" cy="6651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/>
          <p:nvPr/>
        </p:nvSpPr>
        <p:spPr bwMode="white">
          <a:xfrm>
            <a:off x="-7937" y="6248400"/>
            <a:ext cx="9151937" cy="617539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Copyright" descr="Pearson: Copyright 2015, 2012, 2009"/>
          <p:cNvSpPr txBox="1">
            <a:spLocks noChangeArrowheads="1"/>
          </p:cNvSpPr>
          <p:nvPr/>
        </p:nvSpPr>
        <p:spPr bwMode="auto">
          <a:xfrm>
            <a:off x="1524000" y="6398426"/>
            <a:ext cx="7012763" cy="347987"/>
          </a:xfrm>
          <a:prstGeom prst="rect">
            <a:avLst/>
          </a:prstGeom>
          <a:solidFill>
            <a:srgbClr val="00739B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sz="1200" dirty="0">
                <a:solidFill>
                  <a:schemeClr val="bg1"/>
                </a:solidFill>
              </a:rPr>
              <a:t>© 2019 Cengage. All rights reserved</a:t>
            </a:r>
            <a:r>
              <a:rPr lang="en-US" sz="1200" dirty="0">
                <a:solidFill>
                  <a:schemeClr val="bg1"/>
                </a:solidFill>
                <a:ea typeface="ＭＳ Ｐゴシック" charset="-128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 hasCustomPrompt="1"/>
          </p:nvPr>
        </p:nvSpPr>
        <p:spPr>
          <a:xfrm>
            <a:off x="231775" y="1611313"/>
            <a:ext cx="668338" cy="1292225"/>
          </a:xfrm>
        </p:spPr>
        <p:txBody>
          <a:bodyPr/>
          <a:lstStyle/>
          <a:p>
            <a:pPr lvl="0"/>
            <a:r>
              <a:rPr lang="en-US" dirty="0"/>
              <a:t>f</a:t>
            </a: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0154"/>
            <a:ext cx="1359386" cy="30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6561692"/>
      </p:ext>
    </p:extLst>
  </p:cSld>
  <p:clrMapOvr>
    <a:masterClrMapping/>
  </p:clrMapOvr>
  <p:transition spd="slow"/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3491" y="796631"/>
            <a:ext cx="6251304" cy="2700706"/>
          </a:xfrm>
        </p:spPr>
        <p:txBody>
          <a:bodyPr bIns="0"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3491" y="3497337"/>
            <a:ext cx="6251304" cy="1011489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8DD645-B9B4-46EE-B031-35C24A448A04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3490" y="329308"/>
            <a:ext cx="3719283" cy="3092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7760" y="798973"/>
            <a:ext cx="802005" cy="503578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257306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993E9-CEF0-47B7-AEA6-AFACC79966BA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014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2" y="1756130"/>
            <a:ext cx="6251302" cy="1952270"/>
          </a:xfrm>
        </p:spPr>
        <p:txBody>
          <a:bodyPr anchor="b">
            <a:normAutofit/>
          </a:bodyPr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34318" y="3708400"/>
            <a:ext cx="6251302" cy="1110725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34F47-3A99-4701-A7D9-FE6C4D9DA92E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91799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25130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1" y="2013936"/>
            <a:ext cx="2965632" cy="34375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9162" y="2013936"/>
            <a:ext cx="2965424" cy="34375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62588-EC5C-453B-A942-AA1C7EFEEF33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634183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2513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2965631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2965631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9270" y="2023004"/>
            <a:ext cx="2965523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9270" y="2821491"/>
            <a:ext cx="2965523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5D575-BDA5-4AAF-81DC-5D38C213A391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838195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9C5B0-21BA-48EA-B067-5E37072B4F18}" type="datetimeFigureOut">
              <a:rPr lang="en-US" smtClean="0"/>
              <a:t>2/10/2019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395047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0390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228600" y="1295400"/>
            <a:ext cx="87630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61963" lvl="0" indent="-461963">
              <a:buSzPct val="100000"/>
            </a:pPr>
            <a:r>
              <a:rPr lang="en-US" dirty="0"/>
              <a:t>Click to edit Master text styles</a:t>
            </a:r>
          </a:p>
          <a:p>
            <a:pPr marL="914400" lvl="1" indent="-457200"/>
            <a:r>
              <a:rPr lang="en-US" dirty="0"/>
              <a:t>Second level</a:t>
            </a:r>
          </a:p>
          <a:p>
            <a:pPr marL="1376363" lvl="2" indent="-461963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0"/>
            <a:ext cx="9144000" cy="1133554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D3D"/>
              </a:solidFill>
            </a:endParaRPr>
          </a:p>
        </p:txBody>
      </p:sp>
      <p:sp>
        <p:nvSpPr>
          <p:cNvPr id="14" name="Rectangle 13"/>
          <p:cNvSpPr/>
          <p:nvPr/>
        </p:nvSpPr>
        <p:spPr bwMode="white">
          <a:xfrm>
            <a:off x="-7938" y="6248400"/>
            <a:ext cx="9161464" cy="629874"/>
          </a:xfrm>
          <a:prstGeom prst="rect">
            <a:avLst/>
          </a:prstGeom>
          <a:solidFill>
            <a:srgbClr val="0073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Copyright" descr="Pearson: Copyright 2015, 2012, 2009"/>
          <p:cNvSpPr txBox="1">
            <a:spLocks noChangeArrowheads="1"/>
          </p:cNvSpPr>
          <p:nvPr/>
        </p:nvSpPr>
        <p:spPr bwMode="auto">
          <a:xfrm>
            <a:off x="1524000" y="6398426"/>
            <a:ext cx="7012763" cy="347987"/>
          </a:xfrm>
          <a:prstGeom prst="rect">
            <a:avLst/>
          </a:prstGeom>
          <a:solidFill>
            <a:srgbClr val="00739B"/>
          </a:soli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0" indent="0" algn="ctr" eaLnBrk="0" fontAlgn="base" hangingPunct="0">
              <a:spcBef>
                <a:spcPct val="0"/>
              </a:spcBef>
              <a:spcAft>
                <a:spcPct val="0"/>
              </a:spcAft>
              <a:buClrTx/>
              <a:buNone/>
              <a:defRPr/>
            </a:pPr>
            <a:r>
              <a:rPr lang="en-US" sz="1200" dirty="0">
                <a:solidFill>
                  <a:schemeClr val="bg1"/>
                </a:solidFill>
              </a:rPr>
              <a:t>© 2019 Cengage. All rights reserved</a:t>
            </a:r>
            <a:r>
              <a:rPr lang="en-US" sz="1200" dirty="0">
                <a:solidFill>
                  <a:schemeClr val="bg1"/>
                </a:solidFill>
                <a:ea typeface="ＭＳ Ｐゴシック" charset="-128"/>
              </a:rPr>
              <a:t>.</a:t>
            </a:r>
            <a:endParaRPr lang="en-US" sz="120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0154"/>
            <a:ext cx="1359386" cy="30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226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00739B"/>
        </a:buClr>
        <a:buFont typeface="Arial" pitchFamily="34" charset="0"/>
        <a:buChar char="•"/>
        <a:defRPr lang="en-US" sz="2600" kern="1200" dirty="0" smtClean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00739B"/>
        </a:buClr>
        <a:buFont typeface="Arial" pitchFamily="34" charset="0"/>
        <a:buChar char="–"/>
        <a:defRPr lang="en-US" sz="2400" kern="1200" dirty="0" smtClean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00739B"/>
        </a:buClr>
        <a:buFont typeface="Wingdings" pitchFamily="2" charset="2"/>
        <a:buChar char="§"/>
        <a:defRPr lang="en-US" sz="2200" kern="1200" dirty="0" smtClean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00739B"/>
        </a:buClr>
        <a:buFont typeface="Courier New" pitchFamily="49" charset="0"/>
        <a:buChar char="o"/>
        <a:defRPr lang="en-US" sz="2000" kern="1200" dirty="0" smtClean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00739B"/>
        </a:buClr>
        <a:buFont typeface="Arial" pitchFamily="34" charset="0"/>
        <a:buChar char="»"/>
        <a:defRPr lang="en-US" sz="2000" kern="1200" dirty="0">
          <a:solidFill>
            <a:schemeClr val="tx1"/>
          </a:solidFill>
          <a:latin typeface="Arial" pitchFamily="34" charset="0"/>
          <a:ea typeface="Verdana" pitchFamily="34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22291"/>
            <a:ext cx="9144000" cy="251227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69" b="-2769"/>
          <a:stretch/>
        </p:blipFill>
        <p:spPr>
          <a:xfrm>
            <a:off x="0" y="6135624"/>
            <a:ext cx="9144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251303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25130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2650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3719283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4768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93B1B65A-2781-4F31-B4BF-461FF45881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0154"/>
            <a:ext cx="1359386" cy="30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2031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</p:sldLayoutIdLst>
  <p:hf sldNum="0"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jpg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4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15.1 The Role of Statistics in the Research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800" u="sng" dirty="0"/>
              <a:t>Descriptive statistics</a:t>
            </a:r>
          </a:p>
          <a:p>
            <a:pPr lvl="1"/>
            <a:r>
              <a:rPr lang="en-US" sz="2800" dirty="0"/>
              <a:t>Methods that help describe the characteristics about a population</a:t>
            </a:r>
          </a:p>
          <a:p>
            <a:r>
              <a:rPr lang="en-US" sz="2800" u="sng" dirty="0"/>
              <a:t>Inferential statistics</a:t>
            </a:r>
          </a:p>
          <a:p>
            <a:pPr lvl="1"/>
            <a:r>
              <a:rPr lang="en-US" sz="2800" dirty="0"/>
              <a:t>Methods that help understand relationships between variables and make judgements about a population</a:t>
            </a:r>
          </a:p>
        </p:txBody>
      </p:sp>
    </p:spTree>
    <p:extLst>
      <p:ext uri="{BB962C8B-B14F-4D97-AF65-F5344CB8AC3E}">
        <p14:creationId xmlns:p14="http://schemas.microsoft.com/office/powerpoint/2010/main" val="5329663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887" y="4302165"/>
            <a:ext cx="7290054" cy="149961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Describing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rgbClr val="00B0F0"/>
                </a:solidFill>
              </a:rPr>
              <a:t>Non-Numerical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  <a:highlight>
                  <a:srgbClr val="FFFF00"/>
                </a:highlight>
              </a:rPr>
              <a:t>Data 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0620688E-FC31-405E-AF06-762C7CD6AA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9352304"/>
              </p:ext>
            </p:extLst>
          </p:nvPr>
        </p:nvGraphicFramePr>
        <p:xfrm>
          <a:off x="482203" y="642938"/>
          <a:ext cx="8172450" cy="3355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902706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1995" y="270024"/>
            <a:ext cx="5942448" cy="93894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Correlations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67506" y="1104644"/>
            <a:ext cx="8611949" cy="4939172"/>
          </a:xfrm>
        </p:spPr>
        <p:txBody>
          <a:bodyPr>
            <a:noAutofit/>
          </a:bodyPr>
          <a:lstStyle/>
          <a:p>
            <a:r>
              <a:rPr lang="en-US" sz="1800" dirty="0">
                <a:solidFill>
                  <a:srgbClr val="FFFFFF"/>
                </a:solidFill>
              </a:rPr>
              <a:t>Measures and describe three aspects of the relationship between two variables:</a:t>
            </a:r>
          </a:p>
          <a:p>
            <a:pPr lvl="1"/>
            <a:r>
              <a:rPr lang="en-US" sz="1800" dirty="0">
                <a:solidFill>
                  <a:srgbClr val="FFFFFF"/>
                </a:solidFill>
              </a:rPr>
              <a:t>The direction of the relationship is described by the sign of the correlation (+ or -).</a:t>
            </a:r>
          </a:p>
          <a:p>
            <a:pPr lvl="1"/>
            <a:r>
              <a:rPr lang="en-US" sz="1800" dirty="0">
                <a:solidFill>
                  <a:srgbClr val="FFFFFF"/>
                </a:solidFill>
              </a:rPr>
              <a:t>The form of the relationship</a:t>
            </a:r>
          </a:p>
          <a:p>
            <a:pPr lvl="2"/>
            <a:r>
              <a:rPr lang="en-US" sz="1800" dirty="0">
                <a:solidFill>
                  <a:srgbClr val="FFFFFF"/>
                </a:solidFill>
              </a:rPr>
              <a:t>Pearson correlation is most commonly used.</a:t>
            </a:r>
          </a:p>
          <a:p>
            <a:pPr lvl="1"/>
            <a:r>
              <a:rPr lang="en-US" sz="1800" dirty="0">
                <a:solidFill>
                  <a:srgbClr val="FF0000"/>
                </a:solidFill>
              </a:rPr>
              <a:t>The degree of association of the relationship; Predictive Power</a:t>
            </a:r>
          </a:p>
          <a:p>
            <a:r>
              <a:rPr lang="en-US" sz="1800" dirty="0">
                <a:solidFill>
                  <a:srgbClr val="FFFFFF"/>
                </a:solidFill>
              </a:rPr>
              <a:t>The data for a correlation</a:t>
            </a:r>
          </a:p>
          <a:p>
            <a:pPr lvl="1"/>
            <a:r>
              <a:rPr lang="en-US" sz="1800" dirty="0">
                <a:solidFill>
                  <a:srgbClr val="FFFFFF"/>
                </a:solidFill>
              </a:rPr>
              <a:t>Always consist of two scores for each individual</a:t>
            </a:r>
          </a:p>
          <a:p>
            <a:pPr lvl="1"/>
            <a:r>
              <a:rPr lang="en-US" sz="1800" dirty="0">
                <a:solidFill>
                  <a:srgbClr val="FFFFFF"/>
                </a:solidFill>
              </a:rPr>
              <a:t>The scores are identified as </a:t>
            </a:r>
            <a:r>
              <a:rPr lang="en-US" sz="1800" i="1" dirty="0">
                <a:solidFill>
                  <a:srgbClr val="FFFFFF"/>
                </a:solidFill>
              </a:rPr>
              <a:t>X</a:t>
            </a:r>
            <a:r>
              <a:rPr lang="en-US" sz="1800" dirty="0">
                <a:solidFill>
                  <a:srgbClr val="FFFFFF"/>
                </a:solidFill>
              </a:rPr>
              <a:t> and </a:t>
            </a:r>
            <a:r>
              <a:rPr lang="en-US" sz="1800" i="1" dirty="0">
                <a:solidFill>
                  <a:srgbClr val="FFFFFF"/>
                </a:solidFill>
              </a:rPr>
              <a:t>Y</a:t>
            </a:r>
            <a:r>
              <a:rPr lang="en-US" sz="1800" dirty="0">
                <a:solidFill>
                  <a:srgbClr val="FFFFFF"/>
                </a:solidFill>
              </a:rPr>
              <a:t> and can be presented in a table or in a scatter plot.</a:t>
            </a:r>
          </a:p>
          <a:p>
            <a:pPr lvl="2"/>
            <a:r>
              <a:rPr lang="en-US" sz="1800" dirty="0">
                <a:solidFill>
                  <a:srgbClr val="FFFFFF"/>
                </a:solidFill>
              </a:rPr>
              <a:t>The numerical value of the correlation (0 to 1.00)</a:t>
            </a:r>
          </a:p>
        </p:txBody>
      </p:sp>
    </p:spTree>
    <p:extLst>
      <p:ext uri="{BB962C8B-B14F-4D97-AF65-F5344CB8AC3E}">
        <p14:creationId xmlns:p14="http://schemas.microsoft.com/office/powerpoint/2010/main" val="998937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629" y="141502"/>
            <a:ext cx="8803810" cy="623269"/>
          </a:xfrm>
        </p:spPr>
        <p:txBody>
          <a:bodyPr>
            <a:noAutofit/>
          </a:bodyPr>
          <a:lstStyle/>
          <a:p>
            <a:r>
              <a:rPr lang="en-US" dirty="0"/>
              <a:t>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-325256" y="931044"/>
            <a:ext cx="9301616" cy="143115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solidFill>
                  <a:srgbClr val="00B0F0"/>
                </a:solidFill>
              </a:rPr>
              <a:t>The statistical process of finding the linear equation</a:t>
            </a:r>
          </a:p>
          <a:p>
            <a:pPr lvl="1">
              <a:lnSpc>
                <a:spcPct val="110000"/>
              </a:lnSpc>
            </a:pPr>
            <a:r>
              <a:rPr lang="en-US" sz="2000" dirty="0">
                <a:solidFill>
                  <a:srgbClr val="00B0F0"/>
                </a:solidFill>
              </a:rPr>
              <a:t>Produces the most accurate predicted values for </a:t>
            </a:r>
            <a:r>
              <a:rPr lang="en-US" sz="2000" i="1" dirty="0">
                <a:solidFill>
                  <a:srgbClr val="00B0F0"/>
                </a:solidFill>
              </a:rPr>
              <a:t>Y</a:t>
            </a:r>
            <a:r>
              <a:rPr lang="en-US" sz="2000" dirty="0">
                <a:solidFill>
                  <a:srgbClr val="00B0F0"/>
                </a:solidFill>
              </a:rPr>
              <a:t> using one predictor variable (</a:t>
            </a:r>
            <a:r>
              <a:rPr lang="en-US" sz="2000" i="1" dirty="0">
                <a:solidFill>
                  <a:srgbClr val="00B0F0"/>
                </a:solidFill>
              </a:rPr>
              <a:t>X</a:t>
            </a:r>
            <a:r>
              <a:rPr lang="en-US" sz="2000" dirty="0">
                <a:solidFill>
                  <a:srgbClr val="00B0F0"/>
                </a:solidFill>
              </a:rPr>
              <a:t>); uses the correlation coefficient (r)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290633"/>
              </p:ext>
            </p:extLst>
          </p:nvPr>
        </p:nvGraphicFramePr>
        <p:xfrm>
          <a:off x="220279" y="3602368"/>
          <a:ext cx="2671762" cy="1599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812520" imgH="431640" progId="Equation.3">
                  <p:embed/>
                </p:oleObj>
              </mc:Choice>
              <mc:Fallback>
                <p:oleObj name="Equation" r:id="rId3" imgW="812520" imgH="431640" progId="Equation.3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279" y="3602368"/>
                        <a:ext cx="2671762" cy="1599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 descr="An illustration shows a Scatter Plot graph with a Regression Line. The X-axis is numbered from 1 to 9 in increments of 1. The Y-axis is numbered from 2 to 16 increments of 2.&#10;The following values are marked as scatter plots:&#10;X – 3, Y – 2&#10;X - 4, Y – 4&#10;X – 4, Y – 5&#10;X – 5, Y – 13&#10;X – 6, Y – 10&#10;X – 7, Y – 6&#10;X – 8, Y – 14. &#10;A line is drawn through the plots (X – 6, Y – 10) and (X – 8, Y – 14) and is labeled as “Y (equal to) 2X (minus) 2.”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095" y="2831852"/>
            <a:ext cx="5420332" cy="309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436203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Multiple Regression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42883"/>
            <a:ext cx="8763000" cy="1548958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Often, researchers want to use more than one predictor variable to make more accurate predictions.</a:t>
            </a:r>
          </a:p>
          <a:p>
            <a:pPr lvl="1"/>
            <a:r>
              <a:rPr lang="en-US" sz="2000" dirty="0"/>
              <a:t>Multiple regression</a:t>
            </a:r>
          </a:p>
          <a:p>
            <a:pPr lvl="1"/>
            <a:r>
              <a:rPr lang="en-US" sz="2000" dirty="0"/>
              <a:t>Multiple regression equation</a:t>
            </a:r>
          </a:p>
          <a:p>
            <a:pPr lvl="1"/>
            <a:r>
              <a:rPr lang="en-US" sz="2000" dirty="0"/>
              <a:t>Example: Predicting Weight based on Height and Gender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18178"/>
              </p:ext>
            </p:extLst>
          </p:nvPr>
        </p:nvGraphicFramePr>
        <p:xfrm>
          <a:off x="1751678" y="3864132"/>
          <a:ext cx="4591051" cy="1503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396800" imgH="457200" progId="Equation.3">
                  <p:embed/>
                </p:oleObj>
              </mc:Choice>
              <mc:Fallback>
                <p:oleObj name="Equation" r:id="rId3" imgW="1396800" imgH="4572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678" y="3864132"/>
                        <a:ext cx="4591051" cy="1503362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5116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355941"/>
            <a:ext cx="6251303" cy="1080098"/>
          </a:xfrm>
        </p:spPr>
        <p:txBody>
          <a:bodyPr>
            <a:noAutofit/>
          </a:bodyPr>
          <a:lstStyle/>
          <a:p>
            <a:r>
              <a:rPr lang="en-US" dirty="0"/>
              <a:t> Inferential Statistics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8091"/>
            <a:ext cx="8757138" cy="459807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Inferential statistics addresses the issue of how accurately a sample represents a population.</a:t>
            </a:r>
          </a:p>
          <a:p>
            <a:pPr lvl="1"/>
            <a:r>
              <a:rPr lang="en-US" dirty="0"/>
              <a:t>Sampling error: naturally occurring difference between a sample statistic and the population parameter</a:t>
            </a:r>
          </a:p>
          <a:p>
            <a:pPr marL="400050" lvl="1" indent="-342900">
              <a:buFont typeface="Arial" pitchFamily="34" charset="0"/>
              <a:buChar char="•"/>
            </a:pPr>
            <a:endParaRPr lang="en-US" sz="2600" b="1" dirty="0"/>
          </a:p>
          <a:p>
            <a:pPr marL="400050" lvl="1" indent="-342900">
              <a:buFont typeface="Arial" pitchFamily="34" charset="0"/>
              <a:buChar char="•"/>
            </a:pPr>
            <a:r>
              <a:rPr lang="en-US" sz="2600" b="1" dirty="0"/>
              <a:t>Population of 1,000 College Students</a:t>
            </a:r>
          </a:p>
          <a:p>
            <a:pPr marL="400050" lvl="1" indent="-342900">
              <a:buFont typeface="Arial" pitchFamily="34" charset="0"/>
              <a:buChar char="•"/>
            </a:pPr>
            <a:endParaRPr lang="en-US" sz="2600" b="1" dirty="0"/>
          </a:p>
          <a:p>
            <a:pPr marL="400050" lvl="1" indent="-342900">
              <a:buFont typeface="Arial" pitchFamily="34" charset="0"/>
              <a:buChar char="•"/>
            </a:pPr>
            <a:r>
              <a:rPr lang="en-US" sz="2400" u="sng" dirty="0"/>
              <a:t>Population Parameters</a:t>
            </a:r>
          </a:p>
          <a:p>
            <a:pPr marL="862013" lvl="2" indent="-342900">
              <a:buFont typeface="Arial" pitchFamily="34" charset="0"/>
              <a:buChar char="–"/>
            </a:pPr>
            <a:r>
              <a:rPr lang="en-US" sz="2400" dirty="0"/>
              <a:t>Average age = 21.3 Years</a:t>
            </a:r>
          </a:p>
          <a:p>
            <a:pPr marL="862013" lvl="2" indent="-342900">
              <a:buFont typeface="Arial" pitchFamily="34" charset="0"/>
              <a:buChar char="–"/>
            </a:pPr>
            <a:r>
              <a:rPr lang="en-US" sz="2400" dirty="0"/>
              <a:t>Average IQ = 112.5</a:t>
            </a:r>
          </a:p>
          <a:p>
            <a:pPr marL="862013" lvl="2" indent="-342900">
              <a:buFont typeface="Arial" pitchFamily="34" charset="0"/>
              <a:buChar char="–"/>
            </a:pPr>
            <a:r>
              <a:rPr lang="en-US" sz="2400" dirty="0"/>
              <a:t>56% female, 44% male</a:t>
            </a:r>
          </a:p>
        </p:txBody>
      </p:sp>
    </p:spTree>
    <p:extLst>
      <p:ext uri="{BB962C8B-B14F-4D97-AF65-F5344CB8AC3E}">
        <p14:creationId xmlns:p14="http://schemas.microsoft.com/office/powerpoint/2010/main" val="1095599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 Inferential Statistics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Study Sample 1</a:t>
            </a:r>
          </a:p>
          <a:p>
            <a:pPr lvl="2"/>
            <a:r>
              <a:rPr lang="en-US" dirty="0"/>
              <a:t>Eric</a:t>
            </a:r>
          </a:p>
          <a:p>
            <a:pPr lvl="2"/>
            <a:r>
              <a:rPr lang="en-US" dirty="0"/>
              <a:t>David</a:t>
            </a:r>
          </a:p>
          <a:p>
            <a:pPr lvl="2"/>
            <a:r>
              <a:rPr lang="en-US" dirty="0"/>
              <a:t>Laura</a:t>
            </a:r>
          </a:p>
          <a:p>
            <a:pPr lvl="2"/>
            <a:r>
              <a:rPr lang="en-US" dirty="0"/>
              <a:t>Karen</a:t>
            </a:r>
          </a:p>
          <a:p>
            <a:pPr lvl="2"/>
            <a:r>
              <a:rPr lang="en-US" dirty="0"/>
              <a:t>Brian</a:t>
            </a:r>
          </a:p>
          <a:p>
            <a:pPr marL="0" indent="0">
              <a:buNone/>
            </a:pPr>
            <a:r>
              <a:rPr lang="en-US" u="sng" dirty="0"/>
              <a:t>Sample Statistics</a:t>
            </a:r>
          </a:p>
          <a:p>
            <a:pPr marL="514350" lvl="1">
              <a:buFont typeface="Arial" pitchFamily="34" charset="0"/>
              <a:buChar char="•"/>
            </a:pPr>
            <a:r>
              <a:rPr lang="en-US" dirty="0"/>
              <a:t>Average age = 19.8</a:t>
            </a:r>
          </a:p>
          <a:p>
            <a:pPr marL="514350" lvl="1">
              <a:buFont typeface="Arial" pitchFamily="34" charset="0"/>
              <a:buChar char="•"/>
            </a:pPr>
            <a:r>
              <a:rPr lang="en-US" dirty="0"/>
              <a:t>Average IQ = 104.6</a:t>
            </a:r>
          </a:p>
          <a:p>
            <a:pPr marL="514350" lvl="1">
              <a:buFont typeface="Arial" pitchFamily="34" charset="0"/>
              <a:buChar char="•"/>
            </a:pPr>
            <a:r>
              <a:rPr lang="en-US" dirty="0"/>
              <a:t>40% female, 60% male</a:t>
            </a:r>
          </a:p>
        </p:txBody>
      </p:sp>
    </p:spTree>
    <p:extLst>
      <p:ext uri="{BB962C8B-B14F-4D97-AF65-F5344CB8AC3E}">
        <p14:creationId xmlns:p14="http://schemas.microsoft.com/office/powerpoint/2010/main" val="2158123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Inferential Statistics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Study Sample 2</a:t>
            </a:r>
          </a:p>
          <a:p>
            <a:pPr lvl="2"/>
            <a:r>
              <a:rPr lang="en-US" dirty="0"/>
              <a:t>Stacey</a:t>
            </a:r>
          </a:p>
          <a:p>
            <a:pPr lvl="2"/>
            <a:r>
              <a:rPr lang="en-US" dirty="0"/>
              <a:t>Kristen</a:t>
            </a:r>
          </a:p>
          <a:p>
            <a:pPr lvl="2"/>
            <a:r>
              <a:rPr lang="en-US" dirty="0"/>
              <a:t>Sara</a:t>
            </a:r>
          </a:p>
          <a:p>
            <a:pPr lvl="2"/>
            <a:r>
              <a:rPr lang="en-US" dirty="0"/>
              <a:t>Andrew</a:t>
            </a:r>
          </a:p>
          <a:p>
            <a:pPr lvl="2"/>
            <a:r>
              <a:rPr lang="en-US" dirty="0"/>
              <a:t>Jessica</a:t>
            </a:r>
          </a:p>
          <a:p>
            <a:pPr marL="0" indent="0">
              <a:buNone/>
            </a:pPr>
            <a:r>
              <a:rPr lang="en-US" u="sng" dirty="0"/>
              <a:t>Sample Statistics</a:t>
            </a:r>
          </a:p>
          <a:p>
            <a:pPr marL="514350" lvl="1">
              <a:buFont typeface="Arial" pitchFamily="34" charset="0"/>
              <a:buChar char="•"/>
            </a:pPr>
            <a:r>
              <a:rPr lang="en-US" dirty="0"/>
              <a:t>Average age = 20.4</a:t>
            </a:r>
          </a:p>
          <a:p>
            <a:pPr marL="514350" lvl="1">
              <a:buFont typeface="Arial" pitchFamily="34" charset="0"/>
              <a:buChar char="•"/>
            </a:pPr>
            <a:r>
              <a:rPr lang="en-US" dirty="0"/>
              <a:t>Average IQ = 114.2</a:t>
            </a:r>
          </a:p>
          <a:p>
            <a:pPr marL="514350" lvl="1">
              <a:buFont typeface="Arial" pitchFamily="34" charset="0"/>
              <a:buChar char="•"/>
            </a:pPr>
            <a:r>
              <a:rPr lang="en-US" dirty="0"/>
              <a:t>80% female, 20% male</a:t>
            </a:r>
          </a:p>
          <a:p>
            <a:pPr marL="57150" lvl="1" indent="0">
              <a:buNone/>
            </a:pPr>
            <a:r>
              <a:rPr lang="en-US" b="1" i="1" dirty="0"/>
              <a:t>Question: Which sample has the least sampling error?</a:t>
            </a:r>
          </a:p>
          <a:p>
            <a:pPr marL="571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247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Inferential Statistics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a hypothesis test?</a:t>
            </a:r>
          </a:p>
          <a:p>
            <a:pPr lvl="1"/>
            <a:r>
              <a:rPr lang="en-US" dirty="0"/>
              <a:t>A systematic procedure</a:t>
            </a:r>
          </a:p>
          <a:p>
            <a:pPr lvl="2"/>
            <a:r>
              <a:rPr lang="en-US" dirty="0"/>
              <a:t>Determines whether the sample data provide convincing </a:t>
            </a:r>
            <a:r>
              <a:rPr lang="en-US" b="1" dirty="0"/>
              <a:t>evidence to support </a:t>
            </a:r>
            <a:r>
              <a:rPr lang="en-US" dirty="0"/>
              <a:t>the original research hypothesis</a:t>
            </a:r>
          </a:p>
          <a:p>
            <a:r>
              <a:rPr lang="en-US" dirty="0"/>
              <a:t>Goal of a hypothesis test</a:t>
            </a:r>
          </a:p>
          <a:p>
            <a:pPr lvl="1"/>
            <a:r>
              <a:rPr lang="en-US" b="1" dirty="0"/>
              <a:t>Rule out chance as a plausible explanation for the results</a:t>
            </a:r>
          </a:p>
          <a:p>
            <a:pPr lvl="1"/>
            <a:r>
              <a:rPr lang="en-US" b="1" dirty="0"/>
              <a:t>Predictions exist beyond the possibility of chance</a:t>
            </a:r>
          </a:p>
        </p:txBody>
      </p:sp>
    </p:spTree>
    <p:extLst>
      <p:ext uri="{BB962C8B-B14F-4D97-AF65-F5344CB8AC3E}">
        <p14:creationId xmlns:p14="http://schemas.microsoft.com/office/powerpoint/2010/main" val="2027018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The Five Basic Elements of a Hypothesis Test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Null hypothesis</a:t>
            </a:r>
          </a:p>
          <a:p>
            <a:r>
              <a:rPr lang="en-US" dirty="0"/>
              <a:t>Sample statistic</a:t>
            </a:r>
          </a:p>
          <a:p>
            <a:r>
              <a:rPr lang="en-US" dirty="0"/>
              <a:t>Standard error</a:t>
            </a:r>
          </a:p>
          <a:p>
            <a:r>
              <a:rPr lang="en-US" dirty="0"/>
              <a:t>Test statistic</a:t>
            </a:r>
          </a:p>
          <a:p>
            <a:r>
              <a:rPr lang="en-US" dirty="0"/>
              <a:t>Alpha level (level of significance)</a:t>
            </a:r>
          </a:p>
        </p:txBody>
      </p:sp>
    </p:spTree>
    <p:extLst>
      <p:ext uri="{BB962C8B-B14F-4D97-AF65-F5344CB8AC3E}">
        <p14:creationId xmlns:p14="http://schemas.microsoft.com/office/powerpoint/2010/main" val="22263223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538C7E5-0116-453C-9CD0-757E1C972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84" y="804519"/>
            <a:ext cx="6968411" cy="1049235"/>
          </a:xfrm>
        </p:spPr>
        <p:txBody>
          <a:bodyPr>
            <a:normAutofit/>
          </a:bodyPr>
          <a:lstStyle/>
          <a:p>
            <a:r>
              <a:rPr lang="en-US" dirty="0"/>
              <a:t>Errors in Hypothesis Testing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755E3F5-39D9-4ABF-BFA5-232E87111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48155" y="1996645"/>
            <a:ext cx="720245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B09849A-7D0C-4F36-A0D6-6BD64C50E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536EAD-64B7-412C-A2E3-E1359B75C2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683777"/>
              </p:ext>
            </p:extLst>
          </p:nvPr>
        </p:nvGraphicFramePr>
        <p:xfrm>
          <a:off x="847702" y="2479246"/>
          <a:ext cx="7203281" cy="3718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5435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AEAE3-C089-4B56-BC91-D19C15B0F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Statistical 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5C9EA-23FD-4199-927F-5A25ADEFDE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Descriptive Research:</a:t>
            </a:r>
          </a:p>
          <a:p>
            <a:pPr lvl="1"/>
            <a:r>
              <a:rPr lang="en-US" sz="2000" dirty="0"/>
              <a:t>25% of college students practice safe sex</a:t>
            </a:r>
          </a:p>
          <a:p>
            <a:pPr lvl="1"/>
            <a:r>
              <a:rPr lang="en-US" sz="2000" dirty="0"/>
              <a:t>75% engage in casual sex, with half unprotected</a:t>
            </a:r>
          </a:p>
          <a:p>
            <a:pPr lvl="1"/>
            <a:endParaRPr lang="en-US" sz="2000" dirty="0"/>
          </a:p>
          <a:p>
            <a:r>
              <a:rPr lang="en-US" dirty="0"/>
              <a:t>Inferential Research:</a:t>
            </a:r>
          </a:p>
          <a:p>
            <a:pPr lvl="1"/>
            <a:r>
              <a:rPr lang="en-US" sz="2000" dirty="0"/>
              <a:t>Use of Alcohol reduces Condom use in college pop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D64E69-4D70-4F56-B653-CFECDDCC3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43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538C7E5-0116-453C-9CD0-757E1C972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84" y="804519"/>
            <a:ext cx="6968411" cy="1049235"/>
          </a:xfrm>
        </p:spPr>
        <p:txBody>
          <a:bodyPr>
            <a:normAutofit/>
          </a:bodyPr>
          <a:lstStyle/>
          <a:p>
            <a:r>
              <a:rPr lang="en-US" dirty="0"/>
              <a:t>Factors That Influence the Outcome of a Hypothesis Test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755E3F5-39D9-4ABF-BFA5-232E87111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48155" y="1996645"/>
            <a:ext cx="720245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B09849A-7D0C-4F36-A0D6-6BD64C50E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86E3EA-246F-4D14-81D2-8AFE3D85BB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4619446"/>
              </p:ext>
            </p:extLst>
          </p:nvPr>
        </p:nvGraphicFramePr>
        <p:xfrm>
          <a:off x="847702" y="2479246"/>
          <a:ext cx="7203281" cy="3718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13731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98" y="638508"/>
            <a:ext cx="8179004" cy="4843439"/>
          </a:xfrm>
          <a:prstGeom prst="rect">
            <a:avLst/>
          </a:prstGeom>
          <a:blipFill dpi="0" rotWithShape="1">
            <a:blip r:embed="rId2">
              <a:alphaModFix amt="30000"/>
            </a:blip>
            <a:srcRect/>
            <a:tile tx="0" ty="0" sx="100000" sy="100000" flip="none" algn="ctr"/>
          </a:blip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 extrusionH="76200" contourW="12700" prstMaterial="matte">
            <a:bevelT w="152400" h="50800" prst="softRound"/>
            <a:extrusionClr>
              <a:schemeClr val="tx2"/>
            </a:extrusionClr>
            <a:contourClr>
              <a:srgbClr val="949494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653" y="865667"/>
            <a:ext cx="7838694" cy="43891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38100" cmpd="sng">
            <a:solidFill>
              <a:srgbClr val="827670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6097" y="1030259"/>
            <a:ext cx="7591806" cy="4059936"/>
          </a:xfrm>
          <a:prstGeom prst="rect">
            <a:avLst/>
          </a:prstGeom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791" y="1376053"/>
            <a:ext cx="7054418" cy="1002990"/>
          </a:xfrm>
        </p:spPr>
        <p:txBody>
          <a:bodyPr>
            <a:normAutofit/>
          </a:bodyPr>
          <a:lstStyle/>
          <a:p>
            <a:r>
              <a:rPr lang="en-US" sz="3100" dirty="0"/>
              <a:t>Supplementing Hypothesis Tests with Measures of Size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4791" y="2464991"/>
            <a:ext cx="7054418" cy="2403571"/>
          </a:xfrm>
        </p:spPr>
        <p:txBody>
          <a:bodyPr>
            <a:normAutofit/>
          </a:bodyPr>
          <a:lstStyle/>
          <a:p>
            <a:r>
              <a:rPr lang="en-US" sz="1600" dirty="0"/>
              <a:t>It is recommended to include an independent measure of effect size.</a:t>
            </a:r>
          </a:p>
          <a:p>
            <a:pPr lvl="1"/>
            <a:r>
              <a:rPr lang="en-US" dirty="0"/>
              <a:t>Cohen’s </a:t>
            </a:r>
            <a:r>
              <a:rPr lang="en-US" i="1" dirty="0"/>
              <a:t>d</a:t>
            </a:r>
          </a:p>
          <a:p>
            <a:pPr lvl="1"/>
            <a:r>
              <a:rPr lang="en-US" dirty="0"/>
              <a:t>Percentage of variance</a:t>
            </a:r>
          </a:p>
          <a:p>
            <a:pPr lvl="1"/>
            <a:r>
              <a:rPr lang="en-US" dirty="0"/>
              <a:t>Confidence intervals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4F1D497-3294-4AC9-A4C1-C4AD76BE3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9144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224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98" y="638508"/>
            <a:ext cx="8179004" cy="4843439"/>
          </a:xfrm>
          <a:prstGeom prst="rect">
            <a:avLst/>
          </a:prstGeom>
          <a:blipFill dpi="0" rotWithShape="1">
            <a:blip r:embed="rId2">
              <a:alphaModFix amt="30000"/>
            </a:blip>
            <a:srcRect/>
            <a:tile tx="0" ty="0" sx="100000" sy="100000" flip="none" algn="ctr"/>
          </a:blip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 extrusionH="76200" contourW="12700" prstMaterial="matte">
            <a:bevelT w="152400" h="50800" prst="softRound"/>
            <a:extrusionClr>
              <a:schemeClr val="tx2"/>
            </a:extrusionClr>
            <a:contourClr>
              <a:srgbClr val="949494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653" y="865667"/>
            <a:ext cx="7838694" cy="43891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38100" cmpd="sng">
            <a:solidFill>
              <a:srgbClr val="827670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4" name="Rectangle 13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6097" y="1030259"/>
            <a:ext cx="7591806" cy="4059936"/>
          </a:xfrm>
          <a:prstGeom prst="rect">
            <a:avLst/>
          </a:prstGeom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791" y="1376053"/>
            <a:ext cx="7054418" cy="1002990"/>
          </a:xfrm>
        </p:spPr>
        <p:txBody>
          <a:bodyPr>
            <a:normAutofit/>
          </a:bodyPr>
          <a:lstStyle/>
          <a:p>
            <a:r>
              <a:rPr lang="en-US" sz="3100" dirty="0"/>
              <a:t> Finding the Right Statistics for Your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4791" y="2464991"/>
            <a:ext cx="7054418" cy="240357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200" dirty="0"/>
              <a:t>Three distinct data structures:</a:t>
            </a:r>
          </a:p>
          <a:p>
            <a:pPr lvl="1">
              <a:lnSpc>
                <a:spcPct val="110000"/>
              </a:lnSpc>
            </a:pPr>
            <a:r>
              <a:rPr lang="en-US" sz="1200" dirty="0"/>
              <a:t>Category 1: descriptive research strategy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1200" dirty="0"/>
              <a:t>one group of participants; one variable measured per participant</a:t>
            </a:r>
          </a:p>
          <a:p>
            <a:pPr lvl="1">
              <a:lnSpc>
                <a:spcPct val="110000"/>
              </a:lnSpc>
            </a:pPr>
            <a:r>
              <a:rPr lang="en-US" sz="1200" dirty="0"/>
              <a:t>Category 2: correlational research strategy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1200" dirty="0"/>
              <a:t>one group of participants; two (or more) variables measured for each participant</a:t>
            </a:r>
          </a:p>
          <a:p>
            <a:pPr lvl="1">
              <a:lnSpc>
                <a:spcPct val="110000"/>
              </a:lnSpc>
            </a:pPr>
            <a:r>
              <a:rPr lang="en-US" sz="1200" dirty="0"/>
              <a:t>Category 3: experimental, nonexperimental, and quasi-experimental research strategies</a:t>
            </a:r>
          </a:p>
          <a:p>
            <a:pPr lvl="3">
              <a:lnSpc>
                <a:spcPct val="110000"/>
              </a:lnSpc>
              <a:buFont typeface="Wingdings" pitchFamily="2" charset="2"/>
              <a:buChar char="§"/>
            </a:pPr>
            <a:r>
              <a:rPr lang="en-US" sz="1200" dirty="0"/>
              <a:t>two or more groups of scores with each score a measurement of the same variable</a:t>
            </a:r>
          </a:p>
        </p:txBody>
      </p:sp>
      <p:pic>
        <p:nvPicPr>
          <p:cNvPr id="25" name="Picture 15">
            <a:extLst>
              <a:ext uri="{FF2B5EF4-FFF2-40B4-BE49-F238E27FC236}">
                <a16:creationId xmlns:a16="http://schemas.microsoft.com/office/drawing/2014/main" id="{84F1D497-3294-4AC9-A4C1-C4AD76BE3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9144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59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84" y="804519"/>
            <a:ext cx="6968411" cy="1049235"/>
          </a:xfrm>
        </p:spPr>
        <p:txBody>
          <a:bodyPr>
            <a:normAutofit/>
          </a:bodyPr>
          <a:lstStyle/>
          <a:p>
            <a:r>
              <a:rPr lang="en-US" sz="3100" dirty="0"/>
              <a:t>Statistics for Data from Category 1 (1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84" y="2015732"/>
            <a:ext cx="6968411" cy="3450613"/>
          </a:xfrm>
        </p:spPr>
        <p:txBody>
          <a:bodyPr>
            <a:normAutofit fontScale="85000" lnSpcReduction="20000"/>
          </a:bodyPr>
          <a:lstStyle/>
          <a:p>
            <a:r>
              <a:rPr lang="en-US" sz="1700" dirty="0"/>
              <a:t>Numerical scores from interval or ratio scales</a:t>
            </a:r>
          </a:p>
          <a:p>
            <a:pPr marL="0" indent="0">
              <a:buNone/>
            </a:pPr>
            <a:r>
              <a:rPr lang="en-US" sz="1700" dirty="0"/>
              <a:t>Descriptive Statistics</a:t>
            </a:r>
          </a:p>
          <a:p>
            <a:pPr lvl="1">
              <a:tabLst>
                <a:tab pos="233363" algn="l"/>
                <a:tab pos="398463" algn="l"/>
                <a:tab pos="465138" algn="l"/>
              </a:tabLst>
            </a:pPr>
            <a:r>
              <a:rPr lang="en-US" sz="1700" dirty="0"/>
              <a:t>Mean and Standard deviation</a:t>
            </a:r>
          </a:p>
          <a:p>
            <a:pPr marL="0" indent="0">
              <a:buNone/>
            </a:pPr>
            <a:r>
              <a:rPr lang="en-US" sz="1700" dirty="0"/>
              <a:t>Inferential Statistics (If a reasonable hypothesis exists.)</a:t>
            </a:r>
          </a:p>
          <a:p>
            <a:pPr lvl="2">
              <a:tabLst>
                <a:tab pos="1312863" algn="l"/>
              </a:tabLst>
            </a:pPr>
            <a:r>
              <a:rPr lang="en-US" sz="1700" dirty="0"/>
              <a:t>Single-sample </a:t>
            </a:r>
            <a:r>
              <a:rPr lang="en-US" sz="1700" i="1" dirty="0"/>
              <a:t>t </a:t>
            </a:r>
            <a:r>
              <a:rPr lang="en-US" sz="1700" dirty="0"/>
              <a:t> test</a:t>
            </a:r>
          </a:p>
          <a:p>
            <a:pPr lvl="3">
              <a:tabLst>
                <a:tab pos="1312863" algn="l"/>
              </a:tabLst>
            </a:pPr>
            <a:r>
              <a:rPr lang="en-US" sz="1700" dirty="0"/>
              <a:t>Use the sample mean to test a hypothesis about the population mean</a:t>
            </a:r>
          </a:p>
          <a:p>
            <a:pPr marL="914400" lvl="3" indent="-441325">
              <a:buFont typeface="Arial" pitchFamily="34" charset="0"/>
              <a:buChar char="–"/>
            </a:pPr>
            <a:r>
              <a:rPr lang="en-US" sz="1700" dirty="0"/>
              <a:t>Proportions or percentages to describe the distribution across categories</a:t>
            </a:r>
          </a:p>
          <a:p>
            <a:pPr marL="1379538" lvl="3" indent="-441325">
              <a:buFont typeface="Wingdings" pitchFamily="2" charset="2"/>
              <a:buChar char="§"/>
            </a:pPr>
            <a:r>
              <a:rPr lang="en-US" sz="1700" dirty="0"/>
              <a:t>Chi-square test for goodness of fit </a:t>
            </a:r>
          </a:p>
          <a:p>
            <a:pPr marL="1595438" lvl="4" indent="-200025">
              <a:buFont typeface="Courier New" pitchFamily="49" charset="0"/>
              <a:buChar char="o"/>
            </a:pPr>
            <a:r>
              <a:rPr lang="en-US" sz="1700" dirty="0"/>
              <a:t>Use the sample frequencies to test a hypothesis about the proportions in the population</a:t>
            </a:r>
          </a:p>
        </p:txBody>
      </p:sp>
    </p:spTree>
    <p:extLst>
      <p:ext uri="{BB962C8B-B14F-4D97-AF65-F5344CB8AC3E}">
        <p14:creationId xmlns:p14="http://schemas.microsoft.com/office/powerpoint/2010/main" val="26680248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B0BB24-CF19-4E6C-AFC4-A0F18438D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5571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438CEF5-63E3-4928-9F1C-395224D24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3" y="0"/>
            <a:ext cx="9146155" cy="6122584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84" y="1025770"/>
            <a:ext cx="7202456" cy="1020229"/>
          </a:xfrm>
        </p:spPr>
        <p:txBody>
          <a:bodyPr>
            <a:normAutofit/>
          </a:bodyPr>
          <a:lstStyle/>
          <a:p>
            <a:r>
              <a:rPr lang="en-US" sz="3100" dirty="0"/>
              <a:t>Statistics for Data from Category 1 (2 of 3)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28CB6C-F677-4C0B-9EE8-4D1C44DDF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92742" y="2107744"/>
            <a:ext cx="7186496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85" y="2355536"/>
            <a:ext cx="7077303" cy="3215530"/>
          </a:xfrm>
        </p:spPr>
        <p:txBody>
          <a:bodyPr>
            <a:normAutofit/>
          </a:bodyPr>
          <a:lstStyle/>
          <a:p>
            <a:r>
              <a:rPr lang="en-US" dirty="0"/>
              <a:t>Ordinal scores (ranks or ordered categories)</a:t>
            </a:r>
            <a:r>
              <a:rPr lang="en-US" baseline="0" dirty="0"/>
              <a:t> </a:t>
            </a:r>
            <a:r>
              <a:rPr lang="en-US" dirty="0"/>
              <a:t>Median</a:t>
            </a:r>
          </a:p>
          <a:p>
            <a:pPr marL="922338" indent="-457200">
              <a:buFont typeface="Arial" pitchFamily="34" charset="0"/>
              <a:buChar char="–"/>
            </a:pPr>
            <a:r>
              <a:rPr lang="en-US" dirty="0"/>
              <a:t>Proportions or percentages to describe the distribution across categories</a:t>
            </a:r>
          </a:p>
          <a:p>
            <a:pPr marL="1374775" lvl="1">
              <a:buFont typeface="Wingdings" pitchFamily="2" charset="2"/>
              <a:buChar char="§"/>
            </a:pPr>
            <a:r>
              <a:rPr lang="en-US" dirty="0"/>
              <a:t>Chi-square test for goodness of fit </a:t>
            </a:r>
          </a:p>
          <a:p>
            <a:pPr marL="1836738" lvl="2">
              <a:buFont typeface="Courier New" pitchFamily="49" charset="0"/>
              <a:buChar char="o"/>
            </a:pPr>
            <a:r>
              <a:rPr lang="en-US" dirty="0">
                <a:latin typeface="Arial" pitchFamily="34" charset="0"/>
                <a:cs typeface="Arial" pitchFamily="34" charset="0"/>
              </a:rPr>
              <a:t>Use the sample frequencies to test a hypothesis about the proportions in the population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2CA9B9-8D14-4AF2-934E-21FE4A339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6122584"/>
            <a:ext cx="9143772" cy="735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199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5B0BB24-CF19-4E6C-AFC4-A0F18438D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0"/>
            <a:ext cx="9143772" cy="557106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438CEF5-63E3-4928-9F1C-395224D24D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383" y="0"/>
            <a:ext cx="9146155" cy="6122584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84" y="1025770"/>
            <a:ext cx="7202456" cy="1020229"/>
          </a:xfrm>
        </p:spPr>
        <p:txBody>
          <a:bodyPr>
            <a:normAutofit/>
          </a:bodyPr>
          <a:lstStyle/>
          <a:p>
            <a:r>
              <a:rPr lang="en-US" sz="3100" dirty="0"/>
              <a:t>Statistics for Data from Category 1 (3 of 3)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328CB6C-F677-4C0B-9EE8-4D1C44DDF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92742" y="2107744"/>
            <a:ext cx="7186496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85" y="2355536"/>
            <a:ext cx="7077303" cy="3215530"/>
          </a:xfrm>
        </p:spPr>
        <p:txBody>
          <a:bodyPr>
            <a:normAutofit/>
          </a:bodyPr>
          <a:lstStyle/>
          <a:p>
            <a:r>
              <a:rPr lang="en-US" dirty="0"/>
              <a:t>Nominal scores (named categories)</a:t>
            </a:r>
            <a:r>
              <a:rPr lang="en-US" baseline="0" dirty="0"/>
              <a:t> </a:t>
            </a:r>
            <a:r>
              <a:rPr lang="en-US" dirty="0"/>
              <a:t>Mode</a:t>
            </a:r>
          </a:p>
          <a:p>
            <a:pPr marL="922338" indent="-457200">
              <a:buFont typeface="Arial" pitchFamily="34" charset="0"/>
              <a:buChar char="–"/>
            </a:pPr>
            <a:r>
              <a:rPr lang="en-US" dirty="0"/>
              <a:t>Proportions or percentages to describe the distribution across categories</a:t>
            </a:r>
          </a:p>
          <a:p>
            <a:pPr marL="1374775" lvl="1">
              <a:buFont typeface="Wingdings" pitchFamily="2" charset="2"/>
              <a:buChar char="§"/>
            </a:pPr>
            <a:r>
              <a:rPr lang="en-US" dirty="0"/>
              <a:t>Chi-square test for goodness of fit </a:t>
            </a:r>
          </a:p>
          <a:p>
            <a:pPr marL="1836738" lvl="2">
              <a:buFont typeface="Courier New" pitchFamily="49" charset="0"/>
              <a:buChar char="o"/>
            </a:pPr>
            <a:r>
              <a:rPr lang="en-US" dirty="0">
                <a:latin typeface="Arial" pitchFamily="34" charset="0"/>
                <a:cs typeface="Arial" pitchFamily="34" charset="0"/>
              </a:rPr>
              <a:t>Use the sample frequencies to test a hypothesis about the proportions in the population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72CA9B9-8D14-4AF2-934E-21FE4A339E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" y="6122584"/>
            <a:ext cx="9143772" cy="7354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0489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9">
            <a:extLst>
              <a:ext uri="{FF2B5EF4-FFF2-40B4-BE49-F238E27FC236}">
                <a16:creationId xmlns:a16="http://schemas.microsoft.com/office/drawing/2014/main" id="{A538C7E5-0116-453C-9CD0-757E1C972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84" y="804519"/>
            <a:ext cx="6968411" cy="1049235"/>
          </a:xfrm>
        </p:spPr>
        <p:txBody>
          <a:bodyPr>
            <a:normAutofit/>
          </a:bodyPr>
          <a:lstStyle/>
          <a:p>
            <a:r>
              <a:rPr lang="en-US" dirty="0"/>
              <a:t>Statistics for Data from Category 2</a:t>
            </a:r>
          </a:p>
        </p:txBody>
      </p:sp>
      <p:cxnSp>
        <p:nvCxnSpPr>
          <p:cNvPr id="37" name="Straight Connector 11">
            <a:extLst>
              <a:ext uri="{FF2B5EF4-FFF2-40B4-BE49-F238E27FC236}">
                <a16:creationId xmlns:a16="http://schemas.microsoft.com/office/drawing/2014/main" id="{B755E3F5-39D9-4ABF-BFA5-232E87111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48155" y="1996645"/>
            <a:ext cx="720245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Rectangle 13">
            <a:extLst>
              <a:ext uri="{FF2B5EF4-FFF2-40B4-BE49-F238E27FC236}">
                <a16:creationId xmlns:a16="http://schemas.microsoft.com/office/drawing/2014/main" id="{EB09849A-7D0C-4F36-A0D6-6BD64C50E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aphicFrame>
        <p:nvGraphicFramePr>
          <p:cNvPr id="39" name="Content Placeholder 2">
            <a:extLst>
              <a:ext uri="{FF2B5EF4-FFF2-40B4-BE49-F238E27FC236}">
                <a16:creationId xmlns:a16="http://schemas.microsoft.com/office/drawing/2014/main" id="{6CD95115-CD1B-4779-B1D3-F0353B7D52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8055151"/>
              </p:ext>
            </p:extLst>
          </p:nvPr>
        </p:nvGraphicFramePr>
        <p:xfrm>
          <a:off x="847702" y="2479246"/>
          <a:ext cx="7203281" cy="3718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362381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D6EDB49-211E-499D-9A08-6C5FF3D06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5FFF17D-767C-40E7-8C89-962F1F54BC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2498" y="638508"/>
            <a:ext cx="8179004" cy="4843439"/>
          </a:xfrm>
          <a:prstGeom prst="rect">
            <a:avLst/>
          </a:prstGeom>
          <a:blipFill dpi="0" rotWithShape="1">
            <a:blip r:embed="rId3">
              <a:alphaModFix amt="30000"/>
            </a:blip>
            <a:srcRect/>
            <a:tile tx="0" ty="0" sx="100000" sy="100000" flip="none" algn="ctr"/>
          </a:blipFill>
          <a:ln w="76200" cmpd="sng">
            <a:noFill/>
            <a:miter lim="800000"/>
          </a:ln>
          <a:effectLst>
            <a:outerShdw blurRad="127000" dist="228600" dir="4740000" sx="98000" sy="98000" algn="tl" rotWithShape="0">
              <a:srgbClr val="000000">
                <a:alpha val="34000"/>
              </a:srgbClr>
            </a:outerShdw>
          </a:effectLst>
          <a:scene3d>
            <a:camera prst="orthographicFront"/>
            <a:lightRig rig="threePt" dir="t"/>
          </a:scene3d>
          <a:sp3d extrusionH="76200" contourW="12700" prstMaterial="matte">
            <a:bevelT w="152400" h="50800" prst="softRound"/>
            <a:extrusionClr>
              <a:schemeClr val="tx2"/>
            </a:extrusionClr>
            <a:contourClr>
              <a:srgbClr val="949494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69F39E1-619D-4D9E-8823-8BD8CC320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2653" y="865667"/>
            <a:ext cx="7838694" cy="4389120"/>
          </a:xfrm>
          <a:prstGeom prst="rect">
            <a:avLst/>
          </a:prstGeom>
          <a:gradFill>
            <a:gsLst>
              <a:gs pos="0">
                <a:srgbClr val="DADADA"/>
              </a:gs>
              <a:gs pos="100000">
                <a:srgbClr val="FFFFFE"/>
              </a:gs>
            </a:gsLst>
            <a:lin ang="16200000" scaled="0"/>
          </a:gradFill>
          <a:ln w="38100" cmpd="sng">
            <a:solidFill>
              <a:srgbClr val="827670"/>
            </a:solidFill>
            <a:miter lim="800000"/>
          </a:ln>
          <a:effectLst>
            <a:innerShdw blurRad="63500" dist="88900" dir="14100000">
              <a:srgbClr val="000000">
                <a:alpha val="30000"/>
              </a:srgbClr>
            </a:inn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C8C53F47-DF50-454F-A5A6-6B969748D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6097" y="1030259"/>
            <a:ext cx="7591806" cy="4059936"/>
          </a:xfrm>
          <a:prstGeom prst="rect">
            <a:avLst/>
          </a:prstGeom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4791" y="1376053"/>
            <a:ext cx="7054418" cy="1002990"/>
          </a:xfrm>
        </p:spPr>
        <p:txBody>
          <a:bodyPr>
            <a:normAutofit/>
          </a:bodyPr>
          <a:lstStyle/>
          <a:p>
            <a:r>
              <a:rPr lang="en-US" sz="3100" dirty="0"/>
              <a:t>Statistics for Data from Category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4791" y="2464991"/>
            <a:ext cx="7054418" cy="2403571"/>
          </a:xfrm>
        </p:spPr>
        <p:txBody>
          <a:bodyPr>
            <a:normAutofit/>
          </a:bodyPr>
          <a:lstStyle/>
          <a:p>
            <a:r>
              <a:rPr lang="en-US" sz="1600" dirty="0"/>
              <a:t>Analysis methods:</a:t>
            </a:r>
          </a:p>
          <a:p>
            <a:pPr lvl="1"/>
            <a:r>
              <a:rPr lang="en-US" dirty="0"/>
              <a:t>Numerical scores </a:t>
            </a:r>
            <a:r>
              <a:rPr lang="en-US" dirty="0">
                <a:latin typeface="Arial"/>
                <a:cs typeface="Arial"/>
              </a:rPr>
              <a:t>►</a:t>
            </a:r>
            <a:r>
              <a:rPr lang="en-US" dirty="0"/>
              <a:t> one-way ANOVA and </a:t>
            </a:r>
            <a:r>
              <a:rPr lang="en-US" i="1" dirty="0"/>
              <a:t>t</a:t>
            </a:r>
            <a:r>
              <a:rPr lang="en-US" dirty="0"/>
              <a:t>-tests (independent or repeated measures)</a:t>
            </a:r>
          </a:p>
          <a:p>
            <a:pPr lvl="1"/>
            <a:r>
              <a:rPr lang="en-US" dirty="0"/>
              <a:t>Nominal or ordinal scales </a:t>
            </a:r>
            <a:r>
              <a:rPr lang="en-US" dirty="0">
                <a:latin typeface="Arial"/>
                <a:cs typeface="Arial"/>
              </a:rPr>
              <a:t>►</a:t>
            </a:r>
            <a:r>
              <a:rPr lang="en-US" dirty="0"/>
              <a:t> chi-square test for independence</a:t>
            </a:r>
          </a:p>
          <a:p>
            <a:pPr lvl="1"/>
            <a:r>
              <a:rPr lang="en-US" dirty="0"/>
              <a:t>Two-factor designs with interval or ratio scales </a:t>
            </a:r>
            <a:r>
              <a:rPr lang="en-US" dirty="0">
                <a:latin typeface="Arial"/>
                <a:cs typeface="Arial"/>
              </a:rPr>
              <a:t>► two-way ANOVA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4F1D497-3294-4AC9-A4C1-C4AD76BE3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9144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853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4F891EB-ED45-44C3-95D6-FFB2EC07FA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7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A385B8-7C85-4CE0-AE3A-00EB627B34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142" y="804519"/>
            <a:ext cx="2370376" cy="4431360"/>
          </a:xfrm>
        </p:spPr>
        <p:txBody>
          <a:bodyPr anchor="ctr">
            <a:normAutofit/>
          </a:bodyPr>
          <a:lstStyle/>
          <a:p>
            <a:r>
              <a:rPr lang="en-US" dirty="0"/>
              <a:t> Special Statistics for Research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9AF263B-E208-40DF-A182-5193478DC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258867" y="962799"/>
            <a:ext cx="0" cy="41148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8397" y="804520"/>
            <a:ext cx="4576919" cy="4431359"/>
          </a:xfrm>
        </p:spPr>
        <p:txBody>
          <a:bodyPr anchor="ctr">
            <a:normAutofit/>
          </a:bodyPr>
          <a:lstStyle/>
          <a:p>
            <a:pPr lvl="0"/>
            <a:r>
              <a:rPr lang="en-US" dirty="0"/>
              <a:t>The Spearman–Brown formula</a:t>
            </a:r>
          </a:p>
          <a:p>
            <a:pPr lvl="1"/>
            <a:r>
              <a:rPr lang="en-US" dirty="0"/>
              <a:t>Adjusts the simple correlation measured by split-half reliability </a:t>
            </a:r>
          </a:p>
          <a:p>
            <a:pPr lvl="1"/>
            <a:r>
              <a:rPr lang="en-US" dirty="0"/>
              <a:t>Two basic concerns of split-half reliability:</a:t>
            </a:r>
          </a:p>
          <a:p>
            <a:pPr lvl="2"/>
            <a:r>
              <a:rPr lang="en-US" dirty="0"/>
              <a:t>Scores are based on only half of the test scores.</a:t>
            </a:r>
          </a:p>
          <a:p>
            <a:pPr lvl="2"/>
            <a:r>
              <a:rPr lang="en-US" dirty="0"/>
              <a:t>Tends to underestimate the true reliability of the full test</a:t>
            </a:r>
          </a:p>
          <a:p>
            <a:pPr lvl="1"/>
            <a:r>
              <a:rPr lang="en-US" dirty="0"/>
              <a:t>Spearman–Brown formula increases the size of the correlation producing a better estimate of the true reliability for the full test set.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7557D95A-0A72-41F9-844C-544C199B45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9144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2650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4000"/>
                <a:satMod val="80000"/>
                <a:lumMod val="106000"/>
              </a:schemeClr>
            </a:gs>
            <a:gs pos="100000">
              <a:schemeClr val="bg1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538C7E5-0116-453C-9CD0-757E1C972D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77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684" y="804519"/>
            <a:ext cx="6968411" cy="1049235"/>
          </a:xfrm>
        </p:spPr>
        <p:txBody>
          <a:bodyPr>
            <a:normAutofit/>
          </a:bodyPr>
          <a:lstStyle/>
          <a:p>
            <a:r>
              <a:rPr lang="en-US" dirty="0"/>
              <a:t>The Kuder–Richardson Formula 20</a:t>
            </a:r>
            <a:r>
              <a:rPr lang="en-US" baseline="0" dirty="0"/>
              <a:t> </a:t>
            </a:r>
            <a:r>
              <a:rPr lang="en-US" dirty="0"/>
              <a:t>(K-R 20)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755E3F5-39D9-4ABF-BFA5-232E87111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48155" y="1996645"/>
            <a:ext cx="720245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EB09849A-7D0C-4F36-A0D6-6BD64C50EB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9144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F595A62-1847-4BF7-A6CF-620F774203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06408"/>
              </p:ext>
            </p:extLst>
          </p:nvPr>
        </p:nvGraphicFramePr>
        <p:xfrm>
          <a:off x="847702" y="2479246"/>
          <a:ext cx="7203281" cy="37183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6347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Statistics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sz="3200" i="1" dirty="0"/>
              <a:t>Statistic:</a:t>
            </a:r>
            <a:r>
              <a:rPr lang="en-US" sz="3200" dirty="0"/>
              <a:t> a summary value that describes a sample</a:t>
            </a:r>
          </a:p>
          <a:p>
            <a:pPr lvl="1" algn="ctr"/>
            <a:r>
              <a:rPr lang="en-US" sz="3200" dirty="0"/>
              <a:t>Example: the average score for a sample</a:t>
            </a:r>
          </a:p>
          <a:p>
            <a:pPr lvl="1"/>
            <a:endParaRPr lang="en-US" sz="3200" dirty="0"/>
          </a:p>
          <a:p>
            <a:pPr algn="ctr"/>
            <a:r>
              <a:rPr lang="en-US" sz="3200" i="1" dirty="0"/>
              <a:t>Parameter</a:t>
            </a:r>
            <a:r>
              <a:rPr lang="en-US" sz="3200" dirty="0"/>
              <a:t>: a summary value that describes a population</a:t>
            </a:r>
          </a:p>
          <a:p>
            <a:pPr lvl="1" algn="ctr"/>
            <a:r>
              <a:rPr lang="en-US" sz="3200" dirty="0"/>
              <a:t>Example: the average score for a population</a:t>
            </a:r>
          </a:p>
        </p:txBody>
      </p:sp>
    </p:spTree>
    <p:extLst>
      <p:ext uri="{BB962C8B-B14F-4D97-AF65-F5344CB8AC3E}">
        <p14:creationId xmlns:p14="http://schemas.microsoft.com/office/powerpoint/2010/main" val="42467362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Cronbach’s Alpha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modification of the K-R 20</a:t>
            </a:r>
          </a:p>
          <a:p>
            <a:pPr lvl="1"/>
            <a:r>
              <a:rPr lang="en-US" dirty="0"/>
              <a:t>Used when test items have more than two alternatives</a:t>
            </a:r>
          </a:p>
          <a:p>
            <a:pPr lvl="1"/>
            <a:r>
              <a:rPr lang="en-US" dirty="0"/>
              <a:t>Measures split-half reliability by estimating the average correlation</a:t>
            </a:r>
          </a:p>
          <a:p>
            <a:pPr lvl="2"/>
            <a:r>
              <a:rPr lang="en-US" dirty="0"/>
              <a:t>Obtained by considering every possible way to split the test in half</a:t>
            </a:r>
          </a:p>
          <a:p>
            <a:pPr lvl="1"/>
            <a:r>
              <a:rPr lang="en-US" dirty="0"/>
              <a:t>Produces values between 0 and 1.00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3412389"/>
              </p:ext>
            </p:extLst>
          </p:nvPr>
        </p:nvGraphicFramePr>
        <p:xfrm>
          <a:off x="1712913" y="4786313"/>
          <a:ext cx="531812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3301920" imgH="507960" progId="Equation.3">
                  <p:embed/>
                </p:oleObj>
              </mc:Choice>
              <mc:Fallback>
                <p:oleObj name="Equation" r:id="rId3" imgW="3301920" imgH="50796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12913" y="4786313"/>
                        <a:ext cx="5318125" cy="8191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04032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" y="27709"/>
            <a:ext cx="9052560" cy="1102822"/>
          </a:xfrm>
        </p:spPr>
        <p:txBody>
          <a:bodyPr>
            <a:noAutofit/>
          </a:bodyPr>
          <a:lstStyle/>
          <a:p>
            <a:r>
              <a:rPr lang="en-US" dirty="0"/>
              <a:t>Cohen’s Kappa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295400"/>
            <a:ext cx="8516388" cy="1497676"/>
          </a:xfrm>
        </p:spPr>
        <p:txBody>
          <a:bodyPr>
            <a:normAutofit/>
          </a:bodyPr>
          <a:lstStyle/>
          <a:p>
            <a:r>
              <a:rPr lang="en-US" dirty="0"/>
              <a:t>A measure of agreement that attempts to correct for chance</a:t>
            </a:r>
          </a:p>
          <a:p>
            <a:pPr lvl="1"/>
            <a:r>
              <a:rPr lang="en-US" dirty="0"/>
              <a:t>Corrects for interrater agreements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9704300"/>
              </p:ext>
            </p:extLst>
          </p:nvPr>
        </p:nvGraphicFramePr>
        <p:xfrm>
          <a:off x="1360488" y="3092325"/>
          <a:ext cx="6075857" cy="231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2933640" imgH="1117440" progId="Equation.3">
                  <p:embed/>
                </p:oleObj>
              </mc:Choice>
              <mc:Fallback>
                <p:oleObj name="Equation" r:id="rId3" imgW="2933640" imgH="1117440" progId="Equation.3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60488" y="3092325"/>
                        <a:ext cx="6075857" cy="23185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433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15.2 Descriptive Statistics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2800" dirty="0"/>
              <a:t>Frequency distributions</a:t>
            </a:r>
          </a:p>
          <a:p>
            <a:pPr lvl="1"/>
            <a:r>
              <a:rPr lang="en-US" sz="2800" dirty="0"/>
              <a:t>A method of simplifying and organizing a set of scores by grouping them into an organized display </a:t>
            </a:r>
          </a:p>
          <a:p>
            <a:r>
              <a:rPr lang="en-US" sz="2800" dirty="0"/>
              <a:t>A frequency distribution table consists of two columns of information:</a:t>
            </a:r>
          </a:p>
          <a:p>
            <a:pPr lvl="1"/>
            <a:r>
              <a:rPr lang="en-US" sz="2800" dirty="0">
                <a:latin typeface="Arial"/>
                <a:cs typeface="Arial"/>
              </a:rPr>
              <a:t>X-axis► </a:t>
            </a:r>
            <a:r>
              <a:rPr lang="en-US" sz="2800" dirty="0"/>
              <a:t>the scale of measurement</a:t>
            </a:r>
          </a:p>
          <a:p>
            <a:pPr lvl="1"/>
            <a:r>
              <a:rPr lang="en-US" sz="2800" dirty="0"/>
              <a:t>Y-axis </a:t>
            </a:r>
            <a:r>
              <a:rPr lang="en-US" sz="2800" dirty="0">
                <a:latin typeface="Arial"/>
                <a:cs typeface="Arial"/>
              </a:rPr>
              <a:t>►</a:t>
            </a:r>
            <a:r>
              <a:rPr lang="en-US" sz="2800" dirty="0"/>
              <a:t> the frequency of individuals located in each category</a:t>
            </a:r>
          </a:p>
        </p:txBody>
      </p:sp>
    </p:spTree>
    <p:extLst>
      <p:ext uri="{BB962C8B-B14F-4D97-AF65-F5344CB8AC3E}">
        <p14:creationId xmlns:p14="http://schemas.microsoft.com/office/powerpoint/2010/main" val="706068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162" y="75001"/>
            <a:ext cx="8835902" cy="1004011"/>
          </a:xfrm>
        </p:spPr>
        <p:txBody>
          <a:bodyPr>
            <a:noAutofit/>
          </a:bodyPr>
          <a:lstStyle/>
          <a:p>
            <a:r>
              <a:rPr lang="en-US" dirty="0"/>
              <a:t>A Frequency Distribution Table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231774" y="1363287"/>
            <a:ext cx="8612968" cy="94765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table shows the distribution of scores from a 5-point quiz.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385401"/>
              </p:ext>
            </p:extLst>
          </p:nvPr>
        </p:nvGraphicFramePr>
        <p:xfrm>
          <a:off x="3374974" y="2610184"/>
          <a:ext cx="1795549" cy="261294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9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6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278"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>
                    <a:solidFill>
                      <a:srgbClr val="0073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F</a:t>
                      </a:r>
                    </a:p>
                  </a:txBody>
                  <a:tcPr>
                    <a:solidFill>
                      <a:srgbClr val="0073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27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27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27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27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27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27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126041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37" y="58376"/>
            <a:ext cx="8835902" cy="1004011"/>
          </a:xfrm>
        </p:spPr>
        <p:txBody>
          <a:bodyPr>
            <a:noAutofit/>
          </a:bodyPr>
          <a:lstStyle/>
          <a:p>
            <a:r>
              <a:rPr lang="en-US" dirty="0"/>
              <a:t>Frequency Distribution Graphs</a:t>
            </a:r>
          </a:p>
        </p:txBody>
      </p:sp>
      <p:pic>
        <p:nvPicPr>
          <p:cNvPr id="6146" name="Picture 2" descr="An illustration shows a histogram and a frequency polygon. &#10;The histogram shows the frequency distribution of the score. The horizontal axis denotes the score and is numbered from 0 to 6 in increments of 1. The vertical axis denotes the frequency and is numbered from 1 to 4 in increments of 1. The data are given below:&#10;Score 0: Frequency – 2&#10;Score 1: Frequency – 2&#10;Score 2: Frequency – 3&#10;Score 3: Frequency – 4&#10;Score 4: Frequency – 3&#10;Score 5: Frequency – 1.&#10;The polygon shows the frequency plotted against the score.  The horizontal axis denotes the score and is numbered from 0 to 6 in increments of 1. The vertical axis denotes the frequency and is numbered from 1 to 4 in increments of 1.&#10;The data are given below:&#10;Score 0: Frequency – 2&#10;Score 1: Frequency – 2&#10;Score 2: Frequency – 3&#10;Score 3: Frequency – 4&#10;Score 4: Frequency – 3&#10;Score 5: Frequency – 1.&#10;The curve begins at the origin 0 and ends at the X-axis as score 6 does not have a frequency.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36" y="1345434"/>
            <a:ext cx="7907129" cy="4197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9152782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Measures of Central Tendency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800" dirty="0"/>
              <a:t>Central tendency is a statistical measure.</a:t>
            </a:r>
          </a:p>
          <a:p>
            <a:pPr lvl="1"/>
            <a:r>
              <a:rPr lang="en-US" sz="2800" dirty="0"/>
              <a:t>Identifies a single score that defines the center of a distribution</a:t>
            </a:r>
          </a:p>
          <a:p>
            <a:pPr lvl="2"/>
            <a:r>
              <a:rPr lang="en-US" sz="2800" i="1" dirty="0"/>
              <a:t>Goal: to identify the value that is most typical or most representative of the entire group</a:t>
            </a:r>
          </a:p>
          <a:p>
            <a:pPr lvl="2"/>
            <a:endParaRPr lang="en-US" sz="2800" dirty="0"/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Mean:</a:t>
            </a:r>
            <a:r>
              <a:rPr lang="en-US" sz="2800" dirty="0"/>
              <a:t> mathematical average of a set of scores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Median</a:t>
            </a:r>
            <a:r>
              <a:rPr lang="en-US" sz="2800" dirty="0"/>
              <a:t>: score that divides a distribution in half</a:t>
            </a:r>
          </a:p>
          <a:p>
            <a:pPr lvl="1"/>
            <a:r>
              <a:rPr lang="en-US" sz="2800" dirty="0">
                <a:solidFill>
                  <a:srgbClr val="FF0000"/>
                </a:solidFill>
              </a:rPr>
              <a:t>Mode</a:t>
            </a:r>
            <a:r>
              <a:rPr lang="en-US" sz="2800" dirty="0"/>
              <a:t>: most commonly occurring score</a:t>
            </a:r>
          </a:p>
        </p:txBody>
      </p:sp>
    </p:spTree>
    <p:extLst>
      <p:ext uri="{BB962C8B-B14F-4D97-AF65-F5344CB8AC3E}">
        <p14:creationId xmlns:p14="http://schemas.microsoft.com/office/powerpoint/2010/main" val="310385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Standard Deviation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4400" u="sng" dirty="0"/>
              <a:t>The square root of the variance</a:t>
            </a:r>
          </a:p>
          <a:p>
            <a:endParaRPr lang="en-US" sz="4400" dirty="0"/>
          </a:p>
          <a:p>
            <a:pPr lvl="1"/>
            <a:r>
              <a:rPr lang="en-US" sz="4400" dirty="0"/>
              <a:t>Provides a measure of variability by describing the average distance from the mean</a:t>
            </a:r>
          </a:p>
        </p:txBody>
      </p:sp>
    </p:spTree>
    <p:extLst>
      <p:ext uri="{BB962C8B-B14F-4D97-AF65-F5344CB8AC3E}">
        <p14:creationId xmlns:p14="http://schemas.microsoft.com/office/powerpoint/2010/main" val="2643475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Variance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8095" y="1629350"/>
            <a:ext cx="7290055" cy="4593480"/>
          </a:xfrm>
        </p:spPr>
        <p:txBody>
          <a:bodyPr>
            <a:noAutofit/>
          </a:bodyPr>
          <a:lstStyle/>
          <a:p>
            <a:r>
              <a:rPr lang="en-US" sz="2800" dirty="0"/>
              <a:t>Variance</a:t>
            </a:r>
            <a:r>
              <a:rPr lang="en-US" sz="2800" b="1" dirty="0"/>
              <a:t> </a:t>
            </a:r>
            <a:r>
              <a:rPr lang="en-US" sz="2800" dirty="0"/>
              <a:t>measures the variability of the scores by computing the average squared distance from the mean.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/>
              <a:t>Measure the distance from the mean for each score </a:t>
            </a:r>
            <a:r>
              <a:rPr lang="en-US" sz="2000" dirty="0">
                <a:latin typeface="Arial"/>
                <a:cs typeface="Arial"/>
              </a:rPr>
              <a:t>► </a:t>
            </a:r>
            <a:r>
              <a:rPr lang="en-US" sz="2000" dirty="0"/>
              <a:t>square the distances and find the sum of the squared distances.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000" dirty="0"/>
              <a:t>Compute the average squared distance by dividing the sum of the squared distances by </a:t>
            </a:r>
            <a:r>
              <a:rPr lang="en-US" sz="2000" i="1" dirty="0"/>
              <a:t>n </a:t>
            </a:r>
            <a:r>
              <a:rPr lang="en-US" sz="2000" dirty="0"/>
              <a:t>– 1.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/>
              <a:t>Take the square root for standard deviation.</a:t>
            </a:r>
          </a:p>
        </p:txBody>
      </p:sp>
    </p:spTree>
    <p:extLst>
      <p:ext uri="{BB962C8B-B14F-4D97-AF65-F5344CB8AC3E}">
        <p14:creationId xmlns:p14="http://schemas.microsoft.com/office/powerpoint/2010/main" val="995726882"/>
      </p:ext>
    </p:extLst>
  </p:cSld>
  <p:clrMapOvr>
    <a:masterClrMapping/>
  </p:clrMapOvr>
</p:sld>
</file>

<file path=ppt/theme/theme1.xml><?xml version="1.0" encoding="utf-8"?>
<a:theme xmlns:a="http://schemas.openxmlformats.org/drawingml/2006/main" name="Samp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43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1597</Words>
  <Application>Microsoft Office PowerPoint</Application>
  <PresentationFormat>On-screen Show (4:3)</PresentationFormat>
  <Paragraphs>230</Paragraphs>
  <Slides>31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9" baseType="lpstr">
      <vt:lpstr>Arial</vt:lpstr>
      <vt:lpstr>Calibri</vt:lpstr>
      <vt:lpstr>Courier New</vt:lpstr>
      <vt:lpstr>Rockwell</vt:lpstr>
      <vt:lpstr>Wingdings</vt:lpstr>
      <vt:lpstr>Sample</vt:lpstr>
      <vt:lpstr>Gallery</vt:lpstr>
      <vt:lpstr>Equation</vt:lpstr>
      <vt:lpstr>15.1 The Role of Statistics in the Research Process</vt:lpstr>
      <vt:lpstr>Examples of Statistical Conclusions</vt:lpstr>
      <vt:lpstr>Statistics Terminology</vt:lpstr>
      <vt:lpstr>15.2 Descriptive Statistics</vt:lpstr>
      <vt:lpstr>A Frequency Distribution Table</vt:lpstr>
      <vt:lpstr>Frequency Distribution Graphs</vt:lpstr>
      <vt:lpstr>Measures of Central Tendency</vt:lpstr>
      <vt:lpstr>Standard Deviation</vt:lpstr>
      <vt:lpstr>Variance</vt:lpstr>
      <vt:lpstr>Describing Non-Numerical Data </vt:lpstr>
      <vt:lpstr>Correlations</vt:lpstr>
      <vt:lpstr>Regression</vt:lpstr>
      <vt:lpstr>Multiple Regression</vt:lpstr>
      <vt:lpstr> Inferential Statistics </vt:lpstr>
      <vt:lpstr> Inferential Statistics </vt:lpstr>
      <vt:lpstr>Inferential Statistics </vt:lpstr>
      <vt:lpstr>Inferential Statistics </vt:lpstr>
      <vt:lpstr>The Five Basic Elements of a Hypothesis Test</vt:lpstr>
      <vt:lpstr>Errors in Hypothesis Testing</vt:lpstr>
      <vt:lpstr>Factors That Influence the Outcome of a Hypothesis Test</vt:lpstr>
      <vt:lpstr>Supplementing Hypothesis Tests with Measures of Size Effects</vt:lpstr>
      <vt:lpstr> Finding the Right Statistics for Your Data</vt:lpstr>
      <vt:lpstr>Statistics for Data from Category 1 (1 of 3)</vt:lpstr>
      <vt:lpstr>Statistics for Data from Category 1 (2 of 3)</vt:lpstr>
      <vt:lpstr>Statistics for Data from Category 1 (3 of 3)</vt:lpstr>
      <vt:lpstr>Statistics for Data from Category 2</vt:lpstr>
      <vt:lpstr>Statistics for Data from Category 3</vt:lpstr>
      <vt:lpstr> Special Statistics for Research</vt:lpstr>
      <vt:lpstr>The Kuder–Richardson Formula 20 (K-R 20)</vt:lpstr>
      <vt:lpstr>Cronbach’s Alpha</vt:lpstr>
      <vt:lpstr>Cohen’s Kappa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2019-02-10T04:34:35Z</dcterms:created>
  <dcterms:modified xsi:type="dcterms:W3CDTF">2019-02-10T22:09:31Z</dcterms:modified>
</cp:coreProperties>
</file>