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491" r:id="rId7"/>
    <p:sldId id="493" r:id="rId8"/>
    <p:sldId id="495" r:id="rId9"/>
    <p:sldId id="497" r:id="rId10"/>
    <p:sldId id="499" r:id="rId11"/>
    <p:sldId id="501" r:id="rId12"/>
    <p:sldId id="498" r:id="rId13"/>
    <p:sldId id="504" r:id="rId14"/>
    <p:sldId id="500" r:id="rId15"/>
    <p:sldId id="506" r:id="rId16"/>
    <p:sldId id="505" r:id="rId17"/>
    <p:sldId id="509" r:id="rId18"/>
    <p:sldId id="512" r:id="rId19"/>
    <p:sldId id="514" r:id="rId20"/>
    <p:sldId id="510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" y="1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49ADD-22B9-4E80-BA66-F23CA034B435}" type="datetimeFigureOut">
              <a:rPr lang="en-US" smtClean="0"/>
              <a:t>1/28/2019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111EC-A9CA-4D3B-82FC-CFF2EEB168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808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2.1 How Research Grows Out of Old</a:t>
            </a:r>
          </a:p>
          <a:p>
            <a:r>
              <a:rPr lang="en-US" dirty="0"/>
              <a:t>The tree-like structure emphasizes the notion that current research (the tips of the branches) is always based in previous research.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0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</a:t>
            </a:r>
            <a:r>
              <a:rPr lang="en-US" baseline="0" dirty="0"/>
              <a:t> 2.1</a:t>
            </a:r>
            <a:endParaRPr lang="en-US" dirty="0"/>
          </a:p>
          <a:p>
            <a:r>
              <a:rPr lang="en-US" dirty="0"/>
              <a:t>Information About PsycINFO</a:t>
            </a:r>
            <a:r>
              <a:rPr lang="en-US" dirty="0">
                <a:sym typeface="Symbol"/>
              </a:rPr>
              <a:t> and PsycARTICLES</a:t>
            </a:r>
            <a:r>
              <a:rPr lang="en-US" dirty="0"/>
              <a:t> Databases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8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</a:t>
            </a:r>
            <a:r>
              <a:rPr lang="en-US" baseline="0" dirty="0"/>
              <a:t> 2.1</a:t>
            </a:r>
            <a:endParaRPr lang="en-US" dirty="0"/>
          </a:p>
          <a:p>
            <a:r>
              <a:rPr lang="en-US" dirty="0"/>
              <a:t>Information About PsycINFO</a:t>
            </a:r>
            <a:r>
              <a:rPr lang="en-US" dirty="0">
                <a:sym typeface="Symbol"/>
              </a:rPr>
              <a:t> and PsycARTICLES</a:t>
            </a:r>
            <a:r>
              <a:rPr lang="en-US" dirty="0"/>
              <a:t> Databases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26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2.2</a:t>
            </a:r>
          </a:p>
          <a:p>
            <a:r>
              <a:rPr lang="en-US" dirty="0"/>
              <a:t>Critically Reading a Research Article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2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2.2</a:t>
            </a:r>
          </a:p>
          <a:p>
            <a:r>
              <a:rPr lang="en-US" dirty="0"/>
              <a:t>Critically Reading a Research Article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12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31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7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11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Figure + Caption Layout"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92225" y="357626"/>
            <a:ext cx="10710184" cy="100401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524000" y="1752600"/>
            <a:ext cx="9330267" cy="3429000"/>
          </a:xfrm>
        </p:spPr>
        <p:txBody>
          <a:bodyPr/>
          <a:lstStyle>
            <a:lvl1pPr>
              <a:buClr>
                <a:srgbClr val="59305B"/>
              </a:buCl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225" y="5486401"/>
            <a:ext cx="10710184" cy="665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2906296"/>
      </p:ext>
    </p:extLst>
  </p:cSld>
  <p:clrMapOvr>
    <a:masterClrMapping/>
  </p:clrMapOvr>
  <p:transition spd="slow"/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61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414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382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5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89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56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68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08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6252B-1012-42AA-A55B-F41993329873}" type="datetimeFigureOut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87852EF-4E4F-46A6-B0E8-4968654758E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8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E61EF-EB41-4ACA-80A9-84E8001B6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Theory Data Cycle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170C7C-F146-4529-89F5-44DC4FCF01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/>
              <a:t>Starting </a:t>
            </a:r>
            <a:r>
              <a:rPr lang="en-US" dirty="0"/>
              <a:t>a Research Study</a:t>
            </a:r>
          </a:p>
        </p:txBody>
      </p:sp>
    </p:spTree>
    <p:extLst>
      <p:ext uri="{BB962C8B-B14F-4D97-AF65-F5344CB8AC3E}">
        <p14:creationId xmlns:p14="http://schemas.microsoft.com/office/powerpoint/2010/main" val="1800831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1744" y="252852"/>
            <a:ext cx="8032638" cy="1004011"/>
          </a:xfrm>
        </p:spPr>
        <p:txBody>
          <a:bodyPr>
            <a:normAutofit fontScale="90000"/>
          </a:bodyPr>
          <a:lstStyle/>
          <a:p>
            <a:r>
              <a:rPr lang="en-US" dirty="0"/>
              <a:t>How New Research Grows Out of Old</a:t>
            </a:r>
          </a:p>
        </p:txBody>
      </p:sp>
      <p:pic>
        <p:nvPicPr>
          <p:cNvPr id="7" name="Picture 6" descr="An illustration shows a tree-like structure with three callouts. The text pointing to the root of the tree reads as follows: Historical studies (the foundation of the research area). The text pointing to the trunk of the tree reads as follows: Major Branching Points (studies that started a new research direction). The text pointing to the twig reads as follows: Current Research (the most recent research studies)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603" y="1409701"/>
            <a:ext cx="6061701" cy="438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50509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 taking: Literature Search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39B"/>
              </a:buClr>
            </a:pPr>
            <a:r>
              <a:rPr lang="en-US" sz="2400" b="1" dirty="0"/>
              <a:t>Make note of subject words.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List correct terms or subject words.</a:t>
            </a:r>
          </a:p>
          <a:p>
            <a:pPr lvl="2">
              <a:buClr>
                <a:srgbClr val="00739B"/>
              </a:buClr>
            </a:pPr>
            <a:r>
              <a:rPr lang="en-US" dirty="0"/>
              <a:t>These words identify and describe the variables in the study and the characteristics of the participants.</a:t>
            </a:r>
          </a:p>
          <a:p>
            <a:pPr>
              <a:buClr>
                <a:srgbClr val="00739B"/>
              </a:buClr>
            </a:pPr>
            <a:r>
              <a:rPr lang="en-US" sz="2800" b="1" dirty="0"/>
              <a:t>Make note of author names</a:t>
            </a:r>
            <a:r>
              <a:rPr lang="en-US" dirty="0"/>
              <a:t>.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The same authors’ names encountered repeatedly are likely the current leading researchers in the field.</a:t>
            </a:r>
          </a:p>
        </p:txBody>
      </p:sp>
    </p:spTree>
    <p:extLst>
      <p:ext uri="{BB962C8B-B14F-4D97-AF65-F5344CB8AC3E}">
        <p14:creationId xmlns:p14="http://schemas.microsoft.com/office/powerpoint/2010/main" val="3356487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Online Databases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00739B"/>
              </a:buClr>
            </a:pPr>
            <a:r>
              <a:rPr lang="en-US" sz="2400" b="1" dirty="0"/>
              <a:t>A typical database contains about one million publications</a:t>
            </a:r>
            <a:r>
              <a:rPr lang="en-US" sz="2400" dirty="0"/>
              <a:t>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Search the database by </a:t>
            </a:r>
            <a:r>
              <a:rPr lang="en-US" sz="2400" u="sng" dirty="0"/>
              <a:t>subject word </a:t>
            </a:r>
            <a:r>
              <a:rPr lang="en-US" sz="2400" dirty="0"/>
              <a:t>or </a:t>
            </a:r>
            <a:r>
              <a:rPr lang="en-US" sz="2400" u="sng" dirty="0"/>
              <a:t>author name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Articles listed by the search may be:</a:t>
            </a:r>
          </a:p>
          <a:p>
            <a:pPr lvl="2">
              <a:buClr>
                <a:srgbClr val="00739B"/>
              </a:buClr>
            </a:pPr>
            <a:r>
              <a:rPr lang="en-US" sz="2400" dirty="0"/>
              <a:t>Brief summaries</a:t>
            </a:r>
          </a:p>
          <a:p>
            <a:pPr lvl="2">
              <a:buClr>
                <a:srgbClr val="00739B"/>
              </a:buClr>
            </a:pPr>
            <a:r>
              <a:rPr lang="en-US" sz="2400" dirty="0"/>
              <a:t>Abstracts</a:t>
            </a:r>
          </a:p>
          <a:p>
            <a:pPr lvl="2">
              <a:buClr>
                <a:srgbClr val="00739B"/>
              </a:buClr>
            </a:pPr>
            <a:r>
              <a:rPr lang="en-US" sz="2400" dirty="0"/>
              <a:t>Full-text</a:t>
            </a:r>
          </a:p>
        </p:txBody>
      </p:sp>
    </p:spTree>
    <p:extLst>
      <p:ext uri="{BB962C8B-B14F-4D97-AF65-F5344CB8AC3E}">
        <p14:creationId xmlns:p14="http://schemas.microsoft.com/office/powerpoint/2010/main" val="23705682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About PsycINFO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Database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739B"/>
              </a:buClr>
            </a:pPr>
            <a:r>
              <a:rPr lang="en-US" sz="2400" b="1" dirty="0"/>
              <a:t>PsycINFO is the American Psychological Association’s (APA</a:t>
            </a:r>
            <a:r>
              <a:rPr lang="en-US" sz="2400" dirty="0"/>
              <a:t>) definitive resource for </a:t>
            </a:r>
            <a:r>
              <a:rPr lang="en-US" sz="2400" b="1" dirty="0"/>
              <a:t>abstracts </a:t>
            </a:r>
            <a:r>
              <a:rPr lang="en-US" sz="2400" dirty="0"/>
              <a:t>of scholarly journal articles, book chapters, books, and dissertations.</a:t>
            </a:r>
          </a:p>
          <a:p>
            <a:pPr>
              <a:buClr>
                <a:srgbClr val="00739B"/>
              </a:buClr>
            </a:pPr>
            <a:endParaRPr lang="en-US" dirty="0"/>
          </a:p>
          <a:p>
            <a:pPr lvl="1">
              <a:buClr>
                <a:srgbClr val="00739B"/>
              </a:buClr>
            </a:pPr>
            <a:r>
              <a:rPr lang="en-US" dirty="0"/>
              <a:t>Largest resource devoted to peer-reviewed literature in behavioral science and mental health</a:t>
            </a:r>
          </a:p>
          <a:p>
            <a:pPr lvl="1">
              <a:buClr>
                <a:srgbClr val="00739B"/>
              </a:buClr>
            </a:pPr>
            <a:endParaRPr lang="en-US" dirty="0"/>
          </a:p>
          <a:p>
            <a:pPr lvl="1">
              <a:buClr>
                <a:srgbClr val="00739B"/>
              </a:buClr>
            </a:pPr>
            <a:r>
              <a:rPr lang="en-US" dirty="0"/>
              <a:t>American Psychological Association (APA) offers </a:t>
            </a:r>
            <a:r>
              <a:rPr lang="en-US" b="1" dirty="0"/>
              <a:t>video guide for using </a:t>
            </a:r>
            <a:r>
              <a:rPr lang="en-US" b="1" dirty="0" err="1"/>
              <a:t>PsychINFO</a:t>
            </a:r>
            <a:r>
              <a:rPr lang="en-US" b="1" dirty="0"/>
              <a:t>:</a:t>
            </a:r>
          </a:p>
          <a:p>
            <a:pPr lvl="2">
              <a:buClr>
                <a:srgbClr val="00739B"/>
              </a:buClr>
            </a:pPr>
            <a:r>
              <a:rPr lang="en-US" sz="1800" b="1" dirty="0"/>
              <a:t>www.youtube.com/psycinfo</a:t>
            </a:r>
          </a:p>
          <a:p>
            <a:pPr lvl="1">
              <a:buClr>
                <a:srgbClr val="00739B"/>
              </a:buClr>
            </a:pPr>
            <a:endParaRPr lang="en-US" dirty="0"/>
          </a:p>
          <a:p>
            <a:pPr lvl="1">
              <a:buClr>
                <a:srgbClr val="00739B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9357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Information About </a:t>
            </a:r>
            <a:r>
              <a:rPr lang="en-US" dirty="0">
                <a:sym typeface="Symbol"/>
              </a:rPr>
              <a:t>PsycARTICLES </a:t>
            </a:r>
            <a:r>
              <a:rPr lang="en-US" dirty="0"/>
              <a:t>Database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rgbClr val="00739B"/>
              </a:buClr>
            </a:pPr>
            <a:r>
              <a:rPr lang="en-US" sz="2400" b="1" dirty="0"/>
              <a:t>PsycARTICLES is the American Psychological Association’s (APA) </a:t>
            </a:r>
            <a:r>
              <a:rPr lang="en-US" sz="2400" dirty="0"/>
              <a:t>definitive source of </a:t>
            </a:r>
            <a:r>
              <a:rPr lang="en-US" sz="2400" b="1" dirty="0"/>
              <a:t>full-text,</a:t>
            </a:r>
            <a:r>
              <a:rPr lang="en-US" sz="2400" dirty="0"/>
              <a:t> peer-reviewed scholarly and scientific articles in psychology.</a:t>
            </a:r>
          </a:p>
          <a:p>
            <a:pPr lvl="1">
              <a:buClr>
                <a:srgbClr val="00739B"/>
              </a:buClr>
            </a:pPr>
            <a:endParaRPr lang="en-US" sz="2400" b="1" dirty="0"/>
          </a:p>
          <a:p>
            <a:pPr lvl="1">
              <a:buClr>
                <a:srgbClr val="00739B"/>
              </a:buClr>
            </a:pPr>
            <a:r>
              <a:rPr lang="en-US" sz="2800" dirty="0"/>
              <a:t>Contains more than 163,000 articles from more than 80 journals published by the APA, the Educational Publishing Foundation (EPF), and from allied organizations</a:t>
            </a:r>
          </a:p>
        </p:txBody>
      </p:sp>
    </p:spTree>
    <p:extLst>
      <p:ext uri="{BB962C8B-B14F-4D97-AF65-F5344CB8AC3E}">
        <p14:creationId xmlns:p14="http://schemas.microsoft.com/office/powerpoint/2010/main" val="629057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Screening Articles During a Literature Search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39B"/>
              </a:buClr>
            </a:pPr>
            <a:r>
              <a:rPr lang="en-US" sz="2400" b="1" dirty="0"/>
              <a:t>Ways to weed out irrelevant material: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Use the </a:t>
            </a:r>
            <a:r>
              <a:rPr lang="en-US" sz="2400" u="sng" dirty="0"/>
              <a:t>title</a:t>
            </a:r>
            <a:r>
              <a:rPr lang="en-US" sz="2400" dirty="0"/>
              <a:t> as your first basis for screening.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Use the a</a:t>
            </a:r>
            <a:r>
              <a:rPr lang="en-US" sz="2400" u="sng" dirty="0"/>
              <a:t>bstract</a:t>
            </a:r>
            <a:r>
              <a:rPr lang="en-US" sz="2400" dirty="0"/>
              <a:t> as your second screening device.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Look for a link to a </a:t>
            </a:r>
            <a:r>
              <a:rPr lang="en-US" sz="2400" u="sng" dirty="0"/>
              <a:t>full-text version.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If the article still looks relevant, then </a:t>
            </a:r>
            <a:r>
              <a:rPr lang="en-US" sz="2400" u="sng" dirty="0"/>
              <a:t>read it </a:t>
            </a:r>
            <a:r>
              <a:rPr lang="en-US" sz="2400" dirty="0"/>
              <a:t>carefully.</a:t>
            </a:r>
          </a:p>
          <a:p>
            <a:pPr lvl="1">
              <a:buClr>
                <a:srgbClr val="00739B"/>
              </a:buClr>
            </a:pPr>
            <a:r>
              <a:rPr lang="en-US" sz="2400" u="sng" dirty="0"/>
              <a:t>Use references </a:t>
            </a:r>
            <a:r>
              <a:rPr lang="en-US" sz="2400" dirty="0"/>
              <a:t>from articles you have already found to expand your literature search.</a:t>
            </a:r>
          </a:p>
        </p:txBody>
      </p:sp>
    </p:spTree>
    <p:extLst>
      <p:ext uri="{BB962C8B-B14F-4D97-AF65-F5344CB8AC3E}">
        <p14:creationId xmlns:p14="http://schemas.microsoft.com/office/powerpoint/2010/main" val="3759908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the Literature Review Complete?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39B"/>
              </a:buClr>
            </a:pPr>
            <a:r>
              <a:rPr lang="en-US" dirty="0"/>
              <a:t>The search is completed when you: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feel comfortable with your </a:t>
            </a:r>
            <a:r>
              <a:rPr lang="en-US" b="1" dirty="0"/>
              <a:t>knowledge</a:t>
            </a:r>
            <a:r>
              <a:rPr lang="en-US" dirty="0"/>
              <a:t> about the topic area, and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have found a </a:t>
            </a:r>
            <a:r>
              <a:rPr lang="en-US" b="1" dirty="0"/>
              <a:t>few recent research studies </a:t>
            </a:r>
            <a:r>
              <a:rPr lang="en-US" dirty="0"/>
              <a:t>that are particularly relevant to your own interests.</a:t>
            </a:r>
          </a:p>
          <a:p>
            <a:pPr>
              <a:buClr>
                <a:srgbClr val="00739B"/>
              </a:buClr>
            </a:pPr>
            <a:r>
              <a:rPr lang="en-US" dirty="0"/>
              <a:t>How many articles is enough?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The key criterion is that the study (or studies) you find </a:t>
            </a:r>
            <a:r>
              <a:rPr lang="en-US" b="1" dirty="0"/>
              <a:t>provides some justification</a:t>
            </a:r>
            <a:r>
              <a:rPr lang="en-US" dirty="0"/>
              <a:t> for new research.</a:t>
            </a:r>
          </a:p>
        </p:txBody>
      </p:sp>
    </p:spTree>
    <p:extLst>
      <p:ext uri="{BB962C8B-B14F-4D97-AF65-F5344CB8AC3E}">
        <p14:creationId xmlns:p14="http://schemas.microsoft.com/office/powerpoint/2010/main" val="3842348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058" y="77162"/>
            <a:ext cx="8924260" cy="1336338"/>
          </a:xfrm>
        </p:spPr>
        <p:txBody>
          <a:bodyPr>
            <a:normAutofit/>
          </a:bodyPr>
          <a:lstStyle/>
          <a:p>
            <a:r>
              <a:rPr lang="en-US" dirty="0"/>
              <a:t>Components of a Research Article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714500" y="1552575"/>
          <a:ext cx="8763000" cy="43305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0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7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Section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3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Content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39B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algn="ctr">
                        <a:lnSpc>
                          <a:spcPct val="82000"/>
                        </a:lnSpc>
                        <a:spcBef>
                          <a:spcPts val="720"/>
                        </a:spcBef>
                        <a:spcAft>
                          <a:spcPts val="540"/>
                        </a:spcAft>
                        <a:tabLst>
                          <a:tab pos="1343025" algn="l"/>
                          <a:tab pos="6276975" algn="r"/>
                        </a:tabLs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Critical Evaluation Questions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73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Introduction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Literature review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 the review complete and up to date?</a:t>
                      </a:r>
                    </a:p>
                    <a:p>
                      <a:pPr marL="457200" indent="-457200"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relevant or related topics not covered?</a:t>
                      </a:r>
                    </a:p>
                    <a:p>
                      <a:pPr marL="457200" indent="-457200"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 the hypothesis clearly stated?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102">
                <a:tc>
                  <a:txBody>
                    <a:bodyPr/>
                    <a:lstStyle/>
                    <a:p>
                      <a:pPr algn="l"/>
                      <a:endParaRPr lang="en-US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Hypothesis or purpose for study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 the hypothesis directly related to the reviewed literature?</a:t>
                      </a:r>
                    </a:p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Does the predicted outcome logically follow from the hypothesis? 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014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Specific prediction from hypothesis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Can other specific predictions be made?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5558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Method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Participants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the participants representative of the population being considered?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If participants were restricted (e.g., males only), is it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justified? Would different participants produce different results?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there alternative ways to define and measure the variables?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14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Procedure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Could alternative procedures be used?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19357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0058" y="77162"/>
            <a:ext cx="8924260" cy="1336338"/>
          </a:xfrm>
        </p:spPr>
        <p:txBody>
          <a:bodyPr>
            <a:normAutofit/>
          </a:bodyPr>
          <a:lstStyle/>
          <a:p>
            <a:r>
              <a:rPr lang="en-US" dirty="0"/>
              <a:t>Components of a Research Article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1714500" y="1739900"/>
          <a:ext cx="8763000" cy="4089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Section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3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Content</a:t>
                      </a:r>
                      <a:endParaRPr lang="en-US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rgbClr val="00739B"/>
                    </a:solidFill>
                  </a:tcPr>
                </a:tc>
                <a:tc>
                  <a:txBody>
                    <a:bodyPr/>
                    <a:lstStyle/>
                    <a:p>
                      <a:pPr marL="137160" marR="0" algn="ctr">
                        <a:lnSpc>
                          <a:spcPct val="82000"/>
                        </a:lnSpc>
                        <a:spcBef>
                          <a:spcPts val="720"/>
                        </a:spcBef>
                        <a:spcAft>
                          <a:spcPts val="540"/>
                        </a:spcAft>
                        <a:tabLst>
                          <a:tab pos="1343025" algn="l"/>
                          <a:tab pos="6276975" algn="r"/>
                        </a:tabLst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Critical Evaluation Questions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0" marR="0" marT="0" marB="0" anchor="ctr">
                    <a:solidFill>
                      <a:srgbClr val="0073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Results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Statistics (descriptive and inferential)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Were the appropriate statistics used?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Exactly what is significant and what is not?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the effects large enough to be meaningful?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102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Discussion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Results related to hypothesis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 the results really support (or refute) the hypothesis?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the conclusions justified by the results?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Justified conclusions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Are alternative conclusions/explanations possible?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0686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Alternative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explanations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Would other variables affect the results?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Do the results have real-world applications?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14">
                <a:tc>
                  <a:txBody>
                    <a:bodyPr/>
                    <a:lstStyle/>
                    <a:p>
                      <a:pPr algn="l"/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Applications Limits to</a:t>
                      </a:r>
                      <a:r>
                        <a:rPr lang="en-US" sz="1400" kern="1200" baseline="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generalization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 there reason to suspect that the same results would not occur outside the lab?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Would the same results be expected with different participants or under different circumstances?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014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References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List of items cited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Is the list of references current and complete?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243226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Review: What is a good Hypothesis?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sz="2400" b="1" u="sng" dirty="0"/>
              <a:t>What are the characteristics of a good hypothesis?</a:t>
            </a:r>
          </a:p>
          <a:p>
            <a:pPr lvl="1">
              <a:buClr>
                <a:srgbClr val="00739B"/>
              </a:buClr>
            </a:pPr>
            <a:r>
              <a:rPr lang="en-US" sz="2400" b="1" dirty="0"/>
              <a:t>Logical:</a:t>
            </a:r>
            <a:r>
              <a:rPr lang="en-US" sz="2400" dirty="0"/>
              <a:t> the logical conclusion of a logical argument</a:t>
            </a:r>
          </a:p>
          <a:p>
            <a:pPr lvl="1">
              <a:buClr>
                <a:srgbClr val="00739B"/>
              </a:buClr>
            </a:pPr>
            <a:r>
              <a:rPr lang="en-US" sz="2400" b="1" dirty="0"/>
              <a:t>Testable</a:t>
            </a:r>
            <a:r>
              <a:rPr lang="en-US" sz="2400" dirty="0"/>
              <a:t>: all of the variables, events, and individuals can be defined and observed</a:t>
            </a:r>
          </a:p>
          <a:p>
            <a:pPr lvl="1">
              <a:buClr>
                <a:srgbClr val="00739B"/>
              </a:buClr>
            </a:pPr>
            <a:r>
              <a:rPr lang="en-US" sz="2400" b="1" dirty="0"/>
              <a:t>Refutable:</a:t>
            </a:r>
            <a:r>
              <a:rPr lang="en-US" sz="2400" dirty="0"/>
              <a:t> can be demonstrated to be false</a:t>
            </a:r>
          </a:p>
          <a:p>
            <a:pPr lvl="1">
              <a:buClr>
                <a:srgbClr val="00739B"/>
              </a:buClr>
            </a:pPr>
            <a:r>
              <a:rPr lang="en-US" sz="2400" b="1" dirty="0"/>
              <a:t>Positive: </a:t>
            </a:r>
            <a:r>
              <a:rPr lang="en-US" sz="2400" dirty="0"/>
              <a:t>must make a positive statement about the existence of some effect or significant </a:t>
            </a:r>
            <a:r>
              <a:rPr lang="en-US" sz="2400" dirty="0" err="1"/>
              <a:t>relatioship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777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4A939-29C7-4605-8330-C41970158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821FD-DAAA-46B9-8F68-BAAC2CCC2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What is research? </a:t>
            </a:r>
          </a:p>
          <a:p>
            <a:pPr lvl="1"/>
            <a:r>
              <a:rPr lang="en-US" sz="2000" dirty="0"/>
              <a:t>Investigation into a </a:t>
            </a:r>
            <a:r>
              <a:rPr lang="en-US" sz="2000" u="sng" dirty="0"/>
              <a:t>problem</a:t>
            </a:r>
          </a:p>
          <a:p>
            <a:pPr lvl="1"/>
            <a:r>
              <a:rPr lang="en-US" sz="2000" dirty="0"/>
              <a:t>Exploration of </a:t>
            </a:r>
            <a:r>
              <a:rPr lang="en-US" sz="2000" u="sng" dirty="0"/>
              <a:t>relationships</a:t>
            </a:r>
          </a:p>
          <a:p>
            <a:pPr lvl="1"/>
            <a:r>
              <a:rPr lang="en-US" sz="2000" u="sng" dirty="0"/>
              <a:t>Collection of information </a:t>
            </a:r>
            <a:r>
              <a:rPr lang="en-US" sz="2000" dirty="0"/>
              <a:t>with unbiased analysis and conclusions</a:t>
            </a:r>
          </a:p>
          <a:p>
            <a:pPr lvl="1"/>
            <a:endParaRPr lang="en-US" sz="2000" dirty="0"/>
          </a:p>
          <a:p>
            <a:pPr lvl="1"/>
            <a:r>
              <a:rPr lang="en-US" sz="1900" dirty="0"/>
              <a:t>Why?</a:t>
            </a:r>
          </a:p>
          <a:p>
            <a:pPr lvl="2"/>
            <a:r>
              <a:rPr lang="en-US" sz="1900" dirty="0"/>
              <a:t>Fills </a:t>
            </a:r>
            <a:r>
              <a:rPr lang="en-US" sz="1900" b="1" dirty="0"/>
              <a:t>gaps in knowledge </a:t>
            </a:r>
            <a:r>
              <a:rPr lang="en-US" sz="1900" dirty="0"/>
              <a:t>within a scientific discipline</a:t>
            </a:r>
          </a:p>
          <a:p>
            <a:pPr lvl="2"/>
            <a:r>
              <a:rPr lang="en-US" sz="1900" dirty="0"/>
              <a:t>Resolves problems that aid in the treatment of illness or </a:t>
            </a:r>
            <a:r>
              <a:rPr lang="en-US" sz="1900" b="1" dirty="0"/>
              <a:t>promote welfare</a:t>
            </a:r>
            <a:r>
              <a:rPr lang="en-US" sz="1900" dirty="0"/>
              <a:t> of civil society</a:t>
            </a:r>
          </a:p>
          <a:p>
            <a:pPr lvl="2"/>
            <a:r>
              <a:rPr lang="en-US" sz="1900" dirty="0"/>
              <a:t>Creates </a:t>
            </a:r>
            <a:r>
              <a:rPr lang="en-US" sz="1900" b="1" dirty="0"/>
              <a:t>new ways of exploring </a:t>
            </a:r>
            <a:r>
              <a:rPr lang="en-US" sz="1900" dirty="0"/>
              <a:t>a psychological concept</a:t>
            </a:r>
          </a:p>
        </p:txBody>
      </p:sp>
    </p:spTree>
    <p:extLst>
      <p:ext uri="{BB962C8B-B14F-4D97-AF65-F5344CB8AC3E}">
        <p14:creationId xmlns:p14="http://schemas.microsoft.com/office/powerpoint/2010/main" val="64750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What Happens after the Literature Review and Identification of the Hypotheses?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rgbClr val="00739B"/>
              </a:buClr>
            </a:pPr>
            <a:r>
              <a:rPr lang="en-US" sz="2400" b="1" u="sng" dirty="0"/>
              <a:t>The next steps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Specify how the variables will be defined and measured.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Identify the individuals who will participate in the study, 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Describe how they will be selected and provide for their ethical treatment.</a:t>
            </a:r>
          </a:p>
          <a:p>
            <a:pPr lvl="1">
              <a:buClr>
                <a:srgbClr val="00739B"/>
              </a:buClr>
            </a:pPr>
            <a:endParaRPr lang="en-US" sz="2400" dirty="0"/>
          </a:p>
          <a:p>
            <a:pPr lvl="1">
              <a:buClr>
                <a:srgbClr val="00739B"/>
              </a:buClr>
            </a:pPr>
            <a:endParaRPr lang="en-US" dirty="0"/>
          </a:p>
          <a:p>
            <a:pPr lvl="1">
              <a:buClr>
                <a:srgbClr val="00739B"/>
              </a:buClr>
            </a:pPr>
            <a:r>
              <a:rPr lang="en-US" b="1" dirty="0"/>
              <a:t>These will be discussed in subsequent lectures</a:t>
            </a:r>
          </a:p>
          <a:p>
            <a:pPr marL="0" indent="0">
              <a:buClr>
                <a:srgbClr val="00739B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6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0A75F-7C99-480F-B7DE-88A324572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to Research?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4A0AF-FCDA-40D2-8C3A-A38F1BAA3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Identifying Topic or Area of Interest</a:t>
            </a:r>
          </a:p>
          <a:p>
            <a:pPr marL="0" indent="0">
              <a:buNone/>
            </a:pPr>
            <a:endParaRPr lang="en-US" sz="2400" dirty="0"/>
          </a:p>
          <a:p>
            <a:pPr lvl="1"/>
            <a:r>
              <a:rPr lang="en-US" sz="2400" b="1" u="sng" dirty="0"/>
              <a:t>First Step: Find a Research Area</a:t>
            </a:r>
          </a:p>
          <a:p>
            <a:pPr lvl="2"/>
            <a:r>
              <a:rPr lang="en-US" sz="2400" dirty="0"/>
              <a:t>General Topic of Interest </a:t>
            </a:r>
          </a:p>
          <a:p>
            <a:pPr lvl="2"/>
            <a:r>
              <a:rPr lang="en-US" sz="2400" dirty="0"/>
              <a:t>Meaningful pursuit</a:t>
            </a:r>
          </a:p>
          <a:p>
            <a:pPr lvl="2"/>
            <a:r>
              <a:rPr lang="en-US" sz="2400" dirty="0"/>
              <a:t>Explore Previous research in that topic to identify unanswered questions to explore.</a:t>
            </a:r>
          </a:p>
        </p:txBody>
      </p:sp>
    </p:spTree>
    <p:extLst>
      <p:ext uri="{BB962C8B-B14F-4D97-AF65-F5344CB8AC3E}">
        <p14:creationId xmlns:p14="http://schemas.microsoft.com/office/powerpoint/2010/main" val="212375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43340-FF0B-40D0-A697-7E177CE4D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Sources of Research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15A02-30FF-43FC-A9B5-5F3360D17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Personal Interests/Curiosities</a:t>
            </a:r>
          </a:p>
          <a:p>
            <a:pPr lvl="1"/>
            <a:r>
              <a:rPr lang="en-US" dirty="0"/>
              <a:t>Life Experiences</a:t>
            </a:r>
          </a:p>
          <a:p>
            <a:pPr lvl="1"/>
            <a:r>
              <a:rPr lang="en-US" dirty="0"/>
              <a:t>Challenges, Adversities</a:t>
            </a:r>
          </a:p>
          <a:p>
            <a:pPr lvl="1"/>
            <a:r>
              <a:rPr lang="en-US" dirty="0"/>
              <a:t>Personal Insight</a:t>
            </a:r>
          </a:p>
          <a:p>
            <a:pPr lvl="1"/>
            <a:r>
              <a:rPr lang="en-US" dirty="0"/>
              <a:t>Casual Observations</a:t>
            </a:r>
          </a:p>
          <a:p>
            <a:r>
              <a:rPr lang="en-US" sz="2200" b="1" dirty="0"/>
              <a:t>Resolutions of Problems in the Field</a:t>
            </a:r>
          </a:p>
          <a:p>
            <a:pPr marL="457200" lvl="1" indent="0">
              <a:buNone/>
            </a:pPr>
            <a:r>
              <a:rPr lang="en-US" dirty="0"/>
              <a:t>	Basic Research: </a:t>
            </a:r>
            <a:r>
              <a:rPr lang="en-US" dirty="0" err="1"/>
              <a:t>BuildingTheory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Applied Research: Improve Clinical Practice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7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31965-5D38-4A6E-B542-B10556FBC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Research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23BDB-0937-4CAA-A0DF-3FF66F703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u="sng" dirty="0"/>
              <a:t>Literature Review</a:t>
            </a:r>
            <a:r>
              <a:rPr lang="en-US" sz="2400" dirty="0"/>
              <a:t>: Once topic is selected, the next step is to explore the extant research in the area and the outstanding questions left to explore.</a:t>
            </a:r>
          </a:p>
          <a:p>
            <a:endParaRPr lang="en-US" sz="2400" dirty="0"/>
          </a:p>
          <a:p>
            <a:pPr>
              <a:buClr>
                <a:srgbClr val="00739B"/>
              </a:buClr>
            </a:pPr>
            <a:r>
              <a:rPr lang="en-US" i="1" dirty="0"/>
              <a:t>The literature</a:t>
            </a:r>
            <a:r>
              <a:rPr lang="en-US" dirty="0"/>
              <a:t>: the mass of </a:t>
            </a:r>
            <a:r>
              <a:rPr lang="en-US" u="sng" dirty="0"/>
              <a:t>published information </a:t>
            </a:r>
            <a:r>
              <a:rPr lang="en-US" dirty="0"/>
              <a:t>worldwide</a:t>
            </a:r>
          </a:p>
          <a:p>
            <a:pPr>
              <a:buClr>
                <a:srgbClr val="00739B"/>
              </a:buClr>
            </a:pPr>
            <a:r>
              <a:rPr lang="en-US" dirty="0"/>
              <a:t>Your job is to identify a handful of studies directly related to your research idea.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This sounds daunting, but cross-referencing and summaries can help.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5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 Starting a Review of the Literature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00739B"/>
              </a:buClr>
            </a:pPr>
            <a:r>
              <a:rPr lang="en-US" sz="2400" dirty="0"/>
              <a:t>Do your homework: collect background information.</a:t>
            </a:r>
          </a:p>
          <a:p>
            <a:pPr lvl="1">
              <a:buClr>
                <a:srgbClr val="00739B"/>
              </a:buClr>
            </a:pPr>
            <a:r>
              <a:rPr lang="en-US" sz="2400" dirty="0"/>
              <a:t>Read books and journal articles. </a:t>
            </a:r>
          </a:p>
          <a:p>
            <a:pPr lvl="1">
              <a:buClr>
                <a:srgbClr val="00739B"/>
              </a:buClr>
            </a:pPr>
            <a:endParaRPr lang="en-US" sz="2400" dirty="0"/>
          </a:p>
          <a:p>
            <a:pPr lvl="1">
              <a:buClr>
                <a:srgbClr val="00739B"/>
              </a:buClr>
            </a:pPr>
            <a:r>
              <a:rPr lang="en-US" sz="2400" u="sng" dirty="0"/>
              <a:t>Do not try to read everything.</a:t>
            </a:r>
          </a:p>
          <a:p>
            <a:pPr lvl="2">
              <a:buClr>
                <a:srgbClr val="00739B"/>
              </a:buClr>
            </a:pPr>
            <a:r>
              <a:rPr lang="en-US" sz="2400" dirty="0"/>
              <a:t>Read enough to gain a good grasp of your topic.</a:t>
            </a:r>
          </a:p>
        </p:txBody>
      </p:sp>
    </p:spTree>
    <p:extLst>
      <p:ext uri="{BB962C8B-B14F-4D97-AF65-F5344CB8AC3E}">
        <p14:creationId xmlns:p14="http://schemas.microsoft.com/office/powerpoint/2010/main" val="174876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 Starting a Review of the Literature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00739B"/>
              </a:buClr>
            </a:pPr>
            <a:r>
              <a:rPr lang="en-US" sz="2400" b="1" dirty="0"/>
              <a:t>Keep an open mind.</a:t>
            </a:r>
          </a:p>
          <a:p>
            <a:pPr lvl="1">
              <a:buClr>
                <a:srgbClr val="00739B"/>
              </a:buClr>
            </a:pPr>
            <a:r>
              <a:rPr lang="en-US" sz="2000" dirty="0"/>
              <a:t>Begin with a general topic and let background reading lead you to a more specific topic.</a:t>
            </a:r>
          </a:p>
          <a:p>
            <a:pPr lvl="1">
              <a:buClr>
                <a:srgbClr val="00739B"/>
              </a:buClr>
            </a:pPr>
            <a:r>
              <a:rPr lang="en-US" sz="2000" u="sng" dirty="0"/>
              <a:t>Be critical; ask questions as you read.</a:t>
            </a:r>
          </a:p>
          <a:p>
            <a:pPr lvl="1">
              <a:buClr>
                <a:srgbClr val="00739B"/>
              </a:buClr>
            </a:pPr>
            <a:r>
              <a:rPr lang="en-US" sz="2000" dirty="0"/>
              <a:t>Maintain a degree of flexibility.</a:t>
            </a:r>
          </a:p>
          <a:p>
            <a:pPr>
              <a:buClr>
                <a:srgbClr val="00739B"/>
              </a:buClr>
            </a:pPr>
            <a:r>
              <a:rPr lang="en-US" b="1" dirty="0"/>
              <a:t>Focus, focus, focus</a:t>
            </a:r>
            <a:r>
              <a:rPr lang="en-US" dirty="0"/>
              <a:t>.</a:t>
            </a:r>
          </a:p>
          <a:p>
            <a:pPr lvl="1">
              <a:buClr>
                <a:srgbClr val="00739B"/>
              </a:buClr>
            </a:pPr>
            <a:r>
              <a:rPr lang="en-US" sz="2000" dirty="0"/>
              <a:t>Develop one research question and find relevant background information.</a:t>
            </a:r>
          </a:p>
          <a:p>
            <a:pPr>
              <a:buClr>
                <a:srgbClr val="00739B"/>
              </a:buClr>
            </a:pPr>
            <a:r>
              <a:rPr lang="en-US" dirty="0"/>
              <a:t>Take one step at a time.</a:t>
            </a:r>
          </a:p>
        </p:txBody>
      </p:sp>
    </p:spTree>
    <p:extLst>
      <p:ext uri="{BB962C8B-B14F-4D97-AF65-F5344CB8AC3E}">
        <p14:creationId xmlns:p14="http://schemas.microsoft.com/office/powerpoint/2010/main" val="341251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and Secondary 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00739B"/>
              </a:buClr>
            </a:pPr>
            <a:r>
              <a:rPr lang="en-US" sz="2400" b="1" dirty="0"/>
              <a:t>Primary sources</a:t>
            </a:r>
            <a:r>
              <a:rPr lang="en-US" dirty="0"/>
              <a:t>: firsthand reports in which the authors describe their own observations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Examples: empirical journal articles/theses</a:t>
            </a:r>
          </a:p>
          <a:p>
            <a:pPr>
              <a:buClr>
                <a:srgbClr val="00739B"/>
              </a:buClr>
            </a:pPr>
            <a:endParaRPr lang="en-US" dirty="0"/>
          </a:p>
          <a:p>
            <a:pPr>
              <a:buClr>
                <a:srgbClr val="00739B"/>
              </a:buClr>
            </a:pPr>
            <a:endParaRPr lang="en-US" dirty="0"/>
          </a:p>
          <a:p>
            <a:pPr>
              <a:buClr>
                <a:srgbClr val="00739B"/>
              </a:buClr>
            </a:pPr>
            <a:r>
              <a:rPr lang="en-US" sz="2600" b="1" dirty="0"/>
              <a:t>Secondary sources</a:t>
            </a:r>
            <a:r>
              <a:rPr lang="en-US" dirty="0"/>
              <a:t>: secondhand reports in which the authors discuss someone else’s observations</a:t>
            </a:r>
          </a:p>
          <a:p>
            <a:pPr lvl="1">
              <a:buClr>
                <a:srgbClr val="00739B"/>
              </a:buClr>
            </a:pPr>
            <a:r>
              <a:rPr lang="en-US" dirty="0"/>
              <a:t>Examples: </a:t>
            </a:r>
            <a:r>
              <a:rPr lang="en-US" b="1" dirty="0"/>
              <a:t>textbooks/introductory sections of research reports; meta-analysis</a:t>
            </a:r>
          </a:p>
          <a:p>
            <a:pPr lvl="1">
              <a:buClr>
                <a:srgbClr val="00739B"/>
              </a:buClr>
            </a:pPr>
            <a:r>
              <a:rPr lang="en-US" i="1" dirty="0"/>
              <a:t>GOOD PLACE TO START A LITERATURE REVIEW</a:t>
            </a:r>
            <a:r>
              <a:rPr lang="en-US" dirty="0"/>
              <a:t>*********</a:t>
            </a:r>
          </a:p>
        </p:txBody>
      </p:sp>
    </p:spTree>
    <p:extLst>
      <p:ext uri="{BB962C8B-B14F-4D97-AF65-F5344CB8AC3E}">
        <p14:creationId xmlns:p14="http://schemas.microsoft.com/office/powerpoint/2010/main" val="1294347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Purpose of a Literature Search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39B"/>
              </a:buClr>
            </a:pPr>
            <a:r>
              <a:rPr lang="en-US" sz="2400" dirty="0"/>
              <a:t>Two basic goals:</a:t>
            </a:r>
          </a:p>
          <a:p>
            <a:pPr marL="971550" lvl="1" indent="-514350">
              <a:buClr>
                <a:srgbClr val="00739B"/>
              </a:buClr>
              <a:buFont typeface="+mj-lt"/>
              <a:buAutoNum type="arabicPeriod"/>
            </a:pPr>
            <a:r>
              <a:rPr lang="en-US" dirty="0"/>
              <a:t>To gain a general familiarity with the current research in your specific area of interest</a:t>
            </a:r>
          </a:p>
          <a:p>
            <a:pPr marL="971550" lvl="1" indent="-514350">
              <a:buClr>
                <a:srgbClr val="00739B"/>
              </a:buClr>
              <a:buFont typeface="+mj-lt"/>
              <a:buAutoNum type="arabicPeriod"/>
            </a:pPr>
            <a:r>
              <a:rPr lang="en-US" dirty="0"/>
              <a:t>To find a </a:t>
            </a:r>
            <a:r>
              <a:rPr lang="en-US" b="1" dirty="0"/>
              <a:t>small set of research studies to serve as the basis </a:t>
            </a:r>
            <a:r>
              <a:rPr lang="en-US" dirty="0"/>
              <a:t>for your research idea</a:t>
            </a:r>
          </a:p>
          <a:p>
            <a:pPr marL="971550" lvl="1" indent="-514350">
              <a:buClr>
                <a:srgbClr val="00739B"/>
              </a:buClr>
              <a:buFont typeface="+mj-lt"/>
              <a:buAutoNum type="arabicPeriod"/>
            </a:pPr>
            <a:endParaRPr lang="en-US" dirty="0"/>
          </a:p>
          <a:p>
            <a:pPr>
              <a:buClr>
                <a:srgbClr val="00739B"/>
              </a:buClr>
            </a:pPr>
            <a:r>
              <a:rPr lang="en-US" dirty="0"/>
              <a:t>Find a set of published research reports defining the current state of knowledge</a:t>
            </a:r>
          </a:p>
          <a:p>
            <a:pPr lvl="1">
              <a:buClr>
                <a:srgbClr val="00739B"/>
              </a:buClr>
            </a:pPr>
            <a:r>
              <a:rPr lang="en-US" b="1" i="1" u="sng" dirty="0"/>
              <a:t>KEY:</a:t>
            </a:r>
            <a:r>
              <a:rPr lang="en-US" dirty="0"/>
              <a:t> Identify a </a:t>
            </a:r>
            <a:r>
              <a:rPr lang="en-US" b="1" dirty="0"/>
              <a:t>gap in that knowledge</a:t>
            </a:r>
            <a:r>
              <a:rPr lang="en-US" dirty="0"/>
              <a:t> base that your study will attempt to fill</a:t>
            </a:r>
          </a:p>
        </p:txBody>
      </p:sp>
    </p:spTree>
    <p:extLst>
      <p:ext uri="{BB962C8B-B14F-4D97-AF65-F5344CB8AC3E}">
        <p14:creationId xmlns:p14="http://schemas.microsoft.com/office/powerpoint/2010/main" val="125937705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7567</TotalTime>
  <Words>1221</Words>
  <Application>Microsoft Office PowerPoint</Application>
  <PresentationFormat>Widescreen</PresentationFormat>
  <Paragraphs>177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Gill Sans MT</vt:lpstr>
      <vt:lpstr>Gallery</vt:lpstr>
      <vt:lpstr>Theory Data Cycle</vt:lpstr>
      <vt:lpstr>Purpose of Research</vt:lpstr>
      <vt:lpstr>What to Research?</vt:lpstr>
      <vt:lpstr>Sources of Research Topics</vt:lpstr>
      <vt:lpstr>Research Process</vt:lpstr>
      <vt:lpstr> Starting a Review of the Literature </vt:lpstr>
      <vt:lpstr> Starting a Review of the Literature </vt:lpstr>
      <vt:lpstr>Primary and Secondary Sources</vt:lpstr>
      <vt:lpstr>The Purpose of a Literature Search</vt:lpstr>
      <vt:lpstr>How New Research Grows Out of Old</vt:lpstr>
      <vt:lpstr>Note taking: Literature Search </vt:lpstr>
      <vt:lpstr>Using Online Databases</vt:lpstr>
      <vt:lpstr>Information About PsycINFO Database</vt:lpstr>
      <vt:lpstr>Information About PsycARTICLES Database</vt:lpstr>
      <vt:lpstr>Screening Articles During a Literature Search</vt:lpstr>
      <vt:lpstr>When is the Literature Review Complete?</vt:lpstr>
      <vt:lpstr>Components of a Research Article</vt:lpstr>
      <vt:lpstr>Components of a Research Article</vt:lpstr>
      <vt:lpstr>Review: What is a good Hypothesis?</vt:lpstr>
      <vt:lpstr>What Happens after the Literature Review and Identification of the Hypotheses?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Data Cycle</dc:title>
  <dc:creator>Saadia McLeod</dc:creator>
  <cp:lastModifiedBy>Saadia McLeod</cp:lastModifiedBy>
  <cp:revision>5</cp:revision>
  <dcterms:created xsi:type="dcterms:W3CDTF">2019-01-18T01:15:48Z</dcterms:created>
  <dcterms:modified xsi:type="dcterms:W3CDTF">2019-01-29T05:14:45Z</dcterms:modified>
</cp:coreProperties>
</file>