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71" r:id="rId1"/>
    <p:sldMasterId id="2147483703" r:id="rId2"/>
  </p:sldMasterIdLst>
  <p:notesMasterIdLst>
    <p:notesMasterId r:id="rId21"/>
  </p:notesMasterIdLst>
  <p:sldIdLst>
    <p:sldId id="487" r:id="rId3"/>
    <p:sldId id="488" r:id="rId4"/>
    <p:sldId id="489" r:id="rId5"/>
    <p:sldId id="490" r:id="rId6"/>
    <p:sldId id="509" r:id="rId7"/>
    <p:sldId id="510" r:id="rId8"/>
    <p:sldId id="511" r:id="rId9"/>
    <p:sldId id="512" r:id="rId10"/>
    <p:sldId id="513" r:id="rId11"/>
    <p:sldId id="494" r:id="rId12"/>
    <p:sldId id="495" r:id="rId13"/>
    <p:sldId id="496" r:id="rId14"/>
    <p:sldId id="497" r:id="rId15"/>
    <p:sldId id="500" r:id="rId16"/>
    <p:sldId id="501" r:id="rId17"/>
    <p:sldId id="503" r:id="rId18"/>
    <p:sldId id="505" r:id="rId19"/>
    <p:sldId id="50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B"/>
    <a:srgbClr val="002D3D"/>
    <a:srgbClr val="59305B"/>
    <a:srgbClr val="4578AF"/>
    <a:srgbClr val="33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9922" autoAdjust="0"/>
    <p:restoredTop sz="91834" autoAdjust="0"/>
  </p:normalViewPr>
  <p:slideViewPr>
    <p:cSldViewPr snapToGrid="0">
      <p:cViewPr varScale="1">
        <p:scale>
          <a:sx n="83" d="100"/>
          <a:sy n="83" d="100"/>
        </p:scale>
        <p:origin x="36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1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512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512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Notes Placeholder 512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512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Slide Number Placeholder 512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A16ACA-BEA9-4113-B004-2C9FC464C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16ACA-BEA9-4113-B004-2C9FC464C5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9.1 The Structure of a Within-Subjects Design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same group of individuals participates in all of the treatment conditions. Because each participant is measured in each treatment, this design is sometimes called a repeated-measures design. Note: All participants go through the entire series of treatments but not necessarily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6ACA-BEA9-4113-B004-2C9FC464C5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9305B"/>
              </a:buClr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2828"/>
          </a:xfrm>
          <a:solidFill>
            <a:srgbClr val="00739B"/>
          </a:solidFill>
        </p:spPr>
        <p:txBody>
          <a:bodyPr anchor="t">
            <a:noAutofit/>
          </a:bodyPr>
          <a:lstStyle>
            <a:lvl1pPr>
              <a:defRPr sz="36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-7938" y="6248400"/>
            <a:ext cx="9161464" cy="629874"/>
          </a:xfrm>
          <a:prstGeom prst="rect">
            <a:avLst/>
          </a:prstGeom>
          <a:solidFill>
            <a:srgbClr val="00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600200" y="6285230"/>
            <a:ext cx="7543800" cy="572770"/>
          </a:xfrm>
          <a:solidFill>
            <a:srgbClr val="00739B"/>
          </a:solidFill>
        </p:spPr>
        <p:txBody>
          <a:bodyPr>
            <a:noAutofit/>
          </a:bodyPr>
          <a:lstStyle>
            <a:lvl1pPr algn="ctr">
              <a:defRPr sz="1100">
                <a:latin typeface="Arial" pitchFamily="34" charset="0"/>
                <a:cs typeface="Arial" pitchFamily="34" charset="0"/>
              </a:defRPr>
            </a:lvl1pPr>
            <a:lvl2pPr>
              <a:defRPr sz="1100">
                <a:latin typeface="Arial" pitchFamily="34" charset="0"/>
                <a:cs typeface="Arial" pitchFamily="34" charset="0"/>
              </a:defRPr>
            </a:lvl2pPr>
            <a:lvl3pPr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100">
                <a:latin typeface="Arial" pitchFamily="34" charset="0"/>
                <a:cs typeface="Arial" pitchFamily="34" charset="0"/>
              </a:defRPr>
            </a:lvl4pPr>
            <a:lvl5pPr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5240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63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565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609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235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103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3053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652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4267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2949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7100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" y="27709"/>
            <a:ext cx="9052560" cy="1039091"/>
          </a:xfrm>
        </p:spPr>
        <p:txBody>
          <a:bodyPr>
            <a:normAutofit/>
          </a:bodyPr>
          <a:lstStyle>
            <a:lvl1pPr algn="ctr">
              <a:defRPr sz="36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buClr>
                <a:srgbClr val="59305B"/>
              </a:buClr>
              <a:buSzPct val="100000"/>
              <a:defRPr/>
            </a:lvl1pPr>
            <a:lvl2pPr marL="914400" indent="-457200">
              <a:buClr>
                <a:srgbClr val="59305B"/>
              </a:buClr>
              <a:defRPr/>
            </a:lvl2pPr>
            <a:lvl3pPr marL="1376363" indent="-461963">
              <a:buClr>
                <a:srgbClr val="59305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59305B"/>
              </a:buClr>
              <a:buFont typeface="Courier New" pitchFamily="49" charset="0"/>
              <a:buChar char="o"/>
              <a:defRPr/>
            </a:lvl4pPr>
            <a:lvl5pPr>
              <a:buClr>
                <a:srgbClr val="59305B"/>
              </a:buCl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37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2632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gure + Caption Layout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169" y="357626"/>
            <a:ext cx="8032638" cy="100401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" y="1752600"/>
            <a:ext cx="6997700" cy="3429000"/>
          </a:xfrm>
        </p:spPr>
        <p:txBody>
          <a:bodyPr/>
          <a:lstStyle>
            <a:lvl1pPr>
              <a:buClr>
                <a:srgbClr val="59305B"/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69" y="5486400"/>
            <a:ext cx="8032638" cy="665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title="Cengag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154"/>
            <a:ext cx="1359386" cy="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55284"/>
      </p:ext>
    </p:extLst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gure + Caption Layout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169" y="357626"/>
            <a:ext cx="8032638" cy="100401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" y="1752600"/>
            <a:ext cx="6997700" cy="3429000"/>
          </a:xfrm>
        </p:spPr>
        <p:txBody>
          <a:bodyPr/>
          <a:lstStyle>
            <a:lvl1pPr>
              <a:buClr>
                <a:srgbClr val="59305B"/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69" y="5486400"/>
            <a:ext cx="8032638" cy="665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 bwMode="white">
          <a:xfrm>
            <a:off x="-7937" y="6248400"/>
            <a:ext cx="9151937" cy="617539"/>
          </a:xfrm>
          <a:prstGeom prst="rect">
            <a:avLst/>
          </a:prstGeom>
          <a:solidFill>
            <a:srgbClr val="00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pyright" descr="Pearson: Copyright 2015, 2012, 2009"/>
          <p:cNvSpPr txBox="1">
            <a:spLocks noChangeArrowheads="1"/>
          </p:cNvSpPr>
          <p:nvPr/>
        </p:nvSpPr>
        <p:spPr bwMode="auto">
          <a:xfrm>
            <a:off x="1524000" y="6398426"/>
            <a:ext cx="7012763" cy="347987"/>
          </a:xfrm>
          <a:prstGeom prst="rect">
            <a:avLst/>
          </a:prstGeom>
          <a:solidFill>
            <a:srgbClr val="00739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© 2019 Cengage. All rights reserved</a:t>
            </a:r>
            <a:r>
              <a:rPr lang="en-US" sz="1200" dirty="0">
                <a:solidFill>
                  <a:schemeClr val="bg1"/>
                </a:solidFill>
                <a:ea typeface="ＭＳ Ｐゴシック" charset="-128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title="Cengag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154"/>
            <a:ext cx="1359386" cy="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61692"/>
      </p:ext>
    </p:extLst>
  </p:cSld>
  <p:clrMapOvr>
    <a:masterClrMapping/>
  </p:clrMapOvr>
  <p:transition spd="slow"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481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00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853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3205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6861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763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1963" lvl="0" indent="-461963">
              <a:buSzPct val="100000"/>
            </a:pPr>
            <a:r>
              <a:rPr lang="en-US" dirty="0"/>
              <a:t>Click to edit Master text styles</a:t>
            </a:r>
          </a:p>
          <a:p>
            <a:pPr marL="914400" lvl="1" indent="-457200"/>
            <a:r>
              <a:rPr lang="en-US" dirty="0"/>
              <a:t>Second level</a:t>
            </a:r>
          </a:p>
          <a:p>
            <a:pPr marL="1376363" lvl="2" indent="-46196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1133554"/>
          </a:xfrm>
          <a:prstGeom prst="rect">
            <a:avLst/>
          </a:prstGeom>
          <a:solidFill>
            <a:srgbClr val="00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-7938" y="6248400"/>
            <a:ext cx="9161464" cy="629874"/>
          </a:xfrm>
          <a:prstGeom prst="rect">
            <a:avLst/>
          </a:prstGeom>
          <a:solidFill>
            <a:srgbClr val="007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pyright" descr="Pearson: Copyright 2015, 2012, 2009"/>
          <p:cNvSpPr txBox="1">
            <a:spLocks noChangeArrowheads="1"/>
          </p:cNvSpPr>
          <p:nvPr/>
        </p:nvSpPr>
        <p:spPr bwMode="auto">
          <a:xfrm>
            <a:off x="1524000" y="6398426"/>
            <a:ext cx="7012763" cy="347987"/>
          </a:xfrm>
          <a:prstGeom prst="rect">
            <a:avLst/>
          </a:prstGeom>
          <a:solidFill>
            <a:srgbClr val="00739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© 2019 Cengage. All rights reserved</a:t>
            </a:r>
            <a:r>
              <a:rPr lang="en-US" sz="1200" dirty="0">
                <a:solidFill>
                  <a:schemeClr val="bg1"/>
                </a:solidFill>
                <a:ea typeface="ＭＳ Ｐゴシック" charset="-128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title="Cengage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154"/>
            <a:ext cx="1359386" cy="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6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9305B"/>
        </a:buClr>
        <a:buFont typeface="Arial" pitchFamily="34" charset="0"/>
        <a:buChar char="•"/>
        <a:defRPr lang="en-US" sz="2600" kern="1200" dirty="0" smtClean="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9305B"/>
        </a:buClr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9305B"/>
        </a:buClr>
        <a:buFont typeface="Wingdings" pitchFamily="2" charset="2"/>
        <a:buChar char="§"/>
        <a:defRPr lang="en-US" sz="2200" kern="1200" dirty="0" smtClean="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9305B"/>
        </a:buClr>
        <a:buFont typeface="Courier New" pitchFamily="49" charset="0"/>
        <a:buChar char="o"/>
        <a:defRPr lang="en-US" sz="2000" kern="1200" dirty="0" smtClean="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9305B"/>
        </a:buClr>
        <a:buFont typeface="Arial" pitchFamily="34" charset="0"/>
        <a:buChar char="»"/>
        <a:defRPr lang="en-US" sz="2000" kern="1200" dirty="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 title="Cengage Logo">
            <a:extLst>
              <a:ext uri="{FF2B5EF4-FFF2-40B4-BE49-F238E27FC236}">
                <a16:creationId xmlns:a16="http://schemas.microsoft.com/office/drawing/2014/main" id="{643BD5C8-C687-4DC5-9A82-B5E212BE9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0154"/>
            <a:ext cx="1359386" cy="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2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Within-Subjects 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dirty="0"/>
              <a:t>What are the general characteristics of within-subjects designs?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Uses a single group of participants 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Same group of individuals participates in every level of the IV.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Often called a repeated-measures design</a:t>
            </a:r>
          </a:p>
        </p:txBody>
      </p:sp>
    </p:spTree>
    <p:extLst>
      <p:ext uri="{BB962C8B-B14F-4D97-AF65-F5344CB8AC3E}">
        <p14:creationId xmlns:p14="http://schemas.microsoft.com/office/powerpoint/2010/main" val="261126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Dealing with Time-Related Threats and Order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b="1" u="sng" dirty="0"/>
              <a:t>Controlling time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Shortening the time between treatments </a:t>
            </a:r>
            <a:r>
              <a:rPr lang="en-US" b="1" dirty="0"/>
              <a:t>increases</a:t>
            </a:r>
            <a:r>
              <a:rPr lang="en-US" dirty="0"/>
              <a:t> the likelihood that </a:t>
            </a:r>
            <a:r>
              <a:rPr lang="en-US" b="1" dirty="0"/>
              <a:t>order effects </a:t>
            </a:r>
            <a:r>
              <a:rPr lang="en-US" dirty="0"/>
              <a:t>will influence results.</a:t>
            </a:r>
          </a:p>
          <a:p>
            <a:pPr lvl="2">
              <a:buClr>
                <a:srgbClr val="00739B"/>
              </a:buClr>
            </a:pPr>
            <a:r>
              <a:rPr lang="en-US" dirty="0"/>
              <a:t>But reduces maturation and regression 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Increasing the time between treatments increases the </a:t>
            </a:r>
            <a:r>
              <a:rPr lang="en-US" b="1" dirty="0"/>
              <a:t>risk of time-related</a:t>
            </a:r>
            <a:r>
              <a:rPr lang="en-US" dirty="0"/>
              <a:t> threats to internal validity.</a:t>
            </a:r>
          </a:p>
          <a:p>
            <a:pPr lvl="2">
              <a:buClr>
                <a:srgbClr val="00739B"/>
              </a:buClr>
            </a:pPr>
            <a:r>
              <a:rPr lang="en-US" dirty="0"/>
              <a:t>But reduces order effects like fatigue</a:t>
            </a:r>
          </a:p>
        </p:txBody>
      </p:sp>
    </p:spTree>
    <p:extLst>
      <p:ext uri="{BB962C8B-B14F-4D97-AF65-F5344CB8AC3E}">
        <p14:creationId xmlns:p14="http://schemas.microsoft.com/office/powerpoint/2010/main" val="6904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Switch to a Between-Subjects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dirty="0"/>
              <a:t>Between-subjects design is a better choice for research conditions that are </a:t>
            </a:r>
            <a:r>
              <a:rPr lang="en-US" b="1" dirty="0"/>
              <a:t>prone to order effects.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Examples: conditions leading to fatigue or boredom</a:t>
            </a:r>
          </a:p>
        </p:txBody>
      </p:sp>
    </p:spTree>
    <p:extLst>
      <p:ext uri="{BB962C8B-B14F-4D97-AF65-F5344CB8AC3E}">
        <p14:creationId xmlns:p14="http://schemas.microsoft.com/office/powerpoint/2010/main" val="353013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Counterbalancing: Matching Treatments with Respect to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b="1" u="sng" dirty="0"/>
              <a:t>Counterbalancing</a:t>
            </a:r>
            <a:r>
              <a:rPr lang="en-US" dirty="0"/>
              <a:t>: changing the order in which treatment conditions are applied from one participant to another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Matches treatment conditions with respect to time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Goal: to use every possible order of treatments with an equal number of subjects participating in each sequence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Purpose: to eliminate time-related confounding</a:t>
            </a:r>
          </a:p>
        </p:txBody>
      </p:sp>
    </p:spTree>
    <p:extLst>
      <p:ext uri="{BB962C8B-B14F-4D97-AF65-F5344CB8AC3E}">
        <p14:creationId xmlns:p14="http://schemas.microsoft.com/office/powerpoint/2010/main" val="270283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Counterbalancing and Order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dirty="0"/>
              <a:t>Counterbalancing a within-subjects design prevents any order effects from accumulating in one particular treatment condition.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Spreads order effects evenly across all the different conditions </a:t>
            </a:r>
            <a:r>
              <a:rPr lang="en-US" dirty="0">
                <a:latin typeface="Arial"/>
                <a:cs typeface="Arial"/>
              </a:rPr>
              <a:t>► </a:t>
            </a:r>
            <a:r>
              <a:rPr lang="en-US" dirty="0"/>
              <a:t>allows a fair, unbiased comparison between treatments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eliminate the order effects</a:t>
            </a:r>
          </a:p>
        </p:txBody>
      </p:sp>
    </p:spTree>
    <p:extLst>
      <p:ext uri="{BB962C8B-B14F-4D97-AF65-F5344CB8AC3E}">
        <p14:creationId xmlns:p14="http://schemas.microsoft.com/office/powerpoint/2010/main" val="44233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0" y="217926"/>
            <a:ext cx="8032638" cy="1004011"/>
          </a:xfrm>
        </p:spPr>
        <p:txBody>
          <a:bodyPr>
            <a:noAutofit/>
          </a:bodyPr>
          <a:lstStyle/>
          <a:p>
            <a:r>
              <a:rPr lang="en-US" dirty="0"/>
              <a:t>Counterbalancing and the Number of Treatments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9169" y="1534459"/>
            <a:ext cx="8104878" cy="1165412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739B"/>
              </a:buClr>
              <a:buFont typeface="Arial" pitchFamily="34" charset="0"/>
              <a:buChar char="•"/>
            </a:pPr>
            <a:r>
              <a:rPr lang="en-US" sz="2600" dirty="0"/>
              <a:t>In partial counterbalancing, a Latin square can be constructed to decide which sequences to select.</a:t>
            </a:r>
          </a:p>
        </p:txBody>
      </p:sp>
      <p:pic>
        <p:nvPicPr>
          <p:cNvPr id="6" name="Picture 5" descr="The alphabets ABCD are written in latin squar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5" y="3169957"/>
            <a:ext cx="363378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765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Advantage of Within-subjects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739B"/>
              </a:buClr>
            </a:pPr>
            <a:r>
              <a:rPr lang="en-US" dirty="0"/>
              <a:t>Advantages of within-subjects design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Requires relatively </a:t>
            </a:r>
            <a:r>
              <a:rPr lang="en-US" b="1" dirty="0"/>
              <a:t>few participants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Controls for individual differences between groups</a:t>
            </a:r>
          </a:p>
          <a:p>
            <a:pPr lvl="1">
              <a:buClr>
                <a:srgbClr val="00739B"/>
              </a:buClr>
            </a:pPr>
            <a:r>
              <a:rPr lang="en-US" b="1" dirty="0"/>
              <a:t>Reduces variance </a:t>
            </a:r>
          </a:p>
          <a:p>
            <a:pPr lvl="2">
              <a:buClr>
                <a:srgbClr val="00739B"/>
              </a:buClr>
            </a:pPr>
            <a:r>
              <a:rPr lang="en-US" dirty="0"/>
              <a:t>Increases the chances of detecting a treatment effect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67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Disadvantages of Within-Subjects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b="1" dirty="0"/>
              <a:t>Time-related factors </a:t>
            </a:r>
            <a:r>
              <a:rPr lang="en-US" dirty="0"/>
              <a:t>which influence the subjects’ scores</a:t>
            </a:r>
          </a:p>
          <a:p>
            <a:pPr>
              <a:buClr>
                <a:srgbClr val="00739B"/>
              </a:buClr>
            </a:pPr>
            <a:r>
              <a:rPr lang="en-US" b="1" dirty="0"/>
              <a:t>Participant attrition</a:t>
            </a:r>
            <a:r>
              <a:rPr lang="en-US" dirty="0"/>
              <a:t>: some of the subjects who start the study will drop out before the study is completed</a:t>
            </a:r>
          </a:p>
        </p:txBody>
      </p:sp>
    </p:spTree>
    <p:extLst>
      <p:ext uri="{BB962C8B-B14F-4D97-AF65-F5344CB8AC3E}">
        <p14:creationId xmlns:p14="http://schemas.microsoft.com/office/powerpoint/2010/main" val="277419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Approx. Within </a:t>
            </a:r>
            <a:r>
              <a:rPr lang="en-US" dirty="0" err="1"/>
              <a:t>Design:Matched-Subjects</a:t>
            </a:r>
            <a:r>
              <a:rPr lang="en-US" dirty="0"/>
              <a:t>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739B"/>
              </a:buClr>
              <a:buNone/>
            </a:pPr>
            <a:r>
              <a:rPr lang="en-US" dirty="0"/>
              <a:t>Type of Between-Subjects Design</a:t>
            </a:r>
          </a:p>
          <a:p>
            <a:pPr>
              <a:buClr>
                <a:srgbClr val="00739B"/>
              </a:buClr>
            </a:pPr>
            <a:r>
              <a:rPr lang="en-US" dirty="0"/>
              <a:t>Each individual in one group is matched one-to-one with an individual in every other group.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Matching is based on a variable that is particularly relevant to the specific study.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Goal: to duplicate all the advantages of within- and between-subjects designs without the disadvantages of either one</a:t>
            </a:r>
          </a:p>
        </p:txBody>
      </p:sp>
    </p:spTree>
    <p:extLst>
      <p:ext uri="{BB962C8B-B14F-4D97-AF65-F5344CB8AC3E}">
        <p14:creationId xmlns:p14="http://schemas.microsoft.com/office/powerpoint/2010/main" val="155307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Applications and Statistical Analysis of Within-Subjects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739B"/>
              </a:buClr>
            </a:pPr>
            <a:r>
              <a:rPr lang="en-US" sz="2000" dirty="0"/>
              <a:t>Two-treatment designs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The simplest application of a within-subjects design is to evaluate the difference between two treatment conditions.</a:t>
            </a:r>
          </a:p>
          <a:p>
            <a:pPr lvl="2">
              <a:buClr>
                <a:srgbClr val="00739B"/>
              </a:buClr>
            </a:pPr>
            <a:r>
              <a:rPr lang="en-US" sz="2000" dirty="0"/>
              <a:t>With data measured on an interval or ratio scale, data analysis requires using a repeated-measures </a:t>
            </a:r>
            <a:r>
              <a:rPr lang="en-US" sz="2000" i="1" dirty="0"/>
              <a:t>t</a:t>
            </a:r>
            <a:r>
              <a:rPr lang="en-US" sz="2000" dirty="0"/>
              <a:t> or a single-factor ANOVA (repeated measures).</a:t>
            </a:r>
          </a:p>
          <a:p>
            <a:pPr lvl="2">
              <a:buClr>
                <a:srgbClr val="00739B"/>
              </a:buClr>
            </a:pPr>
            <a:r>
              <a:rPr lang="en-US" sz="2000" dirty="0"/>
              <a:t>With ordinal scale data (or rank ordered), data are analyzed with a Wilcoxon test or a Sign test.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23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37" y="77162"/>
            <a:ext cx="8835902" cy="1336338"/>
          </a:xfrm>
        </p:spPr>
        <p:txBody>
          <a:bodyPr>
            <a:noAutofit/>
          </a:bodyPr>
          <a:lstStyle/>
          <a:p>
            <a:r>
              <a:rPr lang="en-US" dirty="0"/>
              <a:t>The Structure of a Within-Subjects Design</a:t>
            </a:r>
          </a:p>
        </p:txBody>
      </p:sp>
      <p:pic>
        <p:nvPicPr>
          <p:cNvPr id="7" name="Picture 6" descr="&quot;An illustration shows two flowcharts depicting the Two Possible Structures for a Within-Subjects Design.”&#10;The first flowchart (a) shows text reading “One sample of Participants” (accompanied by a group of people clipart enclosed within a circle) pointing to “Treatment Condition 1: The participants are measured in the first treatment,” which further points to “Treatment Condition 2: The same participants are measured in the second treatment.” “Treatment condition 2” points to “Treatment Condition 3: The same participants are measured in the third treatment.”&#10;The second flowchart (b) shows text reading “One sample of Participants” (accompanied by a group of people clipart enclosed within a circle) pointing to “Treatments: All treatments are administered together.”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5" y="1720499"/>
            <a:ext cx="7753430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331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Threats to Internal Validity to Within-Subjects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dirty="0"/>
              <a:t>Two major sources of potential confounding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Confounding from environmental variables</a:t>
            </a:r>
          </a:p>
          <a:p>
            <a:pPr lvl="2">
              <a:buClr>
                <a:srgbClr val="00739B"/>
              </a:buClr>
            </a:pPr>
            <a:r>
              <a:rPr lang="en-US" dirty="0"/>
              <a:t>environment may change from one treatment condition to another.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Confounding from time-related variables</a:t>
            </a:r>
          </a:p>
          <a:p>
            <a:pPr lvl="2">
              <a:buClr>
                <a:srgbClr val="00739B"/>
              </a:buClr>
            </a:pPr>
            <a:r>
              <a:rPr lang="en-US" dirty="0"/>
              <a:t>Factors change in time across conditions investigated.</a:t>
            </a:r>
          </a:p>
        </p:txBody>
      </p:sp>
    </p:spTree>
    <p:extLst>
      <p:ext uri="{BB962C8B-B14F-4D97-AF65-F5344CB8AC3E}">
        <p14:creationId xmlns:p14="http://schemas.microsoft.com/office/powerpoint/2010/main" val="262892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Specific Threats to Internal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39B"/>
              </a:buClr>
            </a:pPr>
            <a:r>
              <a:rPr lang="en-US" dirty="0"/>
              <a:t>What are five time-related threats?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History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Maturation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Instrumentation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Regression toward the mean</a:t>
            </a:r>
          </a:p>
          <a:p>
            <a:pPr lvl="1">
              <a:buClr>
                <a:srgbClr val="00739B"/>
              </a:buClr>
            </a:pPr>
            <a:r>
              <a:rPr lang="en-US" dirty="0"/>
              <a:t>Order effects (practice, fatigue, and carry-over effects)</a:t>
            </a:r>
          </a:p>
        </p:txBody>
      </p:sp>
    </p:spTree>
    <p:extLst>
      <p:ext uri="{BB962C8B-B14F-4D97-AF65-F5344CB8AC3E}">
        <p14:creationId xmlns:p14="http://schemas.microsoft.com/office/powerpoint/2010/main" val="212560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C9FC-B01A-4252-803D-C36DF643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1963-8A46-4CDC-B99C-7BCE0273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History</a:t>
            </a:r>
            <a:r>
              <a:rPr lang="en-US" dirty="0"/>
              <a:t>: Events in the environment outside of the treatment or control conditions that affect the dependent variable.</a:t>
            </a:r>
          </a:p>
          <a:p>
            <a:pPr lvl="1"/>
            <a:r>
              <a:rPr lang="en-US" sz="2200" dirty="0"/>
              <a:t>Example: Events at home or school that affect students performance</a:t>
            </a:r>
          </a:p>
          <a:p>
            <a:pPr lvl="2"/>
            <a:r>
              <a:rPr lang="en-US" sz="2200" dirty="0"/>
              <a:t>A event such as  a violent crime in the community affects participants response to treatment for anxiety</a:t>
            </a:r>
          </a:p>
          <a:p>
            <a:pPr lvl="2"/>
            <a:endParaRPr lang="en-US" sz="2200" dirty="0"/>
          </a:p>
          <a:p>
            <a:pPr lvl="2"/>
            <a:r>
              <a:rPr lang="en-US" sz="2200" i="1" dirty="0"/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29284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BD93-00A9-4B1A-8211-2467EC4E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825CD-F966-4F04-8780-1521E7CA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/>
              <a:t>Maturation:</a:t>
            </a:r>
            <a:r>
              <a:rPr lang="en-US" sz="2000" dirty="0"/>
              <a:t> Systematic changes in participant’s mental or physical self</a:t>
            </a:r>
          </a:p>
          <a:p>
            <a:pPr lvl="1"/>
            <a:r>
              <a:rPr lang="en-US" dirty="0"/>
              <a:t>Example: Exploring treatment effect on PTSD in children</a:t>
            </a:r>
          </a:p>
          <a:p>
            <a:pPr lvl="2"/>
            <a:r>
              <a:rPr lang="en-US" sz="2000" dirty="0"/>
              <a:t>No control for the natural psychological adaptation that evolves in children over times</a:t>
            </a:r>
          </a:p>
          <a:p>
            <a:pPr lvl="2"/>
            <a:r>
              <a:rPr lang="en-US" sz="2000" dirty="0"/>
              <a:t>Most problematic when evaluating </a:t>
            </a:r>
            <a:r>
              <a:rPr lang="en-US" sz="2000" dirty="0" err="1"/>
              <a:t>longterm</a:t>
            </a:r>
            <a:r>
              <a:rPr lang="en-US" sz="2000" dirty="0"/>
              <a:t> effects of a intervention</a:t>
            </a:r>
          </a:p>
          <a:p>
            <a:pPr lvl="2"/>
            <a:endParaRPr lang="en-US" sz="2000" dirty="0"/>
          </a:p>
          <a:p>
            <a:pPr lvl="2"/>
            <a:r>
              <a:rPr lang="en-US" sz="2000" i="1" dirty="0"/>
              <a:t>Solution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380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B4AB-C493-4A9A-B634-C870ECCF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E377-A345-4A43-940D-30970F20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/>
              <a:t>Instrumentation:</a:t>
            </a:r>
            <a:r>
              <a:rPr lang="en-US" sz="2000" dirty="0"/>
              <a:t> Changes in the accuracy of measurements over time.</a:t>
            </a:r>
          </a:p>
          <a:p>
            <a:r>
              <a:rPr lang="en-US" sz="2000" dirty="0"/>
              <a:t>Example: Researcher observing occurrences of aggressive behavior in a group of children</a:t>
            </a:r>
          </a:p>
          <a:p>
            <a:pPr lvl="2"/>
            <a:r>
              <a:rPr lang="en-US" sz="2000" dirty="0"/>
              <a:t>Difficult to assure sustained accuracy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Problematic when exploring </a:t>
            </a:r>
            <a:r>
              <a:rPr lang="en-US" sz="2000" dirty="0" err="1"/>
              <a:t>longterm</a:t>
            </a:r>
            <a:r>
              <a:rPr lang="en-US" sz="2000" dirty="0"/>
              <a:t> effects or taking a series of measurements across time</a:t>
            </a:r>
          </a:p>
          <a:p>
            <a:pPr lvl="2"/>
            <a:r>
              <a:rPr lang="en-US" sz="2000" i="1" dirty="0"/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255618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4524-DF79-4F5A-A1B4-E827FCC0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A135-52A6-4B48-A2F2-A194AE63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Statistical Regression:</a:t>
            </a:r>
            <a:r>
              <a:rPr lang="en-US" dirty="0"/>
              <a:t> Mathematical phenomenon that extreme scores are followed by less extreme scores. Changes in scores to general regression to the mean phenomenon.</a:t>
            </a:r>
          </a:p>
          <a:p>
            <a:pPr lvl="1"/>
            <a:r>
              <a:rPr lang="en-US" sz="2100" dirty="0"/>
              <a:t>Problem with comparing multiple scores across time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Example: Selecting students with very poor responses on memory test to assess improvements from a new memory technique. Likely to do well in subsequent testing based on “regression to the mean” phenomenon.</a:t>
            </a:r>
          </a:p>
          <a:p>
            <a:pPr lvl="1"/>
            <a:endParaRPr lang="en-US" sz="2100" dirty="0"/>
          </a:p>
          <a:p>
            <a:pPr lvl="1"/>
            <a:r>
              <a:rPr lang="en-US" sz="2100" i="1" dirty="0"/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200073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BF9A-DF4B-41E5-B0CB-EC9CCCF5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B86A-E2EB-4E06-AB36-EADDD4AE7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/>
              <a:t>Order Effects: Problem with Within-Subjects Design</a:t>
            </a:r>
          </a:p>
          <a:p>
            <a:pPr lvl="1"/>
            <a:r>
              <a:rPr lang="en-US" dirty="0"/>
              <a:t>Practice</a:t>
            </a:r>
          </a:p>
          <a:p>
            <a:pPr lvl="1"/>
            <a:r>
              <a:rPr lang="en-US" dirty="0"/>
              <a:t>Carry-over Effects</a:t>
            </a:r>
          </a:p>
          <a:p>
            <a:pPr lvl="1"/>
            <a:r>
              <a:rPr lang="en-US" dirty="0"/>
              <a:t>Fatigue</a:t>
            </a:r>
          </a:p>
          <a:p>
            <a:pPr lvl="2"/>
            <a:r>
              <a:rPr lang="en-US" dirty="0"/>
              <a:t>The intervention in the first condition effects responses to subsequent conditions.</a:t>
            </a:r>
          </a:p>
          <a:p>
            <a:pPr lvl="1"/>
            <a:r>
              <a:rPr lang="en-US" i="1" dirty="0"/>
              <a:t>Example: Within-Subjects Design – effectiveness of memory techniques on learning.</a:t>
            </a:r>
          </a:p>
          <a:p>
            <a:pPr lvl="2"/>
            <a:r>
              <a:rPr lang="en-US" sz="2000" dirty="0"/>
              <a:t>Mem tech1 -&gt; Mem tech2 -&gt;  Mem tech3</a:t>
            </a:r>
          </a:p>
        </p:txBody>
      </p:sp>
    </p:spTree>
    <p:extLst>
      <p:ext uri="{BB962C8B-B14F-4D97-AF65-F5344CB8AC3E}">
        <p14:creationId xmlns:p14="http://schemas.microsoft.com/office/powerpoint/2010/main" val="29273330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Wingdings</vt:lpstr>
      <vt:lpstr>Sample</vt:lpstr>
      <vt:lpstr>Organic</vt:lpstr>
      <vt:lpstr> Within-Subjects Experiments </vt:lpstr>
      <vt:lpstr>The Structure of a Within-Subjects Design</vt:lpstr>
      <vt:lpstr>Threats to Internal Validity to Within-Subjects Experiments</vt:lpstr>
      <vt:lpstr>Specific Threats to Internal Validity</vt:lpstr>
      <vt:lpstr>Confounds</vt:lpstr>
      <vt:lpstr>Confounds</vt:lpstr>
      <vt:lpstr>Confounds</vt:lpstr>
      <vt:lpstr>Confounds</vt:lpstr>
      <vt:lpstr>Confounds</vt:lpstr>
      <vt:lpstr> Dealing with Time-Related Threats and Order Effects</vt:lpstr>
      <vt:lpstr>Switch to a Between-Subjects Design</vt:lpstr>
      <vt:lpstr>Counterbalancing: Matching Treatments with Respect to Time</vt:lpstr>
      <vt:lpstr>Counterbalancing and Order Effects</vt:lpstr>
      <vt:lpstr>Counterbalancing and the Number of Treatments (2 of 2)</vt:lpstr>
      <vt:lpstr>Advantage of Within-subjects Design</vt:lpstr>
      <vt:lpstr>Disadvantages of Within-Subjects Designs</vt:lpstr>
      <vt:lpstr>Approx. Within Design:Matched-Subjects Designs</vt:lpstr>
      <vt:lpstr>Applications and Statistical Analysis of Within-Subjects Designs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Experimental Designs: Within-Subjects Design</dc:title>
  <dc:creator/>
  <cp:lastModifiedBy/>
  <cp:revision>1</cp:revision>
  <dcterms:created xsi:type="dcterms:W3CDTF">2015-05-25T16:19:52Z</dcterms:created>
  <dcterms:modified xsi:type="dcterms:W3CDTF">2019-04-15T02:20:21Z</dcterms:modified>
</cp:coreProperties>
</file>