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71" r:id="rId1"/>
    <p:sldMasterId id="2147483675" r:id="rId2"/>
  </p:sldMasterIdLst>
  <p:notesMasterIdLst>
    <p:notesMasterId r:id="rId37"/>
  </p:notesMasterIdLst>
  <p:sldIdLst>
    <p:sldId id="521" r:id="rId3"/>
    <p:sldId id="519" r:id="rId4"/>
    <p:sldId id="487" r:id="rId5"/>
    <p:sldId id="488" r:id="rId6"/>
    <p:sldId id="489" r:id="rId7"/>
    <p:sldId id="490" r:id="rId8"/>
    <p:sldId id="491" r:id="rId9"/>
    <p:sldId id="492"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B"/>
    <a:srgbClr val="002D3D"/>
    <a:srgbClr val="59305B"/>
    <a:srgbClr val="4578AF"/>
    <a:srgbClr val="3366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4F05F-0EB6-46C3-81C1-73BB5B290868}" v="6" dt="2019-03-03T18:43:15.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323" autoAdjust="0"/>
  </p:normalViewPr>
  <p:slideViewPr>
    <p:cSldViewPr snapToGrid="0">
      <p:cViewPr>
        <p:scale>
          <a:sx n="81" d="100"/>
          <a:sy n="81" d="100"/>
        </p:scale>
        <p:origin x="30" y="-51"/>
      </p:cViewPr>
      <p:guideLst>
        <p:guide orient="horz" pos="2160"/>
        <p:guide pos="2880"/>
      </p:guideLst>
    </p:cSldViewPr>
  </p:slideViewPr>
  <p:outlineViewPr>
    <p:cViewPr>
      <p:scale>
        <a:sx n="33" d="100"/>
        <a:sy n="33" d="100"/>
      </p:scale>
      <p:origin x="0" y="817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21D8F-39E1-4DA6-92C8-167519A64BED}"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55CF76A0-0CAA-4C61-A023-9FCB2DB1AD15}">
      <dgm:prSet/>
      <dgm:spPr/>
      <dgm:t>
        <a:bodyPr/>
        <a:lstStyle/>
        <a:p>
          <a:r>
            <a:rPr lang="en-US" b="0" i="0"/>
            <a:t>Be conservative: select only those references that are useful and contribute to your arguments.</a:t>
          </a:r>
          <a:endParaRPr lang="en-US"/>
        </a:p>
      </dgm:t>
    </dgm:pt>
    <dgm:pt modelId="{58073228-09BE-45DA-A678-A71D3701E482}" type="parTrans" cxnId="{F24067B4-1C40-4087-953C-2DED00A299AD}">
      <dgm:prSet/>
      <dgm:spPr/>
      <dgm:t>
        <a:bodyPr/>
        <a:lstStyle/>
        <a:p>
          <a:endParaRPr lang="en-US"/>
        </a:p>
      </dgm:t>
    </dgm:pt>
    <dgm:pt modelId="{1B3D3FA2-B280-4810-A23A-16AF461DCAFC}" type="sibTrans" cxnId="{F24067B4-1C40-4087-953C-2DED00A299AD}">
      <dgm:prSet/>
      <dgm:spPr/>
      <dgm:t>
        <a:bodyPr/>
        <a:lstStyle/>
        <a:p>
          <a:endParaRPr lang="en-US"/>
        </a:p>
      </dgm:t>
    </dgm:pt>
    <dgm:pt modelId="{D72C3710-7F86-48EA-9553-EA34D85500E3}">
      <dgm:prSet/>
      <dgm:spPr/>
      <dgm:t>
        <a:bodyPr/>
        <a:lstStyle/>
        <a:p>
          <a:r>
            <a:rPr lang="en-US" b="0" i="0"/>
            <a:t>A general rule: paraphrase a point using your own words rather than a direct quote.</a:t>
          </a:r>
          <a:endParaRPr lang="en-US"/>
        </a:p>
      </dgm:t>
    </dgm:pt>
    <dgm:pt modelId="{B3672E38-B586-41A9-A123-9B7DD960C4A5}" type="parTrans" cxnId="{813E8474-5A47-4BC3-A38E-AFF0E52F0FCA}">
      <dgm:prSet/>
      <dgm:spPr/>
      <dgm:t>
        <a:bodyPr/>
        <a:lstStyle/>
        <a:p>
          <a:endParaRPr lang="en-US"/>
        </a:p>
      </dgm:t>
    </dgm:pt>
    <dgm:pt modelId="{86CDDAEE-6323-4DE7-A49C-D46FC30049CA}" type="sibTrans" cxnId="{813E8474-5A47-4BC3-A38E-AFF0E52F0FCA}">
      <dgm:prSet/>
      <dgm:spPr/>
      <dgm:t>
        <a:bodyPr/>
        <a:lstStyle/>
        <a:p>
          <a:endParaRPr lang="en-US"/>
        </a:p>
      </dgm:t>
    </dgm:pt>
    <dgm:pt modelId="{FEBE5527-BD92-4B77-A250-D579E11454B1}">
      <dgm:prSet/>
      <dgm:spPr/>
      <dgm:t>
        <a:bodyPr/>
        <a:lstStyle/>
        <a:p>
          <a:r>
            <a:rPr lang="en-US" b="0" i="0"/>
            <a:t>Use direct quotations only when it is necessary to preserve the whole essence of the original statement.</a:t>
          </a:r>
          <a:endParaRPr lang="en-US"/>
        </a:p>
      </dgm:t>
    </dgm:pt>
    <dgm:pt modelId="{9F258CB0-DE2B-49A8-B500-371C57201A72}" type="parTrans" cxnId="{88531B68-386B-4B09-894A-6EEF3146821A}">
      <dgm:prSet/>
      <dgm:spPr/>
      <dgm:t>
        <a:bodyPr/>
        <a:lstStyle/>
        <a:p>
          <a:endParaRPr lang="en-US"/>
        </a:p>
      </dgm:t>
    </dgm:pt>
    <dgm:pt modelId="{A6044722-4A90-4CB6-B717-0B9F94D8B4E6}" type="sibTrans" cxnId="{88531B68-386B-4B09-894A-6EEF3146821A}">
      <dgm:prSet/>
      <dgm:spPr/>
      <dgm:t>
        <a:bodyPr/>
        <a:lstStyle/>
        <a:p>
          <a:endParaRPr lang="en-US"/>
        </a:p>
      </dgm:t>
    </dgm:pt>
    <dgm:pt modelId="{BD13C67F-63E9-47ED-860B-0B86E9AFAF79}">
      <dgm:prSet/>
      <dgm:spPr/>
      <dgm:t>
        <a:bodyPr/>
        <a:lstStyle/>
        <a:p>
          <a:r>
            <a:rPr lang="en-US" b="0" i="0"/>
            <a:t>Quotations should be used sparingly.</a:t>
          </a:r>
          <a:endParaRPr lang="en-US"/>
        </a:p>
      </dgm:t>
    </dgm:pt>
    <dgm:pt modelId="{B5EFF000-76A0-4B7E-8BF1-812AC9D801E4}" type="parTrans" cxnId="{40485AAE-B336-4F40-B14A-92B21227C623}">
      <dgm:prSet/>
      <dgm:spPr/>
      <dgm:t>
        <a:bodyPr/>
        <a:lstStyle/>
        <a:p>
          <a:endParaRPr lang="en-US"/>
        </a:p>
      </dgm:t>
    </dgm:pt>
    <dgm:pt modelId="{5E46C9A2-05EF-49C0-99C7-2C43C04E07F5}" type="sibTrans" cxnId="{40485AAE-B336-4F40-B14A-92B21227C623}">
      <dgm:prSet/>
      <dgm:spPr/>
      <dgm:t>
        <a:bodyPr/>
        <a:lstStyle/>
        <a:p>
          <a:endParaRPr lang="en-US"/>
        </a:p>
      </dgm:t>
    </dgm:pt>
    <dgm:pt modelId="{5571CC03-0ED2-4FC5-B0A8-A2DDB6752086}" type="pres">
      <dgm:prSet presAssocID="{46A21D8F-39E1-4DA6-92C8-167519A64BED}" presName="root" presStyleCnt="0">
        <dgm:presLayoutVars>
          <dgm:dir/>
          <dgm:resizeHandles val="exact"/>
        </dgm:presLayoutVars>
      </dgm:prSet>
      <dgm:spPr/>
    </dgm:pt>
    <dgm:pt modelId="{430D82A1-4B33-46F3-82BA-56898F3A32DA}" type="pres">
      <dgm:prSet presAssocID="{55CF76A0-0CAA-4C61-A023-9FCB2DB1AD15}" presName="compNode" presStyleCnt="0"/>
      <dgm:spPr/>
    </dgm:pt>
    <dgm:pt modelId="{F2225A11-C521-4549-AF51-5ABC8EBDFFE5}" type="pres">
      <dgm:prSet presAssocID="{55CF76A0-0CAA-4C61-A023-9FCB2DB1AD15}" presName="bgRect" presStyleLbl="bgShp" presStyleIdx="0" presStyleCnt="2"/>
      <dgm:spPr/>
    </dgm:pt>
    <dgm:pt modelId="{3887B902-0C8F-4A6D-944A-C4521196865C}" type="pres">
      <dgm:prSet presAssocID="{55CF76A0-0CAA-4C61-A023-9FCB2DB1AD1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C7BDAEFD-7143-4008-9FE6-FA855563AB3D}" type="pres">
      <dgm:prSet presAssocID="{55CF76A0-0CAA-4C61-A023-9FCB2DB1AD15}" presName="spaceRect" presStyleCnt="0"/>
      <dgm:spPr/>
    </dgm:pt>
    <dgm:pt modelId="{67FA7547-D660-4D87-9BA6-1EC92EDC24D9}" type="pres">
      <dgm:prSet presAssocID="{55CF76A0-0CAA-4C61-A023-9FCB2DB1AD15}" presName="parTx" presStyleLbl="revTx" presStyleIdx="0" presStyleCnt="3">
        <dgm:presLayoutVars>
          <dgm:chMax val="0"/>
          <dgm:chPref val="0"/>
        </dgm:presLayoutVars>
      </dgm:prSet>
      <dgm:spPr/>
    </dgm:pt>
    <dgm:pt modelId="{444EA915-133C-49D2-9CCE-CECD578231E8}" type="pres">
      <dgm:prSet presAssocID="{1B3D3FA2-B280-4810-A23A-16AF461DCAFC}" presName="sibTrans" presStyleCnt="0"/>
      <dgm:spPr/>
    </dgm:pt>
    <dgm:pt modelId="{EAC82350-FE30-489F-933D-1D411C5E814C}" type="pres">
      <dgm:prSet presAssocID="{D72C3710-7F86-48EA-9553-EA34D85500E3}" presName="compNode" presStyleCnt="0"/>
      <dgm:spPr/>
    </dgm:pt>
    <dgm:pt modelId="{74746FF9-A9B1-4CAA-828B-0E6A006EB9C9}" type="pres">
      <dgm:prSet presAssocID="{D72C3710-7F86-48EA-9553-EA34D85500E3}" presName="bgRect" presStyleLbl="bgShp" presStyleIdx="1" presStyleCnt="2"/>
      <dgm:spPr/>
    </dgm:pt>
    <dgm:pt modelId="{90DA908B-EA6C-4DF8-82E5-844DFBFA844F}" type="pres">
      <dgm:prSet presAssocID="{D72C3710-7F86-48EA-9553-EA34D85500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74DB102-7A96-4008-90D6-0DABF6CD277E}" type="pres">
      <dgm:prSet presAssocID="{D72C3710-7F86-48EA-9553-EA34D85500E3}" presName="spaceRect" presStyleCnt="0"/>
      <dgm:spPr/>
    </dgm:pt>
    <dgm:pt modelId="{397ED925-5A3D-4781-B852-DCB99CF5AFF6}" type="pres">
      <dgm:prSet presAssocID="{D72C3710-7F86-48EA-9553-EA34D85500E3}" presName="parTx" presStyleLbl="revTx" presStyleIdx="1" presStyleCnt="3">
        <dgm:presLayoutVars>
          <dgm:chMax val="0"/>
          <dgm:chPref val="0"/>
        </dgm:presLayoutVars>
      </dgm:prSet>
      <dgm:spPr/>
    </dgm:pt>
    <dgm:pt modelId="{C0A62B8F-30E2-4402-8E74-CAA511905319}" type="pres">
      <dgm:prSet presAssocID="{D72C3710-7F86-48EA-9553-EA34D85500E3}" presName="desTx" presStyleLbl="revTx" presStyleIdx="2" presStyleCnt="3">
        <dgm:presLayoutVars/>
      </dgm:prSet>
      <dgm:spPr/>
    </dgm:pt>
  </dgm:ptLst>
  <dgm:cxnLst>
    <dgm:cxn modelId="{C05A160A-0160-4AD2-903D-3560412BDEAD}" type="presOf" srcId="{FEBE5527-BD92-4B77-A250-D579E11454B1}" destId="{C0A62B8F-30E2-4402-8E74-CAA511905319}" srcOrd="0" destOrd="0" presId="urn:microsoft.com/office/officeart/2018/2/layout/IconVerticalSolidList"/>
    <dgm:cxn modelId="{E8986A10-F658-4EA9-8A96-7E2C71E8303C}" type="presOf" srcId="{46A21D8F-39E1-4DA6-92C8-167519A64BED}" destId="{5571CC03-0ED2-4FC5-B0A8-A2DDB6752086}" srcOrd="0" destOrd="0" presId="urn:microsoft.com/office/officeart/2018/2/layout/IconVerticalSolidList"/>
    <dgm:cxn modelId="{09A2DD5F-3FC7-476E-B7C4-F0B47A2A8392}" type="presOf" srcId="{55CF76A0-0CAA-4C61-A023-9FCB2DB1AD15}" destId="{67FA7547-D660-4D87-9BA6-1EC92EDC24D9}" srcOrd="0" destOrd="0" presId="urn:microsoft.com/office/officeart/2018/2/layout/IconVerticalSolidList"/>
    <dgm:cxn modelId="{65E01560-8C3F-4393-9B45-0E227FCCCA47}" type="presOf" srcId="{D72C3710-7F86-48EA-9553-EA34D85500E3}" destId="{397ED925-5A3D-4781-B852-DCB99CF5AFF6}" srcOrd="0" destOrd="0" presId="urn:microsoft.com/office/officeart/2018/2/layout/IconVerticalSolidList"/>
    <dgm:cxn modelId="{88531B68-386B-4B09-894A-6EEF3146821A}" srcId="{D72C3710-7F86-48EA-9553-EA34D85500E3}" destId="{FEBE5527-BD92-4B77-A250-D579E11454B1}" srcOrd="0" destOrd="0" parTransId="{9F258CB0-DE2B-49A8-B500-371C57201A72}" sibTransId="{A6044722-4A90-4CB6-B717-0B9F94D8B4E6}"/>
    <dgm:cxn modelId="{813E8474-5A47-4BC3-A38E-AFF0E52F0FCA}" srcId="{46A21D8F-39E1-4DA6-92C8-167519A64BED}" destId="{D72C3710-7F86-48EA-9553-EA34D85500E3}" srcOrd="1" destOrd="0" parTransId="{B3672E38-B586-41A9-A123-9B7DD960C4A5}" sibTransId="{86CDDAEE-6323-4DE7-A49C-D46FC30049CA}"/>
    <dgm:cxn modelId="{40485AAE-B336-4F40-B14A-92B21227C623}" srcId="{D72C3710-7F86-48EA-9553-EA34D85500E3}" destId="{BD13C67F-63E9-47ED-860B-0B86E9AFAF79}" srcOrd="1" destOrd="0" parTransId="{B5EFF000-76A0-4B7E-8BF1-812AC9D801E4}" sibTransId="{5E46C9A2-05EF-49C0-99C7-2C43C04E07F5}"/>
    <dgm:cxn modelId="{F24067B4-1C40-4087-953C-2DED00A299AD}" srcId="{46A21D8F-39E1-4DA6-92C8-167519A64BED}" destId="{55CF76A0-0CAA-4C61-A023-9FCB2DB1AD15}" srcOrd="0" destOrd="0" parTransId="{58073228-09BE-45DA-A678-A71D3701E482}" sibTransId="{1B3D3FA2-B280-4810-A23A-16AF461DCAFC}"/>
    <dgm:cxn modelId="{5019A5E7-96E6-48C7-91A6-FE636D6D905C}" type="presOf" srcId="{BD13C67F-63E9-47ED-860B-0B86E9AFAF79}" destId="{C0A62B8F-30E2-4402-8E74-CAA511905319}" srcOrd="0" destOrd="1" presId="urn:microsoft.com/office/officeart/2018/2/layout/IconVerticalSolidList"/>
    <dgm:cxn modelId="{B6738C6C-B862-4FB5-B844-AF6EEC4AF61D}" type="presParOf" srcId="{5571CC03-0ED2-4FC5-B0A8-A2DDB6752086}" destId="{430D82A1-4B33-46F3-82BA-56898F3A32DA}" srcOrd="0" destOrd="0" presId="urn:microsoft.com/office/officeart/2018/2/layout/IconVerticalSolidList"/>
    <dgm:cxn modelId="{70AE55BE-6B0A-416D-A5FC-E672F530587C}" type="presParOf" srcId="{430D82A1-4B33-46F3-82BA-56898F3A32DA}" destId="{F2225A11-C521-4549-AF51-5ABC8EBDFFE5}" srcOrd="0" destOrd="0" presId="urn:microsoft.com/office/officeart/2018/2/layout/IconVerticalSolidList"/>
    <dgm:cxn modelId="{A66F9636-FE8D-4FCE-9034-9BE170DDC94A}" type="presParOf" srcId="{430D82A1-4B33-46F3-82BA-56898F3A32DA}" destId="{3887B902-0C8F-4A6D-944A-C4521196865C}" srcOrd="1" destOrd="0" presId="urn:microsoft.com/office/officeart/2018/2/layout/IconVerticalSolidList"/>
    <dgm:cxn modelId="{521242A0-B9C7-411E-BD77-9AD7632AE99A}" type="presParOf" srcId="{430D82A1-4B33-46F3-82BA-56898F3A32DA}" destId="{C7BDAEFD-7143-4008-9FE6-FA855563AB3D}" srcOrd="2" destOrd="0" presId="urn:microsoft.com/office/officeart/2018/2/layout/IconVerticalSolidList"/>
    <dgm:cxn modelId="{55ECBA76-DFC2-449A-A059-69758B3CCD41}" type="presParOf" srcId="{430D82A1-4B33-46F3-82BA-56898F3A32DA}" destId="{67FA7547-D660-4D87-9BA6-1EC92EDC24D9}" srcOrd="3" destOrd="0" presId="urn:microsoft.com/office/officeart/2018/2/layout/IconVerticalSolidList"/>
    <dgm:cxn modelId="{5CA96953-04F2-4357-B847-D943E04BC612}" type="presParOf" srcId="{5571CC03-0ED2-4FC5-B0A8-A2DDB6752086}" destId="{444EA915-133C-49D2-9CCE-CECD578231E8}" srcOrd="1" destOrd="0" presId="urn:microsoft.com/office/officeart/2018/2/layout/IconVerticalSolidList"/>
    <dgm:cxn modelId="{12877428-0531-4D04-A217-500596894BAE}" type="presParOf" srcId="{5571CC03-0ED2-4FC5-B0A8-A2DDB6752086}" destId="{EAC82350-FE30-489F-933D-1D411C5E814C}" srcOrd="2" destOrd="0" presId="urn:microsoft.com/office/officeart/2018/2/layout/IconVerticalSolidList"/>
    <dgm:cxn modelId="{C88B52E8-5B04-4D11-92A8-AF9FEC70F1DC}" type="presParOf" srcId="{EAC82350-FE30-489F-933D-1D411C5E814C}" destId="{74746FF9-A9B1-4CAA-828B-0E6A006EB9C9}" srcOrd="0" destOrd="0" presId="urn:microsoft.com/office/officeart/2018/2/layout/IconVerticalSolidList"/>
    <dgm:cxn modelId="{5D8E5342-662A-46AA-9E06-55602B502966}" type="presParOf" srcId="{EAC82350-FE30-489F-933D-1D411C5E814C}" destId="{90DA908B-EA6C-4DF8-82E5-844DFBFA844F}" srcOrd="1" destOrd="0" presId="urn:microsoft.com/office/officeart/2018/2/layout/IconVerticalSolidList"/>
    <dgm:cxn modelId="{6CA2C16D-1196-4680-A848-BDC70D840CF7}" type="presParOf" srcId="{EAC82350-FE30-489F-933D-1D411C5E814C}" destId="{074DB102-7A96-4008-90D6-0DABF6CD277E}" srcOrd="2" destOrd="0" presId="urn:microsoft.com/office/officeart/2018/2/layout/IconVerticalSolidList"/>
    <dgm:cxn modelId="{F393AB90-3191-463A-B600-AC90D8CC0E16}" type="presParOf" srcId="{EAC82350-FE30-489F-933D-1D411C5E814C}" destId="{397ED925-5A3D-4781-B852-DCB99CF5AFF6}" srcOrd="3" destOrd="0" presId="urn:microsoft.com/office/officeart/2018/2/layout/IconVerticalSolidList"/>
    <dgm:cxn modelId="{DC88979F-99F5-49A0-92C2-6C8400561CB6}" type="presParOf" srcId="{EAC82350-FE30-489F-933D-1D411C5E814C}" destId="{C0A62B8F-30E2-4402-8E74-CAA511905319}"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A5764-2D62-4DF9-B965-451278C994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6ECFEF2-0004-4C12-B96E-325710EBF00E}">
      <dgm:prSet/>
      <dgm:spPr/>
      <dgm:t>
        <a:bodyPr/>
        <a:lstStyle/>
        <a:p>
          <a:r>
            <a:rPr lang="en-US" b="0" i="0"/>
            <a:t>Find the right journal.</a:t>
          </a:r>
          <a:endParaRPr lang="en-US"/>
        </a:p>
      </dgm:t>
    </dgm:pt>
    <dgm:pt modelId="{11C4EB28-A820-4292-8181-E655BA8C33F2}" type="parTrans" cxnId="{5D81FBEE-16F6-4704-8944-19B63FA88A76}">
      <dgm:prSet/>
      <dgm:spPr/>
      <dgm:t>
        <a:bodyPr/>
        <a:lstStyle/>
        <a:p>
          <a:endParaRPr lang="en-US"/>
        </a:p>
      </dgm:t>
    </dgm:pt>
    <dgm:pt modelId="{F2F966BA-D79E-4AE2-840F-B40244952BF8}" type="sibTrans" cxnId="{5D81FBEE-16F6-4704-8944-19B63FA88A76}">
      <dgm:prSet/>
      <dgm:spPr/>
      <dgm:t>
        <a:bodyPr/>
        <a:lstStyle/>
        <a:p>
          <a:endParaRPr lang="en-US"/>
        </a:p>
      </dgm:t>
    </dgm:pt>
    <dgm:pt modelId="{BFBB9858-71E7-48A8-B386-81E49524C8CA}">
      <dgm:prSet/>
      <dgm:spPr/>
      <dgm:t>
        <a:bodyPr/>
        <a:lstStyle/>
        <a:p>
          <a:r>
            <a:rPr lang="en-US" b="0" i="0"/>
            <a:t>Consult the journal’s submission requirements.</a:t>
          </a:r>
          <a:endParaRPr lang="en-US"/>
        </a:p>
      </dgm:t>
    </dgm:pt>
    <dgm:pt modelId="{F9BD517F-669D-4D46-B9EA-C07B6DEACFBF}" type="parTrans" cxnId="{A4FADA68-3239-40F1-B293-ABFDD6C8D088}">
      <dgm:prSet/>
      <dgm:spPr/>
      <dgm:t>
        <a:bodyPr/>
        <a:lstStyle/>
        <a:p>
          <a:endParaRPr lang="en-US"/>
        </a:p>
      </dgm:t>
    </dgm:pt>
    <dgm:pt modelId="{11172855-5EF1-4120-9F6A-83B53202A4A4}" type="sibTrans" cxnId="{A4FADA68-3239-40F1-B293-ABFDD6C8D088}">
      <dgm:prSet/>
      <dgm:spPr/>
      <dgm:t>
        <a:bodyPr/>
        <a:lstStyle/>
        <a:p>
          <a:endParaRPr lang="en-US"/>
        </a:p>
      </dgm:t>
    </dgm:pt>
    <dgm:pt modelId="{1EE153FE-96B8-4F60-ACE7-7AA190C8D888}">
      <dgm:prSet/>
      <dgm:spPr/>
      <dgm:t>
        <a:bodyPr/>
        <a:lstStyle/>
        <a:p>
          <a:r>
            <a:rPr lang="en-US" b="0" i="0"/>
            <a:t>Attach a cover letter to the journal editor along with the manuscript.</a:t>
          </a:r>
          <a:endParaRPr lang="en-US"/>
        </a:p>
      </dgm:t>
    </dgm:pt>
    <dgm:pt modelId="{14ADA537-8D83-4D6F-AEEA-22F8083B8A96}" type="parTrans" cxnId="{6693150D-7028-45D7-B322-45B28357F32A}">
      <dgm:prSet/>
      <dgm:spPr/>
      <dgm:t>
        <a:bodyPr/>
        <a:lstStyle/>
        <a:p>
          <a:endParaRPr lang="en-US"/>
        </a:p>
      </dgm:t>
    </dgm:pt>
    <dgm:pt modelId="{42877774-B0B5-4C64-A4A6-0ADFA3389E6B}" type="sibTrans" cxnId="{6693150D-7028-45D7-B322-45B28357F32A}">
      <dgm:prSet/>
      <dgm:spPr/>
      <dgm:t>
        <a:bodyPr/>
        <a:lstStyle/>
        <a:p>
          <a:endParaRPr lang="en-US"/>
        </a:p>
      </dgm:t>
    </dgm:pt>
    <dgm:pt modelId="{C0328DE1-5E21-4852-B72D-96D2640F9292}">
      <dgm:prSet/>
      <dgm:spPr/>
      <dgm:t>
        <a:bodyPr/>
        <a:lstStyle/>
        <a:p>
          <a:r>
            <a:rPr lang="en-US" b="0" i="0"/>
            <a:t>Most submitted manuscripts are rejected; only the best of the best are published.</a:t>
          </a:r>
          <a:endParaRPr lang="en-US"/>
        </a:p>
      </dgm:t>
    </dgm:pt>
    <dgm:pt modelId="{95ED88D5-ADD1-4D68-9F2E-66CABEB2377B}" type="parTrans" cxnId="{DA1BA038-09FD-43C6-B1CC-6ADEC1999DA6}">
      <dgm:prSet/>
      <dgm:spPr/>
      <dgm:t>
        <a:bodyPr/>
        <a:lstStyle/>
        <a:p>
          <a:endParaRPr lang="en-US"/>
        </a:p>
      </dgm:t>
    </dgm:pt>
    <dgm:pt modelId="{21009F16-E658-4B6F-91D5-0D05FB33C203}" type="sibTrans" cxnId="{DA1BA038-09FD-43C6-B1CC-6ADEC1999DA6}">
      <dgm:prSet/>
      <dgm:spPr/>
      <dgm:t>
        <a:bodyPr/>
        <a:lstStyle/>
        <a:p>
          <a:endParaRPr lang="en-US"/>
        </a:p>
      </dgm:t>
    </dgm:pt>
    <dgm:pt modelId="{2D2C1DA3-67C1-4B52-8014-F926076ACA69}" type="pres">
      <dgm:prSet presAssocID="{C90A5764-2D62-4DF9-B965-451278C9944C}" presName="linear" presStyleCnt="0">
        <dgm:presLayoutVars>
          <dgm:animLvl val="lvl"/>
          <dgm:resizeHandles val="exact"/>
        </dgm:presLayoutVars>
      </dgm:prSet>
      <dgm:spPr/>
    </dgm:pt>
    <dgm:pt modelId="{BAF35634-18AC-400D-9D64-2E76C9505B9A}" type="pres">
      <dgm:prSet presAssocID="{D6ECFEF2-0004-4C12-B96E-325710EBF00E}" presName="parentText" presStyleLbl="node1" presStyleIdx="0" presStyleCnt="4">
        <dgm:presLayoutVars>
          <dgm:chMax val="0"/>
          <dgm:bulletEnabled val="1"/>
        </dgm:presLayoutVars>
      </dgm:prSet>
      <dgm:spPr/>
    </dgm:pt>
    <dgm:pt modelId="{4EB6D5CA-3F8F-4768-8F22-44A79E876F77}" type="pres">
      <dgm:prSet presAssocID="{F2F966BA-D79E-4AE2-840F-B40244952BF8}" presName="spacer" presStyleCnt="0"/>
      <dgm:spPr/>
    </dgm:pt>
    <dgm:pt modelId="{5A8CD355-B2D2-42B0-8E41-3E1FC4B91AC8}" type="pres">
      <dgm:prSet presAssocID="{BFBB9858-71E7-48A8-B386-81E49524C8CA}" presName="parentText" presStyleLbl="node1" presStyleIdx="1" presStyleCnt="4">
        <dgm:presLayoutVars>
          <dgm:chMax val="0"/>
          <dgm:bulletEnabled val="1"/>
        </dgm:presLayoutVars>
      </dgm:prSet>
      <dgm:spPr/>
    </dgm:pt>
    <dgm:pt modelId="{5C07D368-5501-4ECC-A6EB-AD6CF6F7EDFE}" type="pres">
      <dgm:prSet presAssocID="{11172855-5EF1-4120-9F6A-83B53202A4A4}" presName="spacer" presStyleCnt="0"/>
      <dgm:spPr/>
    </dgm:pt>
    <dgm:pt modelId="{727E2490-6B61-4CCE-9098-A892F290BED3}" type="pres">
      <dgm:prSet presAssocID="{1EE153FE-96B8-4F60-ACE7-7AA190C8D888}" presName="parentText" presStyleLbl="node1" presStyleIdx="2" presStyleCnt="4">
        <dgm:presLayoutVars>
          <dgm:chMax val="0"/>
          <dgm:bulletEnabled val="1"/>
        </dgm:presLayoutVars>
      </dgm:prSet>
      <dgm:spPr/>
    </dgm:pt>
    <dgm:pt modelId="{7854A649-1B72-48B1-A9DD-2252C1CDF879}" type="pres">
      <dgm:prSet presAssocID="{42877774-B0B5-4C64-A4A6-0ADFA3389E6B}" presName="spacer" presStyleCnt="0"/>
      <dgm:spPr/>
    </dgm:pt>
    <dgm:pt modelId="{60665C37-97AE-4F08-A5D3-CE3CE1E5ECBE}" type="pres">
      <dgm:prSet presAssocID="{C0328DE1-5E21-4852-B72D-96D2640F9292}" presName="parentText" presStyleLbl="node1" presStyleIdx="3" presStyleCnt="4">
        <dgm:presLayoutVars>
          <dgm:chMax val="0"/>
          <dgm:bulletEnabled val="1"/>
        </dgm:presLayoutVars>
      </dgm:prSet>
      <dgm:spPr/>
    </dgm:pt>
  </dgm:ptLst>
  <dgm:cxnLst>
    <dgm:cxn modelId="{6693150D-7028-45D7-B322-45B28357F32A}" srcId="{C90A5764-2D62-4DF9-B965-451278C9944C}" destId="{1EE153FE-96B8-4F60-ACE7-7AA190C8D888}" srcOrd="2" destOrd="0" parTransId="{14ADA537-8D83-4D6F-AEEA-22F8083B8A96}" sibTransId="{42877774-B0B5-4C64-A4A6-0ADFA3389E6B}"/>
    <dgm:cxn modelId="{DA1BA038-09FD-43C6-B1CC-6ADEC1999DA6}" srcId="{C90A5764-2D62-4DF9-B965-451278C9944C}" destId="{C0328DE1-5E21-4852-B72D-96D2640F9292}" srcOrd="3" destOrd="0" parTransId="{95ED88D5-ADD1-4D68-9F2E-66CABEB2377B}" sibTransId="{21009F16-E658-4B6F-91D5-0D05FB33C203}"/>
    <dgm:cxn modelId="{A4FADA68-3239-40F1-B293-ABFDD6C8D088}" srcId="{C90A5764-2D62-4DF9-B965-451278C9944C}" destId="{BFBB9858-71E7-48A8-B386-81E49524C8CA}" srcOrd="1" destOrd="0" parTransId="{F9BD517F-669D-4D46-B9EA-C07B6DEACFBF}" sibTransId="{11172855-5EF1-4120-9F6A-83B53202A4A4}"/>
    <dgm:cxn modelId="{73A7A46E-8E8E-45B1-8062-EDC7D035221F}" type="presOf" srcId="{C0328DE1-5E21-4852-B72D-96D2640F9292}" destId="{60665C37-97AE-4F08-A5D3-CE3CE1E5ECBE}" srcOrd="0" destOrd="0" presId="urn:microsoft.com/office/officeart/2005/8/layout/vList2"/>
    <dgm:cxn modelId="{3AF8D2A4-F01F-470A-9215-9E18825C8A7D}" type="presOf" srcId="{D6ECFEF2-0004-4C12-B96E-325710EBF00E}" destId="{BAF35634-18AC-400D-9D64-2E76C9505B9A}" srcOrd="0" destOrd="0" presId="urn:microsoft.com/office/officeart/2005/8/layout/vList2"/>
    <dgm:cxn modelId="{3C6E6CA8-FA1C-40F0-83B4-FB837D66492C}" type="presOf" srcId="{C90A5764-2D62-4DF9-B965-451278C9944C}" destId="{2D2C1DA3-67C1-4B52-8014-F926076ACA69}" srcOrd="0" destOrd="0" presId="urn:microsoft.com/office/officeart/2005/8/layout/vList2"/>
    <dgm:cxn modelId="{DE4757A9-678C-4B16-9D37-12EA621FB8BB}" type="presOf" srcId="{BFBB9858-71E7-48A8-B386-81E49524C8CA}" destId="{5A8CD355-B2D2-42B0-8E41-3E1FC4B91AC8}" srcOrd="0" destOrd="0" presId="urn:microsoft.com/office/officeart/2005/8/layout/vList2"/>
    <dgm:cxn modelId="{F4E5C7DB-08E2-4965-9E24-70745F3FA65D}" type="presOf" srcId="{1EE153FE-96B8-4F60-ACE7-7AA190C8D888}" destId="{727E2490-6B61-4CCE-9098-A892F290BED3}" srcOrd="0" destOrd="0" presId="urn:microsoft.com/office/officeart/2005/8/layout/vList2"/>
    <dgm:cxn modelId="{5D81FBEE-16F6-4704-8944-19B63FA88A76}" srcId="{C90A5764-2D62-4DF9-B965-451278C9944C}" destId="{D6ECFEF2-0004-4C12-B96E-325710EBF00E}" srcOrd="0" destOrd="0" parTransId="{11C4EB28-A820-4292-8181-E655BA8C33F2}" sibTransId="{F2F966BA-D79E-4AE2-840F-B40244952BF8}"/>
    <dgm:cxn modelId="{F72AFAE2-D2F2-43F7-8F2E-782E9D2E7AEB}" type="presParOf" srcId="{2D2C1DA3-67C1-4B52-8014-F926076ACA69}" destId="{BAF35634-18AC-400D-9D64-2E76C9505B9A}" srcOrd="0" destOrd="0" presId="urn:microsoft.com/office/officeart/2005/8/layout/vList2"/>
    <dgm:cxn modelId="{E5A23866-4BA1-4AF3-96BD-9899BCE91B9F}" type="presParOf" srcId="{2D2C1DA3-67C1-4B52-8014-F926076ACA69}" destId="{4EB6D5CA-3F8F-4768-8F22-44A79E876F77}" srcOrd="1" destOrd="0" presId="urn:microsoft.com/office/officeart/2005/8/layout/vList2"/>
    <dgm:cxn modelId="{2ADA09CC-4D09-42A7-A72A-A188C2C6F2E6}" type="presParOf" srcId="{2D2C1DA3-67C1-4B52-8014-F926076ACA69}" destId="{5A8CD355-B2D2-42B0-8E41-3E1FC4B91AC8}" srcOrd="2" destOrd="0" presId="urn:microsoft.com/office/officeart/2005/8/layout/vList2"/>
    <dgm:cxn modelId="{45A98F00-A460-4C19-A156-65BD4F8E0212}" type="presParOf" srcId="{2D2C1DA3-67C1-4B52-8014-F926076ACA69}" destId="{5C07D368-5501-4ECC-A6EB-AD6CF6F7EDFE}" srcOrd="3" destOrd="0" presId="urn:microsoft.com/office/officeart/2005/8/layout/vList2"/>
    <dgm:cxn modelId="{53A36335-2E44-4E6F-B7D9-2B50726DE18A}" type="presParOf" srcId="{2D2C1DA3-67C1-4B52-8014-F926076ACA69}" destId="{727E2490-6B61-4CCE-9098-A892F290BED3}" srcOrd="4" destOrd="0" presId="urn:microsoft.com/office/officeart/2005/8/layout/vList2"/>
    <dgm:cxn modelId="{59DD26F4-994E-48ED-B9C5-F264D475A63B}" type="presParOf" srcId="{2D2C1DA3-67C1-4B52-8014-F926076ACA69}" destId="{7854A649-1B72-48B1-A9DD-2252C1CDF879}" srcOrd="5" destOrd="0" presId="urn:microsoft.com/office/officeart/2005/8/layout/vList2"/>
    <dgm:cxn modelId="{D124BA20-3796-4691-B694-3E1C448E8E5E}" type="presParOf" srcId="{2D2C1DA3-67C1-4B52-8014-F926076ACA69}" destId="{60665C37-97AE-4F08-A5D3-CE3CE1E5ECBE}"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25A11-C521-4549-AF51-5ABC8EBDFFE5}">
      <dsp:nvSpPr>
        <dsp:cNvPr id="0" name=""/>
        <dsp:cNvSpPr/>
      </dsp:nvSpPr>
      <dsp:spPr>
        <a:xfrm>
          <a:off x="0" y="856043"/>
          <a:ext cx="4793456" cy="1570933"/>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887B902-0C8F-4A6D-944A-C4521196865C}">
      <dsp:nvSpPr>
        <dsp:cNvPr id="0" name=""/>
        <dsp:cNvSpPr/>
      </dsp:nvSpPr>
      <dsp:spPr>
        <a:xfrm>
          <a:off x="475207" y="1209503"/>
          <a:ext cx="864013" cy="864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7FA7547-D660-4D87-9BA6-1EC92EDC24D9}">
      <dsp:nvSpPr>
        <dsp:cNvPr id="0" name=""/>
        <dsp:cNvSpPr/>
      </dsp:nvSpPr>
      <dsp:spPr>
        <a:xfrm>
          <a:off x="1814428" y="856043"/>
          <a:ext cx="2977254" cy="1570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57" tIns="166257" rIns="166257" bIns="166257" numCol="1" spcCol="1270" anchor="ctr" anchorCtr="0">
          <a:noAutofit/>
        </a:bodyPr>
        <a:lstStyle/>
        <a:p>
          <a:pPr marL="0" lvl="0" indent="0" algn="l" defTabSz="666750">
            <a:lnSpc>
              <a:spcPct val="90000"/>
            </a:lnSpc>
            <a:spcBef>
              <a:spcPct val="0"/>
            </a:spcBef>
            <a:spcAft>
              <a:spcPct val="35000"/>
            </a:spcAft>
            <a:buNone/>
          </a:pPr>
          <a:r>
            <a:rPr lang="en-US" sz="1500" b="0" i="0" kern="1200"/>
            <a:t>Be conservative: select only those references that are useful and contribute to your arguments.</a:t>
          </a:r>
          <a:endParaRPr lang="en-US" sz="1500" kern="1200"/>
        </a:p>
      </dsp:txBody>
      <dsp:txXfrm>
        <a:off x="1814428" y="856043"/>
        <a:ext cx="2977254" cy="1570933"/>
      </dsp:txXfrm>
    </dsp:sp>
    <dsp:sp modelId="{74746FF9-A9B1-4CAA-828B-0E6A006EB9C9}">
      <dsp:nvSpPr>
        <dsp:cNvPr id="0" name=""/>
        <dsp:cNvSpPr/>
      </dsp:nvSpPr>
      <dsp:spPr>
        <a:xfrm>
          <a:off x="0" y="2819710"/>
          <a:ext cx="4793456" cy="1570933"/>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0DA908B-EA6C-4DF8-82E5-844DFBFA844F}">
      <dsp:nvSpPr>
        <dsp:cNvPr id="0" name=""/>
        <dsp:cNvSpPr/>
      </dsp:nvSpPr>
      <dsp:spPr>
        <a:xfrm>
          <a:off x="475207" y="3173170"/>
          <a:ext cx="864013" cy="864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97ED925-5A3D-4781-B852-DCB99CF5AFF6}">
      <dsp:nvSpPr>
        <dsp:cNvPr id="0" name=""/>
        <dsp:cNvSpPr/>
      </dsp:nvSpPr>
      <dsp:spPr>
        <a:xfrm>
          <a:off x="1814428" y="2819710"/>
          <a:ext cx="2157055" cy="1570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57" tIns="166257" rIns="166257" bIns="166257" numCol="1" spcCol="1270" anchor="ctr" anchorCtr="0">
          <a:noAutofit/>
        </a:bodyPr>
        <a:lstStyle/>
        <a:p>
          <a:pPr marL="0" lvl="0" indent="0" algn="l" defTabSz="666750">
            <a:lnSpc>
              <a:spcPct val="90000"/>
            </a:lnSpc>
            <a:spcBef>
              <a:spcPct val="0"/>
            </a:spcBef>
            <a:spcAft>
              <a:spcPct val="35000"/>
            </a:spcAft>
            <a:buNone/>
          </a:pPr>
          <a:r>
            <a:rPr lang="en-US" sz="1500" b="0" i="0" kern="1200"/>
            <a:t>A general rule: paraphrase a point using your own words rather than a direct quote.</a:t>
          </a:r>
          <a:endParaRPr lang="en-US" sz="1500" kern="1200"/>
        </a:p>
      </dsp:txBody>
      <dsp:txXfrm>
        <a:off x="1814428" y="2819710"/>
        <a:ext cx="2157055" cy="1570933"/>
      </dsp:txXfrm>
    </dsp:sp>
    <dsp:sp modelId="{C0A62B8F-30E2-4402-8E74-CAA511905319}">
      <dsp:nvSpPr>
        <dsp:cNvPr id="0" name=""/>
        <dsp:cNvSpPr/>
      </dsp:nvSpPr>
      <dsp:spPr>
        <a:xfrm>
          <a:off x="3971483" y="2819710"/>
          <a:ext cx="820199" cy="1570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57" tIns="166257" rIns="166257" bIns="166257" numCol="1" spcCol="1270" anchor="ctr" anchorCtr="0">
          <a:noAutofit/>
        </a:bodyPr>
        <a:lstStyle/>
        <a:p>
          <a:pPr marL="0" lvl="0" indent="0" algn="l" defTabSz="488950">
            <a:lnSpc>
              <a:spcPct val="90000"/>
            </a:lnSpc>
            <a:spcBef>
              <a:spcPct val="0"/>
            </a:spcBef>
            <a:spcAft>
              <a:spcPct val="35000"/>
            </a:spcAft>
            <a:buNone/>
          </a:pPr>
          <a:r>
            <a:rPr lang="en-US" sz="1100" b="0" i="0" kern="1200"/>
            <a:t>Use direct quotations only when it is necessary to preserve the whole essence of the original statement.</a:t>
          </a:r>
          <a:endParaRPr lang="en-US" sz="1100" kern="1200"/>
        </a:p>
        <a:p>
          <a:pPr marL="0" lvl="0" indent="0" algn="l" defTabSz="488950">
            <a:lnSpc>
              <a:spcPct val="90000"/>
            </a:lnSpc>
            <a:spcBef>
              <a:spcPct val="0"/>
            </a:spcBef>
            <a:spcAft>
              <a:spcPct val="35000"/>
            </a:spcAft>
            <a:buNone/>
          </a:pPr>
          <a:r>
            <a:rPr lang="en-US" sz="1100" b="0" i="0" kern="1200"/>
            <a:t>Quotations should be used sparingly.</a:t>
          </a:r>
          <a:endParaRPr lang="en-US" sz="1100" kern="1200"/>
        </a:p>
      </dsp:txBody>
      <dsp:txXfrm>
        <a:off x="3971483" y="2819710"/>
        <a:ext cx="820199" cy="157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35634-18AC-400D-9D64-2E76C9505B9A}">
      <dsp:nvSpPr>
        <dsp:cNvPr id="0" name=""/>
        <dsp:cNvSpPr/>
      </dsp:nvSpPr>
      <dsp:spPr>
        <a:xfrm>
          <a:off x="0" y="70309"/>
          <a:ext cx="4793456" cy="122899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Find the right journal.</a:t>
          </a:r>
          <a:endParaRPr lang="en-US" sz="2200" kern="1200"/>
        </a:p>
      </dsp:txBody>
      <dsp:txXfrm>
        <a:off x="59995" y="130304"/>
        <a:ext cx="4673466" cy="1109007"/>
      </dsp:txXfrm>
    </dsp:sp>
    <dsp:sp modelId="{5A8CD355-B2D2-42B0-8E41-3E1FC4B91AC8}">
      <dsp:nvSpPr>
        <dsp:cNvPr id="0" name=""/>
        <dsp:cNvSpPr/>
      </dsp:nvSpPr>
      <dsp:spPr>
        <a:xfrm>
          <a:off x="0" y="1362666"/>
          <a:ext cx="4793456" cy="1228997"/>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Consult the journal’s submission requirements.</a:t>
          </a:r>
          <a:endParaRPr lang="en-US" sz="2200" kern="1200"/>
        </a:p>
      </dsp:txBody>
      <dsp:txXfrm>
        <a:off x="59995" y="1422661"/>
        <a:ext cx="4673466" cy="1109007"/>
      </dsp:txXfrm>
    </dsp:sp>
    <dsp:sp modelId="{727E2490-6B61-4CCE-9098-A892F290BED3}">
      <dsp:nvSpPr>
        <dsp:cNvPr id="0" name=""/>
        <dsp:cNvSpPr/>
      </dsp:nvSpPr>
      <dsp:spPr>
        <a:xfrm>
          <a:off x="0" y="2655023"/>
          <a:ext cx="4793456" cy="1228997"/>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Attach a cover letter to the journal editor along with the manuscript.</a:t>
          </a:r>
          <a:endParaRPr lang="en-US" sz="2200" kern="1200"/>
        </a:p>
      </dsp:txBody>
      <dsp:txXfrm>
        <a:off x="59995" y="2715018"/>
        <a:ext cx="4673466" cy="1109007"/>
      </dsp:txXfrm>
    </dsp:sp>
    <dsp:sp modelId="{60665C37-97AE-4F08-A5D3-CE3CE1E5ECBE}">
      <dsp:nvSpPr>
        <dsp:cNvPr id="0" name=""/>
        <dsp:cNvSpPr/>
      </dsp:nvSpPr>
      <dsp:spPr>
        <a:xfrm>
          <a:off x="0" y="3947380"/>
          <a:ext cx="4793456" cy="1228997"/>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Most submitted manuscripts are rejected; only the best of the best are published.</a:t>
          </a:r>
          <a:endParaRPr lang="en-US" sz="2200" kern="1200"/>
        </a:p>
      </dsp:txBody>
      <dsp:txXfrm>
        <a:off x="59995" y="4007375"/>
        <a:ext cx="4673466" cy="11090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5121"/>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3491" name="Rectangle 5122"/>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3492" name="Rectangle 5123"/>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5125" name="Notes Placeholder 5124"/>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4" name="Rectangle 5125"/>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Slide Number Placeholder 5126"/>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vl1pPr>
          </a:lstStyle>
          <a:p>
            <a:fld id="{FCA16ACA-BEA9-4113-B004-2C9FC464C5F8}" type="slidenum">
              <a:rPr lang="en-US"/>
              <a:pPr/>
              <a:t>‹#›</a:t>
            </a:fld>
            <a:endParaRPr lang="en-US"/>
          </a:p>
        </p:txBody>
      </p:sp>
    </p:spTree>
    <p:extLst>
      <p:ext uri="{BB962C8B-B14F-4D97-AF65-F5344CB8AC3E}">
        <p14:creationId xmlns:p14="http://schemas.microsoft.com/office/powerpoint/2010/main" val="15749348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5</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14</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Figure 16.2 An APA-Style Abstract</a:t>
            </a:r>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15</a:t>
            </a:fld>
            <a:endParaRPr lang="en-US"/>
          </a:p>
        </p:txBody>
      </p:sp>
    </p:spTree>
    <p:extLst>
      <p:ext uri="{BB962C8B-B14F-4D97-AF65-F5344CB8AC3E}">
        <p14:creationId xmlns:p14="http://schemas.microsoft.com/office/powerpoint/2010/main" val="426640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16</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16.3 Excerpts from an APA-Style Introduction</a:t>
            </a:r>
          </a:p>
        </p:txBody>
      </p:sp>
      <p:sp>
        <p:nvSpPr>
          <p:cNvPr id="4" name="Slide Number Placeholder 3"/>
          <p:cNvSpPr>
            <a:spLocks noGrp="1"/>
          </p:cNvSpPr>
          <p:nvPr>
            <p:ph type="sldNum" sz="quarter" idx="10"/>
          </p:nvPr>
        </p:nvSpPr>
        <p:spPr/>
        <p:txBody>
          <a:bodyPr/>
          <a:lstStyle/>
          <a:p>
            <a:fld id="{FCA16ACA-BEA9-4113-B004-2C9FC464C5F8}" type="slidenum">
              <a:rPr lang="en-US" smtClean="0"/>
              <a:pPr/>
              <a:t>17</a:t>
            </a:fld>
            <a:endParaRPr lang="en-US"/>
          </a:p>
        </p:txBody>
      </p:sp>
    </p:spTree>
    <p:extLst>
      <p:ext uri="{BB962C8B-B14F-4D97-AF65-F5344CB8AC3E}">
        <p14:creationId xmlns:p14="http://schemas.microsoft.com/office/powerpoint/2010/main" val="426640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16.3 Excerpts from an APA-Style Introduction:</a:t>
            </a:r>
            <a:r>
              <a:rPr lang="en-US" baseline="0" dirty="0"/>
              <a:t> Relevant Literature</a:t>
            </a:r>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18</a:t>
            </a:fld>
            <a:endParaRPr lang="en-US"/>
          </a:p>
        </p:txBody>
      </p:sp>
    </p:spTree>
    <p:extLst>
      <p:ext uri="{BB962C8B-B14F-4D97-AF65-F5344CB8AC3E}">
        <p14:creationId xmlns:p14="http://schemas.microsoft.com/office/powerpoint/2010/main" val="426640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16.3 Excerpts from an APA-Style Introduction: Method and Hypothesis</a:t>
            </a:r>
          </a:p>
        </p:txBody>
      </p:sp>
      <p:sp>
        <p:nvSpPr>
          <p:cNvPr id="4" name="Slide Number Placeholder 3"/>
          <p:cNvSpPr>
            <a:spLocks noGrp="1"/>
          </p:cNvSpPr>
          <p:nvPr>
            <p:ph type="sldNum" sz="quarter" idx="10"/>
          </p:nvPr>
        </p:nvSpPr>
        <p:spPr/>
        <p:txBody>
          <a:bodyPr/>
          <a:lstStyle/>
          <a:p>
            <a:fld id="{FCA16ACA-BEA9-4113-B004-2C9FC464C5F8}" type="slidenum">
              <a:rPr lang="en-US" smtClean="0"/>
              <a:pPr/>
              <a:t>19</a:t>
            </a:fld>
            <a:endParaRPr lang="en-US"/>
          </a:p>
        </p:txBody>
      </p:sp>
    </p:spTree>
    <p:extLst>
      <p:ext uri="{BB962C8B-B14F-4D97-AF65-F5344CB8AC3E}">
        <p14:creationId xmlns:p14="http://schemas.microsoft.com/office/powerpoint/2010/main" val="426640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20</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Figure 16.4 An APA-Style Method Section: </a:t>
            </a:r>
            <a:r>
              <a:rPr lang="en-US" dirty="0"/>
              <a:t>Participants Subsection</a:t>
            </a:r>
          </a:p>
        </p:txBody>
      </p:sp>
      <p:sp>
        <p:nvSpPr>
          <p:cNvPr id="4" name="Slide Number Placeholder 3"/>
          <p:cNvSpPr>
            <a:spLocks noGrp="1"/>
          </p:cNvSpPr>
          <p:nvPr>
            <p:ph type="sldNum" sz="quarter" idx="10"/>
          </p:nvPr>
        </p:nvSpPr>
        <p:spPr/>
        <p:txBody>
          <a:bodyPr/>
          <a:lstStyle/>
          <a:p>
            <a:fld id="{FCA16ACA-BEA9-4113-B004-2C9FC464C5F8}" type="slidenum">
              <a:rPr lang="en-US" smtClean="0"/>
              <a:pPr/>
              <a:t>21</a:t>
            </a:fld>
            <a:endParaRPr lang="en-US"/>
          </a:p>
        </p:txBody>
      </p:sp>
    </p:spTree>
    <p:extLst>
      <p:ext uri="{BB962C8B-B14F-4D97-AF65-F5344CB8AC3E}">
        <p14:creationId xmlns:p14="http://schemas.microsoft.com/office/powerpoint/2010/main" val="4266409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charset="0"/>
                <a:ea typeface="+mn-ea"/>
                <a:cs typeface="+mn-cs"/>
              </a:rPr>
              <a:t>Figure 16.4 An APA-Style Method Section: </a:t>
            </a:r>
            <a:r>
              <a:rPr lang="en-US" dirty="0"/>
              <a:t>Procedure Subsection</a:t>
            </a:r>
          </a:p>
        </p:txBody>
      </p:sp>
      <p:sp>
        <p:nvSpPr>
          <p:cNvPr id="4" name="Slide Number Placeholder 3"/>
          <p:cNvSpPr>
            <a:spLocks noGrp="1"/>
          </p:cNvSpPr>
          <p:nvPr>
            <p:ph type="sldNum" sz="quarter" idx="10"/>
          </p:nvPr>
        </p:nvSpPr>
        <p:spPr/>
        <p:txBody>
          <a:bodyPr/>
          <a:lstStyle/>
          <a:p>
            <a:fld id="{FCA16ACA-BEA9-4113-B004-2C9FC464C5F8}" type="slidenum">
              <a:rPr lang="en-US" smtClean="0"/>
              <a:pPr/>
              <a:t>22</a:t>
            </a:fld>
            <a:endParaRPr lang="en-US"/>
          </a:p>
        </p:txBody>
      </p:sp>
    </p:spTree>
    <p:extLst>
      <p:ext uri="{BB962C8B-B14F-4D97-AF65-F5344CB8AC3E}">
        <p14:creationId xmlns:p14="http://schemas.microsoft.com/office/powerpoint/2010/main" val="426640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23</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6</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16.5 An APA-Style Results Section</a:t>
            </a:r>
          </a:p>
        </p:txBody>
      </p:sp>
      <p:sp>
        <p:nvSpPr>
          <p:cNvPr id="4" name="Slide Number Placeholder 3"/>
          <p:cNvSpPr>
            <a:spLocks noGrp="1"/>
          </p:cNvSpPr>
          <p:nvPr>
            <p:ph type="sldNum" sz="quarter" idx="10"/>
          </p:nvPr>
        </p:nvSpPr>
        <p:spPr/>
        <p:txBody>
          <a:bodyPr/>
          <a:lstStyle/>
          <a:p>
            <a:fld id="{FCA16ACA-BEA9-4113-B004-2C9FC464C5F8}" type="slidenum">
              <a:rPr lang="en-US" smtClean="0"/>
              <a:pPr/>
              <a:t>24</a:t>
            </a:fld>
            <a:endParaRPr lang="en-US"/>
          </a:p>
        </p:txBody>
      </p:sp>
    </p:spTree>
    <p:extLst>
      <p:ext uri="{BB962C8B-B14F-4D97-AF65-F5344CB8AC3E}">
        <p14:creationId xmlns:p14="http://schemas.microsoft.com/office/powerpoint/2010/main" val="4266409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25</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16.6 An APA-Style</a:t>
            </a:r>
            <a:r>
              <a:rPr lang="en-US" baseline="0" dirty="0"/>
              <a:t> Discussion Section</a:t>
            </a:r>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26</a:t>
            </a:fld>
            <a:endParaRPr lang="en-US"/>
          </a:p>
        </p:txBody>
      </p:sp>
    </p:spTree>
    <p:extLst>
      <p:ext uri="{BB962C8B-B14F-4D97-AF65-F5344CB8AC3E}">
        <p14:creationId xmlns:p14="http://schemas.microsoft.com/office/powerpoint/2010/main" val="4266409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27</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16.7 An APA-Style References Section</a:t>
            </a:r>
          </a:p>
        </p:txBody>
      </p:sp>
      <p:sp>
        <p:nvSpPr>
          <p:cNvPr id="4" name="Slide Number Placeholder 3"/>
          <p:cNvSpPr>
            <a:spLocks noGrp="1"/>
          </p:cNvSpPr>
          <p:nvPr>
            <p:ph type="sldNum" sz="quarter" idx="10"/>
          </p:nvPr>
        </p:nvSpPr>
        <p:spPr/>
        <p:txBody>
          <a:bodyPr/>
          <a:lstStyle/>
          <a:p>
            <a:fld id="{FCA16ACA-BEA9-4113-B004-2C9FC464C5F8}" type="slidenum">
              <a:rPr lang="en-US" smtClean="0"/>
              <a:pPr/>
              <a:t>28</a:t>
            </a:fld>
            <a:endParaRPr lang="en-US"/>
          </a:p>
        </p:txBody>
      </p:sp>
    </p:spTree>
    <p:extLst>
      <p:ext uri="{BB962C8B-B14F-4D97-AF65-F5344CB8AC3E}">
        <p14:creationId xmlns:p14="http://schemas.microsoft.com/office/powerpoint/2010/main" val="4266409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29</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30</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31</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32</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33</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7</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34</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8</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Table</a:t>
            </a:r>
            <a:r>
              <a:rPr lang="en-US" baseline="0" dirty="0"/>
              <a:t> 16.1 Examples of Original and Subsequent Citations</a:t>
            </a:r>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9</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10</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11</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16ACA-BEA9-4113-B004-2C9FC464C5F8}" type="slidenum">
              <a:rPr lang="en-US" smtClean="0"/>
              <a:pPr/>
              <a:t>12</a:t>
            </a:fld>
            <a:endParaRPr lang="en-US"/>
          </a:p>
        </p:txBody>
      </p:sp>
    </p:spTree>
    <p:extLst>
      <p:ext uri="{BB962C8B-B14F-4D97-AF65-F5344CB8AC3E}">
        <p14:creationId xmlns:p14="http://schemas.microsoft.com/office/powerpoint/2010/main" val="1425906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16.1 An APA-Style Title Page</a:t>
            </a:r>
          </a:p>
        </p:txBody>
      </p:sp>
      <p:sp>
        <p:nvSpPr>
          <p:cNvPr id="4" name="Slide Number Placeholder 3"/>
          <p:cNvSpPr>
            <a:spLocks noGrp="1"/>
          </p:cNvSpPr>
          <p:nvPr>
            <p:ph type="sldNum" sz="quarter" idx="10"/>
          </p:nvPr>
        </p:nvSpPr>
        <p:spPr/>
        <p:txBody>
          <a:bodyPr/>
          <a:lstStyle/>
          <a:p>
            <a:fld id="{FCA16ACA-BEA9-4113-B004-2C9FC464C5F8}" type="slidenum">
              <a:rPr lang="en-US" smtClean="0"/>
              <a:pPr/>
              <a:t>13</a:t>
            </a:fld>
            <a:endParaRPr lang="en-US"/>
          </a:p>
        </p:txBody>
      </p:sp>
    </p:spTree>
    <p:extLst>
      <p:ext uri="{BB962C8B-B14F-4D97-AF65-F5344CB8AC3E}">
        <p14:creationId xmlns:p14="http://schemas.microsoft.com/office/powerpoint/2010/main" val="426640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59305B"/>
              </a:buClr>
            </a:pPr>
            <a:endParaRPr lang="en-US" dirty="0"/>
          </a:p>
        </p:txBody>
      </p:sp>
      <p:sp>
        <p:nvSpPr>
          <p:cNvPr id="11" name="Title 10"/>
          <p:cNvSpPr>
            <a:spLocks noGrp="1"/>
          </p:cNvSpPr>
          <p:nvPr>
            <p:ph type="title"/>
          </p:nvPr>
        </p:nvSpPr>
        <p:spPr>
          <a:xfrm>
            <a:off x="457200" y="228600"/>
            <a:ext cx="8229600" cy="622828"/>
          </a:xfrm>
          <a:solidFill>
            <a:srgbClr val="00739B"/>
          </a:solidFill>
        </p:spPr>
        <p:txBody>
          <a:bodyPr anchor="t">
            <a:noAutofit/>
          </a:bodyPr>
          <a:lstStyle>
            <a:lvl1pPr>
              <a:defRPr sz="3600">
                <a:latin typeface="Arial" pitchFamily="34" charset="0"/>
                <a:ea typeface="Verdana" pitchFamily="34" charset="0"/>
                <a:cs typeface="Arial" pitchFamily="34" charset="0"/>
              </a:defRPr>
            </a:lvl1pPr>
          </a:lstStyle>
          <a:p>
            <a:r>
              <a:rPr lang="en-US" dirty="0"/>
              <a:t>Click to edit Master title style</a:t>
            </a:r>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0739B"/>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181052409"/>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3/3/2019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442940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3/3/2019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1916712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3/3/2019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4399663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3/3/2019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589503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3/3/2019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301521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3/3/2019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252723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3/3/2019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6531289"/>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3/3/2019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9766069"/>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3/3/2019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584375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3/3/2019</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172495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61963" indent="-461963">
              <a:buClr>
                <a:srgbClr val="59305B"/>
              </a:buClr>
              <a:buSzPct val="100000"/>
              <a:defRPr/>
            </a:lvl1pPr>
            <a:lvl2pPr marL="914400" indent="-457200">
              <a:buClr>
                <a:srgbClr val="59305B"/>
              </a:buClr>
              <a:defRPr/>
            </a:lvl2pPr>
            <a:lvl3pPr marL="1376363" indent="-461963">
              <a:buClr>
                <a:srgbClr val="59305B"/>
              </a:buClr>
              <a:buFont typeface="Wingdings" pitchFamily="2" charset="2"/>
              <a:buChar char="§"/>
              <a:defRPr/>
            </a:lvl3pPr>
            <a:lvl4pPr marL="1600200" indent="-228600">
              <a:buClr>
                <a:srgbClr val="59305B"/>
              </a:buClr>
              <a:buFont typeface="Courier New" pitchFamily="49" charset="0"/>
              <a:buChar char="o"/>
              <a:defRPr/>
            </a:lvl4pPr>
            <a:lvl5pPr>
              <a:buClr>
                <a:srgbClr val="59305B"/>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2379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474D98-3273-47CE-B312-A00AAFA2779F}" type="datetimeFigureOut">
              <a:rPr lang="en-US" dirty="0"/>
              <a:t>3/3/2019</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191621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lvl1pPr>
              <a:buClr>
                <a:srgbClr val="59305B"/>
              </a:buClr>
              <a:defRPr/>
            </a:lvl1pPr>
          </a:lstStyle>
          <a:p>
            <a:r>
              <a:rPr lang="en-US" dirty="0"/>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title="Cengage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4614" y="6410999"/>
            <a:ext cx="1359386" cy="30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076876"/>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lvl1pPr>
              <a:buClr>
                <a:srgbClr val="59305B"/>
              </a:buClr>
              <a:defRPr/>
            </a:lvl1pPr>
          </a:lstStyle>
          <a:p>
            <a:r>
              <a:rPr lang="en-US" dirty="0"/>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opyright" descr="Pearson: Copyright 2015, 2012, 2009"/>
          <p:cNvSpPr txBox="1">
            <a:spLocks noChangeArrowheads="1"/>
          </p:cNvSpPr>
          <p:nvPr/>
        </p:nvSpPr>
        <p:spPr bwMode="auto">
          <a:xfrm>
            <a:off x="1524000" y="6398426"/>
            <a:ext cx="7012763" cy="347987"/>
          </a:xfrm>
          <a:prstGeom prst="rect">
            <a:avLst/>
          </a:prstGeom>
          <a:solidFill>
            <a:srgbClr val="00739B"/>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lvl="0" indent="0" algn="ctr" eaLnBrk="0" fontAlgn="base" hangingPunct="0">
              <a:spcBef>
                <a:spcPct val="0"/>
              </a:spcBef>
              <a:spcAft>
                <a:spcPct val="0"/>
              </a:spcAft>
              <a:buClrTx/>
              <a:buNone/>
              <a:defRPr/>
            </a:pPr>
            <a:r>
              <a:rPr lang="en-US" sz="1200" dirty="0">
                <a:solidFill>
                  <a:schemeClr val="bg1"/>
                </a:solidFill>
              </a:rPr>
              <a:t>© 2019 Cengage. All rights reserved</a:t>
            </a:r>
            <a:r>
              <a:rPr lang="en-US" sz="1200" dirty="0">
                <a:solidFill>
                  <a:schemeClr val="bg1"/>
                </a:solidFill>
                <a:ea typeface="ＭＳ Ｐゴシック" charset="-128"/>
              </a:rPr>
              <a:t>.</a:t>
            </a:r>
            <a:endParaRPr lang="en-US" sz="1200" dirty="0">
              <a:solidFill>
                <a:schemeClr val="bg1"/>
              </a:solidFill>
            </a:endParaRPr>
          </a:p>
        </p:txBody>
      </p:sp>
      <p:pic>
        <p:nvPicPr>
          <p:cNvPr id="9" name="Picture 8" title="Cengage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4614" y="6410999"/>
            <a:ext cx="1359386" cy="30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61692"/>
      </p:ext>
    </p:extLst>
  </p:cSld>
  <p:clrMapOvr>
    <a:masterClrMapping/>
  </p:clrMapOvr>
  <p:transition spd="slow"/>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3/3/2019</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29889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993E9-CEF0-47B7-AEA6-AFACC79966BA}" type="datetimeFigureOut">
              <a:rPr lang="en-US" dirty="0"/>
              <a:t>3/3/2019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388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3/3/2019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0111745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62588-EC5C-453B-A942-AA1C7EFEEF33}" type="datetimeFigureOut">
              <a:rPr lang="en-US" dirty="0"/>
              <a:t>3/3/2019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966467"/>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D5D575-BDA5-4AAF-81DC-5D38C213A391}" type="datetimeFigureOut">
              <a:rPr lang="en-US" dirty="0"/>
              <a:t>3/3/2019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874975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9C5B0-21BA-48EA-B067-5E37072B4F18}" type="datetimeFigureOut">
              <a:rPr lang="en-US" dirty="0"/>
              <a:t>3/3/2019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4117237"/>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image" Target="../media/image1.png"/><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marL="461963" lvl="0" indent="-461963">
              <a:buSzPct val="100000"/>
            </a:pPr>
            <a:r>
              <a:rPr lang="en-US" dirty="0"/>
              <a:t>Click to edit Master text styles</a:t>
            </a:r>
          </a:p>
          <a:p>
            <a:pPr marL="914400" lvl="1" indent="-457200"/>
            <a:r>
              <a:rPr lang="en-US" dirty="0"/>
              <a:t>Second level</a:t>
            </a:r>
          </a:p>
          <a:p>
            <a:pPr marL="1376363" lvl="2" indent="-461963"/>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554"/>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07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524000" y="6398426"/>
            <a:ext cx="7012763" cy="347987"/>
          </a:xfrm>
          <a:prstGeom prst="rect">
            <a:avLst/>
          </a:prstGeom>
          <a:solidFill>
            <a:srgbClr val="00739B"/>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lvl="0" indent="0" algn="ctr" eaLnBrk="0" fontAlgn="base" hangingPunct="0">
              <a:spcBef>
                <a:spcPct val="0"/>
              </a:spcBef>
              <a:spcAft>
                <a:spcPct val="0"/>
              </a:spcAft>
              <a:buClrTx/>
              <a:buNone/>
              <a:defRPr/>
            </a:pPr>
            <a:r>
              <a:rPr lang="en-US" sz="1200" dirty="0">
                <a:solidFill>
                  <a:schemeClr val="bg1"/>
                </a:solidFill>
              </a:rPr>
              <a:t>© 2019 Cengage. All rights reserved</a:t>
            </a:r>
            <a:r>
              <a:rPr lang="en-US" sz="1200" dirty="0">
                <a:solidFill>
                  <a:schemeClr val="bg1"/>
                </a:solidFill>
                <a:ea typeface="ＭＳ Ｐゴシック" charset="-128"/>
              </a:rPr>
              <a:t>.</a:t>
            </a:r>
            <a:endParaRPr lang="en-US" sz="1200" dirty="0">
              <a:solidFill>
                <a:schemeClr val="bg1"/>
              </a:solidFill>
            </a:endParaRPr>
          </a:p>
        </p:txBody>
      </p:sp>
      <p:pic>
        <p:nvPicPr>
          <p:cNvPr id="8" name="Picture 7" title="Cengage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4614" y="6410999"/>
            <a:ext cx="1359386" cy="30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697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sldNum="0" hd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59305B"/>
        </a:buClr>
        <a:buFont typeface="Arial" pitchFamily="34" charset="0"/>
        <a:buChar char="•"/>
        <a:defRPr lang="en-US" sz="2600" kern="1200" dirty="0" smtClean="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59305B"/>
        </a:buClr>
        <a:buFont typeface="Arial" pitchFamily="34" charset="0"/>
        <a:buChar char="–"/>
        <a:defRPr lang="en-US" sz="2400" kern="1200" dirty="0" smtClean="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59305B"/>
        </a:buClr>
        <a:buFont typeface="Wingdings" pitchFamily="2" charset="2"/>
        <a:buChar char="§"/>
        <a:defRPr lang="en-US" sz="2200" kern="1200" dirty="0" smtClean="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59305B"/>
        </a:buClr>
        <a:buFont typeface="Courier New" pitchFamily="49" charset="0"/>
        <a:buChar char="o"/>
        <a:defRPr lang="en-US" sz="2000" kern="1200" dirty="0" smtClean="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59305B"/>
        </a:buClr>
        <a:buFont typeface="Arial" pitchFamily="34" charset="0"/>
        <a:buChar char="»"/>
        <a:defRPr lang="en-US" sz="2000" kern="1200" dirty="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3/3/2019</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pic>
        <p:nvPicPr>
          <p:cNvPr id="27" name="Picture 26" title="Cengage Logo">
            <a:extLst>
              <a:ext uri="{FF2B5EF4-FFF2-40B4-BE49-F238E27FC236}">
                <a16:creationId xmlns:a16="http://schemas.microsoft.com/office/drawing/2014/main" id="{D3EB95D9-626F-4ADF-AB78-9EC48D03EF4C}"/>
              </a:ext>
            </a:extLst>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64614" y="6410999"/>
            <a:ext cx="1359386" cy="30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019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4" r:id="rId18"/>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59C473-DD7F-478C-AFFA-83FBDBCA1CAB}"/>
              </a:ext>
            </a:extLst>
          </p:cNvPr>
          <p:cNvSpPr>
            <a:spLocks noGrp="1"/>
          </p:cNvSpPr>
          <p:nvPr>
            <p:ph type="title"/>
          </p:nvPr>
        </p:nvSpPr>
        <p:spPr/>
        <p:txBody>
          <a:bodyPr/>
          <a:lstStyle/>
          <a:p>
            <a:r>
              <a:rPr lang="en-US" dirty="0"/>
              <a:t>Survey Research Presentation</a:t>
            </a:r>
          </a:p>
        </p:txBody>
      </p:sp>
      <p:sp>
        <p:nvSpPr>
          <p:cNvPr id="5" name="Content Placeholder 4">
            <a:extLst>
              <a:ext uri="{FF2B5EF4-FFF2-40B4-BE49-F238E27FC236}">
                <a16:creationId xmlns:a16="http://schemas.microsoft.com/office/drawing/2014/main" id="{82A77395-C1E2-4E5A-9686-4A07DD4F3985}"/>
              </a:ext>
            </a:extLst>
          </p:cNvPr>
          <p:cNvSpPr>
            <a:spLocks noGrp="1"/>
          </p:cNvSpPr>
          <p:nvPr>
            <p:ph idx="1"/>
          </p:nvPr>
        </p:nvSpPr>
        <p:spPr/>
        <p:txBody>
          <a:bodyPr/>
          <a:lstStyle/>
          <a:p>
            <a:r>
              <a:rPr lang="en-US" dirty="0"/>
              <a:t>Each Group Presentation must consist of the following: (please </a:t>
            </a:r>
            <a:r>
              <a:rPr lang="en-US"/>
              <a:t>use power-point</a:t>
            </a:r>
            <a:r>
              <a:rPr lang="en-US" dirty="0"/>
              <a:t>)</a:t>
            </a:r>
          </a:p>
          <a:p>
            <a:pPr lvl="1"/>
            <a:r>
              <a:rPr lang="en-US" dirty="0"/>
              <a:t>Background description of the problem or issue.</a:t>
            </a:r>
          </a:p>
          <a:p>
            <a:pPr lvl="1"/>
            <a:r>
              <a:rPr lang="en-US" dirty="0"/>
              <a:t>Discussion of Hypothesis and Predictions.</a:t>
            </a:r>
          </a:p>
          <a:p>
            <a:pPr lvl="1"/>
            <a:r>
              <a:rPr lang="en-US" dirty="0"/>
              <a:t>Description of the Subjects</a:t>
            </a:r>
          </a:p>
          <a:p>
            <a:pPr lvl="1"/>
            <a:r>
              <a:rPr lang="en-US" dirty="0"/>
              <a:t>Description of Survey, Operational Definition of Constructs</a:t>
            </a:r>
          </a:p>
          <a:p>
            <a:pPr lvl="1"/>
            <a:r>
              <a:rPr lang="en-US" dirty="0"/>
              <a:t>Description of Procedure</a:t>
            </a:r>
          </a:p>
          <a:p>
            <a:pPr lvl="1"/>
            <a:r>
              <a:rPr lang="en-US" dirty="0"/>
              <a:t>Presentation or Results with Graphic Representations</a:t>
            </a:r>
          </a:p>
          <a:p>
            <a:pPr lvl="1"/>
            <a:r>
              <a:rPr lang="en-US" dirty="0"/>
              <a:t>Discussion of implications and impact of findings.</a:t>
            </a:r>
          </a:p>
        </p:txBody>
      </p:sp>
    </p:spTree>
    <p:extLst>
      <p:ext uri="{BB962C8B-B14F-4D97-AF65-F5344CB8AC3E}">
        <p14:creationId xmlns:p14="http://schemas.microsoft.com/office/powerpoint/2010/main" val="360870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Guidelines for Typing or Word Processing</a:t>
            </a:r>
          </a:p>
        </p:txBody>
      </p:sp>
      <p:sp>
        <p:nvSpPr>
          <p:cNvPr id="3" name="Content Placeholder 2"/>
          <p:cNvSpPr>
            <a:spLocks noGrp="1"/>
          </p:cNvSpPr>
          <p:nvPr>
            <p:ph idx="1"/>
          </p:nvPr>
        </p:nvSpPr>
        <p:spPr/>
        <p:txBody>
          <a:bodyPr>
            <a:normAutofit/>
          </a:bodyPr>
          <a:lstStyle/>
          <a:p>
            <a:pPr>
              <a:buClr>
                <a:srgbClr val="00739B"/>
              </a:buClr>
            </a:pPr>
            <a:r>
              <a:rPr lang="en-US" dirty="0"/>
              <a:t>Manuscript settings</a:t>
            </a:r>
          </a:p>
          <a:p>
            <a:pPr lvl="1">
              <a:buClr>
                <a:srgbClr val="00739B"/>
              </a:buClr>
            </a:pPr>
            <a:r>
              <a:rPr lang="en-US" dirty="0"/>
              <a:t>Double-spaced (except tables)</a:t>
            </a:r>
          </a:p>
          <a:p>
            <a:pPr lvl="1">
              <a:buClr>
                <a:srgbClr val="00739B"/>
              </a:buClr>
            </a:pPr>
            <a:r>
              <a:rPr lang="en-US" dirty="0"/>
              <a:t>One-inch margins</a:t>
            </a:r>
          </a:p>
          <a:p>
            <a:pPr lvl="1">
              <a:buClr>
                <a:srgbClr val="00739B"/>
              </a:buClr>
            </a:pPr>
            <a:r>
              <a:rPr lang="en-US" dirty="0"/>
              <a:t>Left-aligned without hyphenation</a:t>
            </a:r>
          </a:p>
          <a:p>
            <a:pPr lvl="1">
              <a:buClr>
                <a:srgbClr val="00739B"/>
              </a:buClr>
            </a:pPr>
            <a:r>
              <a:rPr lang="en-US" dirty="0"/>
              <a:t>Indent the first line of each paragraph</a:t>
            </a:r>
          </a:p>
          <a:p>
            <a:pPr lvl="1">
              <a:buClr>
                <a:srgbClr val="00739B"/>
              </a:buClr>
            </a:pPr>
            <a:r>
              <a:rPr lang="en-US" dirty="0"/>
              <a:t>Typeface: 12-point Times New Roman</a:t>
            </a:r>
          </a:p>
        </p:txBody>
      </p:sp>
    </p:spTree>
    <p:extLst>
      <p:ext uri="{BB962C8B-B14F-4D97-AF65-F5344CB8AC3E}">
        <p14:creationId xmlns:p14="http://schemas.microsoft.com/office/powerpoint/2010/main" val="302019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Manuscript Pages</a:t>
            </a:r>
          </a:p>
        </p:txBody>
      </p:sp>
      <p:sp>
        <p:nvSpPr>
          <p:cNvPr id="3" name="Content Placeholder 2"/>
          <p:cNvSpPr>
            <a:spLocks noGrp="1"/>
          </p:cNvSpPr>
          <p:nvPr>
            <p:ph idx="1"/>
          </p:nvPr>
        </p:nvSpPr>
        <p:spPr/>
        <p:txBody>
          <a:bodyPr>
            <a:normAutofit/>
          </a:bodyPr>
          <a:lstStyle/>
          <a:p>
            <a:pPr>
              <a:buClr>
                <a:srgbClr val="00739B"/>
              </a:buClr>
            </a:pPr>
            <a:r>
              <a:rPr lang="en-US" dirty="0"/>
              <a:t>Manuscript organization with each part starting on its own separate page</a:t>
            </a:r>
          </a:p>
          <a:p>
            <a:pPr lvl="1">
              <a:buClr>
                <a:srgbClr val="00739B"/>
              </a:buClr>
            </a:pPr>
            <a:r>
              <a:rPr lang="en-US" dirty="0"/>
              <a:t>Title page</a:t>
            </a:r>
          </a:p>
          <a:p>
            <a:pPr lvl="1">
              <a:buClr>
                <a:srgbClr val="00739B"/>
              </a:buClr>
            </a:pPr>
            <a:r>
              <a:rPr lang="en-US" dirty="0"/>
              <a:t>Abstract</a:t>
            </a:r>
          </a:p>
          <a:p>
            <a:pPr lvl="1">
              <a:buClr>
                <a:srgbClr val="00739B"/>
              </a:buClr>
            </a:pPr>
            <a:r>
              <a:rPr lang="en-US" dirty="0"/>
              <a:t>Text (body)</a:t>
            </a:r>
          </a:p>
          <a:p>
            <a:pPr lvl="1">
              <a:buClr>
                <a:srgbClr val="00739B"/>
              </a:buClr>
            </a:pPr>
            <a:r>
              <a:rPr lang="en-US" dirty="0"/>
              <a:t>References</a:t>
            </a:r>
          </a:p>
          <a:p>
            <a:pPr lvl="1">
              <a:buClr>
                <a:srgbClr val="00739B"/>
              </a:buClr>
            </a:pPr>
            <a:r>
              <a:rPr lang="en-US" dirty="0"/>
              <a:t>Tables</a:t>
            </a:r>
          </a:p>
          <a:p>
            <a:pPr lvl="1">
              <a:buClr>
                <a:srgbClr val="00739B"/>
              </a:buClr>
            </a:pPr>
            <a:r>
              <a:rPr lang="en-US" dirty="0"/>
              <a:t>Figures</a:t>
            </a:r>
          </a:p>
          <a:p>
            <a:pPr lvl="1">
              <a:buClr>
                <a:srgbClr val="00739B"/>
              </a:buClr>
            </a:pPr>
            <a:r>
              <a:rPr lang="en-US" dirty="0"/>
              <a:t>Appendices (if any)</a:t>
            </a:r>
          </a:p>
        </p:txBody>
      </p:sp>
    </p:spTree>
    <p:extLst>
      <p:ext uri="{BB962C8B-B14F-4D97-AF65-F5344CB8AC3E}">
        <p14:creationId xmlns:p14="http://schemas.microsoft.com/office/powerpoint/2010/main" val="60073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16.3 The Elements of an APA-Style Research Report</a:t>
            </a:r>
          </a:p>
        </p:txBody>
      </p:sp>
      <p:sp>
        <p:nvSpPr>
          <p:cNvPr id="3" name="Content Placeholder 2"/>
          <p:cNvSpPr>
            <a:spLocks noGrp="1"/>
          </p:cNvSpPr>
          <p:nvPr>
            <p:ph idx="1"/>
          </p:nvPr>
        </p:nvSpPr>
        <p:spPr/>
        <p:txBody>
          <a:bodyPr>
            <a:normAutofit/>
          </a:bodyPr>
          <a:lstStyle/>
          <a:p>
            <a:pPr>
              <a:buClr>
                <a:srgbClr val="00739B"/>
              </a:buClr>
            </a:pPr>
            <a:r>
              <a:rPr lang="en-US" dirty="0"/>
              <a:t>Title page: manuscript’s first page </a:t>
            </a:r>
          </a:p>
          <a:p>
            <a:pPr lvl="1">
              <a:buClr>
                <a:srgbClr val="00739B"/>
              </a:buClr>
            </a:pPr>
            <a:r>
              <a:rPr lang="en-US" dirty="0"/>
              <a:t>Running head (abbreviated title) and page number (1)</a:t>
            </a:r>
          </a:p>
          <a:p>
            <a:pPr lvl="1">
              <a:buClr>
                <a:srgbClr val="00739B"/>
              </a:buClr>
            </a:pPr>
            <a:r>
              <a:rPr lang="en-US" dirty="0"/>
              <a:t>Title of the paper</a:t>
            </a:r>
          </a:p>
          <a:p>
            <a:pPr lvl="1">
              <a:buClr>
                <a:srgbClr val="00739B"/>
              </a:buClr>
            </a:pPr>
            <a:r>
              <a:rPr lang="en-US" dirty="0"/>
              <a:t>Author name(s) (byline) and affiliations</a:t>
            </a:r>
          </a:p>
          <a:p>
            <a:pPr lvl="1">
              <a:buClr>
                <a:srgbClr val="00739B"/>
              </a:buClr>
            </a:pPr>
            <a:r>
              <a:rPr lang="en-US" dirty="0"/>
              <a:t>Author note</a:t>
            </a:r>
          </a:p>
        </p:txBody>
      </p:sp>
    </p:spTree>
    <p:extLst>
      <p:ext uri="{BB962C8B-B14F-4D97-AF65-F5344CB8AC3E}">
        <p14:creationId xmlns:p14="http://schemas.microsoft.com/office/powerpoint/2010/main" val="137509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6120579" y="1113062"/>
            <a:ext cx="2536723" cy="3281957"/>
          </a:xfrm>
        </p:spPr>
        <p:txBody>
          <a:bodyPr vert="horz" lIns="91440" tIns="45720" rIns="91440" bIns="45720" rtlCol="0" anchor="b">
            <a:normAutofit/>
          </a:bodyPr>
          <a:lstStyle/>
          <a:p>
            <a:pPr algn="l">
              <a:lnSpc>
                <a:spcPct val="90000"/>
              </a:lnSpc>
            </a:pPr>
            <a:r>
              <a:rPr lang="en-US" sz="4600" b="0" i="0" kern="1200">
                <a:solidFill>
                  <a:srgbClr val="EBEBEB"/>
                </a:solidFill>
                <a:latin typeface="+mj-lt"/>
                <a:ea typeface="+mj-ea"/>
                <a:cs typeface="+mj-cs"/>
              </a:rPr>
              <a:t>An APA-Style Title Page</a:t>
            </a:r>
          </a:p>
        </p:txBody>
      </p:sp>
      <p:pic>
        <p:nvPicPr>
          <p:cNvPr id="7" name="Picture 6" descr="A screenshot shows An APA-Style title page with five callouts. The text reads as follows:&#10;Running head: MAJOR DEPRESSIVE DISORDER TREATMENT AND RELAPSE 1&#10;Effects of Psychotherapy and Psychotropics on Relapse for Major&#10;Depressive Disorder&#10;Chad Mazzarella&#10;The College at Brockport, State University of New York&#10;Author Note&#10;Chad Mazzarella, Department of Psychology, The College at Brockport, State University of New York.&#10;Correspondence concerning this article should be addressed to Chad Mazzarella at the Department of Psychology, The College at Brockport, State University of New York, &#10;Brockport, NY 14420. E-mail: cmazl@brockport.edu.&#10;The first callout pointing toward the header section reads as follows: Running head and page 1.&#10;The second callout points toward the text “DISORDER” in the title reads as follows: Maximum of 50 characters.&#10;The third callout collectively points toward the text “Chad Mazzarella; The college at Brockport, State University of New York” reads as follows: Title, author, and affiliation centered.&#10;The fourth callout points toward the text “Author Note” reads as follows: Author note centered.&#10;The fifth callout points toward text below the Author note reads as follows: Indent each paragraph.&#10;Chapt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22" y="2007887"/>
            <a:ext cx="4853180" cy="283911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3068798"/>
      </p:ext>
    </p:extLst>
  </p:cSld>
  <p:clrMapOvr>
    <a:overrideClrMapping bg1="dk1" tx1="lt1" bg2="dk2" tx2="lt2" accent1="accent1" accent2="accent2" accent3="accent3" accent4="accent4" accent5="accent5" accent6="accent6" hlink="hlink" folHlink="folHlink"/>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Elements of an APA-Style Research Report: Abstract</a:t>
            </a:r>
          </a:p>
        </p:txBody>
      </p:sp>
      <p:sp>
        <p:nvSpPr>
          <p:cNvPr id="3" name="Content Placeholder 2"/>
          <p:cNvSpPr>
            <a:spLocks noGrp="1"/>
          </p:cNvSpPr>
          <p:nvPr>
            <p:ph idx="1"/>
          </p:nvPr>
        </p:nvSpPr>
        <p:spPr/>
        <p:txBody>
          <a:bodyPr>
            <a:normAutofit/>
          </a:bodyPr>
          <a:lstStyle/>
          <a:p>
            <a:pPr>
              <a:buClr>
                <a:srgbClr val="00739B"/>
              </a:buClr>
            </a:pPr>
            <a:r>
              <a:rPr lang="en-US" dirty="0"/>
              <a:t>An empirical study’s abstract includes:</a:t>
            </a:r>
          </a:p>
          <a:p>
            <a:pPr lvl="1">
              <a:buClr>
                <a:srgbClr val="00739B"/>
              </a:buClr>
            </a:pPr>
            <a:r>
              <a:rPr lang="en-US" dirty="0"/>
              <a:t>A one-sentence statement of the problem or research question</a:t>
            </a:r>
          </a:p>
          <a:p>
            <a:pPr lvl="1">
              <a:buClr>
                <a:srgbClr val="00739B"/>
              </a:buClr>
            </a:pPr>
            <a:r>
              <a:rPr lang="en-US" dirty="0"/>
              <a:t>A brief description of the participants</a:t>
            </a:r>
          </a:p>
          <a:p>
            <a:pPr lvl="1">
              <a:buClr>
                <a:srgbClr val="00739B"/>
              </a:buClr>
            </a:pPr>
            <a:r>
              <a:rPr lang="en-US" dirty="0"/>
              <a:t>A brief description of the research method and procedures</a:t>
            </a:r>
          </a:p>
          <a:p>
            <a:pPr lvl="1">
              <a:buClr>
                <a:srgbClr val="00739B"/>
              </a:buClr>
            </a:pPr>
            <a:r>
              <a:rPr lang="en-US" dirty="0"/>
              <a:t>A report of the results</a:t>
            </a:r>
          </a:p>
          <a:p>
            <a:pPr lvl="1">
              <a:buClr>
                <a:srgbClr val="00739B"/>
              </a:buClr>
            </a:pPr>
            <a:r>
              <a:rPr lang="en-US" dirty="0"/>
              <a:t>A statement about the conclusions or implications</a:t>
            </a:r>
          </a:p>
        </p:txBody>
      </p:sp>
    </p:spTree>
    <p:extLst>
      <p:ext uri="{BB962C8B-B14F-4D97-AF65-F5344CB8AC3E}">
        <p14:creationId xmlns:p14="http://schemas.microsoft.com/office/powerpoint/2010/main" val="121782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51" y="110929"/>
            <a:ext cx="8835902" cy="829761"/>
          </a:xfrm>
        </p:spPr>
        <p:txBody>
          <a:bodyPr/>
          <a:lstStyle/>
          <a:p>
            <a:r>
              <a:rPr lang="de-DE" dirty="0"/>
              <a:t>An APA-Style Abstract</a:t>
            </a:r>
            <a:endParaRPr lang="en-US" dirty="0"/>
          </a:p>
        </p:txBody>
      </p:sp>
      <p:pic>
        <p:nvPicPr>
          <p:cNvPr id="5" name="Picture 4" descr="A screenshot shows an APA-Style Abstract section titled as “MAJOR DEPRESSIVE DISORDER TREATMENT AND RELAPSE” (along with the page number in the header section) with eight callouts. The text reads as follows:&#10;Abstract&#10;According to the DSM IV a person who suffers from major depressive disorder must have depression symptoms such as either a depressed mood or a loss of interest or pleasure in daily activities consistently for at least a two-week period. Major depressive disorder is a debilitating personality disorder that affects one’s everyday life and can be very difficult to treat. Because past research offers conflicting views as to which type of treatment offers the best outcome to people who are diagnosed with the disorder, the purpose of this study is to compare two approaches to treatment and determine which is more effective and results in a lower risk of relapse. Two groups of individuals, all diagnosed with major depressive disorder, participated in the study. One group of 20 participants received only cognitive behavioral therapy and a second group of 20 received cognitive behavioral therapy combined with a 50mg daily dose of Zoloft. Three years post-treatment, the group receiving only therapy showed signifi¬cantly higher scores on the Beck Depression Inventory and higher rates of relapse, as measured by inpatient treatments for major depressive disorder after their initial discharge. &#10;The results suggest that a combination of psychotherapy and psychotropics is most effective for the long- term treatment of major depressive disorder.”&#10;The first callout pointing to the header section reads as follows: Running head and page number. &#10;The second callout pointing to the text “Abstract” reads as follows: centered.&#10;The third callout pointing to the text reading “According to the DSIM IV a person…” reads as follows: No Indent&#10;The fourth callout pointing to the text reading “…that affects one’s everyday life and can be very…” reads as follows: Statement of problem.&#10;The fifth callout pointing to the text reading “…more effective and results in a lower risk of elapse…” reads as follows: Describe participants.&#10;The sixth callout pointing to the text reading “…individuals, all diagnosed with major depressive disorder, participated…” reads as follows: Describe method.&#10;The seventh callout pointing to the text reading “…therapy and a second group of 20 participants received only…” reads as follows: Report results.&#10;The eighth callout pointing to the text reading “…treatments for major depressive disorder after their initial…” reads as follows:  Conclusions or implic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859" y="1110346"/>
            <a:ext cx="5781974" cy="4983226"/>
          </a:xfrm>
          <a:prstGeom prst="rect">
            <a:avLst/>
          </a:prstGeom>
        </p:spPr>
      </p:pic>
    </p:spTree>
    <p:extLst>
      <p:ext uri="{BB962C8B-B14F-4D97-AF65-F5344CB8AC3E}">
        <p14:creationId xmlns:p14="http://schemas.microsoft.com/office/powerpoint/2010/main" val="408988359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Elements of an APA-Style Research Report: Introduction</a:t>
            </a:r>
          </a:p>
        </p:txBody>
      </p:sp>
      <p:sp>
        <p:nvSpPr>
          <p:cNvPr id="3" name="Content Placeholder 2"/>
          <p:cNvSpPr>
            <a:spLocks noGrp="1"/>
          </p:cNvSpPr>
          <p:nvPr>
            <p:ph idx="1"/>
          </p:nvPr>
        </p:nvSpPr>
        <p:spPr/>
        <p:txBody>
          <a:bodyPr>
            <a:normAutofit/>
          </a:bodyPr>
          <a:lstStyle/>
          <a:p>
            <a:pPr>
              <a:buClr>
                <a:srgbClr val="00739B"/>
              </a:buClr>
            </a:pPr>
            <a:r>
              <a:rPr lang="en-US" dirty="0"/>
              <a:t>Components of the introduction</a:t>
            </a:r>
          </a:p>
          <a:p>
            <a:pPr lvl="1">
              <a:buClr>
                <a:srgbClr val="00739B"/>
              </a:buClr>
            </a:pPr>
            <a:r>
              <a:rPr lang="en-US" dirty="0"/>
              <a:t>A general introduction to the topic of the paper</a:t>
            </a:r>
          </a:p>
          <a:p>
            <a:pPr lvl="1">
              <a:buClr>
                <a:srgbClr val="00739B"/>
              </a:buClr>
            </a:pPr>
            <a:r>
              <a:rPr lang="en-US" dirty="0"/>
              <a:t>A review of the relevant literature</a:t>
            </a:r>
          </a:p>
          <a:p>
            <a:pPr lvl="1">
              <a:buClr>
                <a:srgbClr val="00739B"/>
              </a:buClr>
            </a:pPr>
            <a:r>
              <a:rPr lang="en-US" dirty="0"/>
              <a:t>A statement of the problem or purpose of the study with relevant variables clearly defined</a:t>
            </a:r>
          </a:p>
          <a:p>
            <a:pPr lvl="1">
              <a:buClr>
                <a:srgbClr val="00739B"/>
              </a:buClr>
            </a:pPr>
            <a:r>
              <a:rPr lang="en-US" dirty="0"/>
              <a:t>A description of the research strategy that used to evaluate the hypothesis or to obtain an answer to the research question</a:t>
            </a:r>
          </a:p>
        </p:txBody>
      </p:sp>
    </p:spTree>
    <p:extLst>
      <p:ext uri="{BB962C8B-B14F-4D97-AF65-F5344CB8AC3E}">
        <p14:creationId xmlns:p14="http://schemas.microsoft.com/office/powerpoint/2010/main" val="263248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51" y="110929"/>
            <a:ext cx="8835902" cy="829761"/>
          </a:xfrm>
        </p:spPr>
        <p:txBody>
          <a:bodyPr>
            <a:normAutofit fontScale="90000"/>
          </a:bodyPr>
          <a:lstStyle/>
          <a:p>
            <a:r>
              <a:rPr lang="en-US" dirty="0"/>
              <a:t>Excerpts from an APA-Style Introduction</a:t>
            </a:r>
          </a:p>
        </p:txBody>
      </p:sp>
      <p:pic>
        <p:nvPicPr>
          <p:cNvPr id="6" name="Picture 5" descr="An illustration shows three screenshots overlapping one another. &#10;The first screenshot titled header section as “MAJOR DEPRESSIVE DISORDER TREATMENT AND RELAPSE” with three callouts and reads as follows:&#10;Effects of Psychotherapy and Psychotropics on Relapse for Major&#10;Depressive Disorder&#10;Major depressive disorder is a severe condition in which the person affected must meet at least 3 of the following 5 symptoms: low mood, loss of interest, guilt or worthlessness, impaired concentration of indecisiveness, and death wishes or suicidal thoughts, one of which is low mood or loss of interest (Zimmerman, Emmeret-Aronson, &amp; Brown, 2011). Major depression is a chronic and ongoing condition that affects the individual for approximately 17 to 30 years and is a particularly disabling disorder which…&#10;The first callout pointing to the header section and reads “Running head and page number.”&#10;The second callout collectively pointing to the text “Effects of Psychotherapy and Psychotropics on Relapse for Major Depressive Disorder” and reads “Center title.”&#10;The third callout collectively pointing to the text “interest, guilt or worthlessness, impaired concentration of indecisiveness, and reads “General introd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76" y="1476829"/>
            <a:ext cx="8563429" cy="4420506"/>
          </a:xfrm>
          <a:prstGeom prst="rect">
            <a:avLst/>
          </a:prstGeom>
        </p:spPr>
      </p:pic>
    </p:spTree>
    <p:extLst>
      <p:ext uri="{BB962C8B-B14F-4D97-AF65-F5344CB8AC3E}">
        <p14:creationId xmlns:p14="http://schemas.microsoft.com/office/powerpoint/2010/main" val="349511966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51" y="110929"/>
            <a:ext cx="8835902" cy="1050214"/>
          </a:xfrm>
        </p:spPr>
        <p:txBody>
          <a:bodyPr>
            <a:noAutofit/>
          </a:bodyPr>
          <a:lstStyle/>
          <a:p>
            <a:r>
              <a:rPr lang="en-US" dirty="0"/>
              <a:t>Excerpts from an APA-Style Introduction: Relevant Literature</a:t>
            </a:r>
          </a:p>
        </p:txBody>
      </p:sp>
      <p:pic>
        <p:nvPicPr>
          <p:cNvPr id="5" name="Picture 4" descr="An illustration shows three screenshots overlapping one another.&#10;The second screenshot, with a callout, reads as follows: &#10;…some form of psychotherapy or psychotherapy combined with psychotropic drugs (Kennard et al., 2008). The goal is for individuals diagnosed with major depressive disorder is to achieve remission with minimum relapse, and the question is which treatment will effectively allow this to be attained. Cuijpers, Andersson, Donker, and van Stratten (2011) concluded that psychotherapy is effective in the treatment of major depression and dysthymia but probably less than psychotropic drugs. This type of conclusion tends to make psychotherapy appear to be less effective. In contrast, some individuals diagnosed with major depressive disorder have been known to not respond to psychotropic medicine&#10;and according to Riedel et al. (2011) the longer the search for an effective antidepressant treatment is, the higher the risk for a chronic condition, the…&#10;A callout collectively pointing toward the above text reads as follows: Relevant litera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13" y="1741713"/>
            <a:ext cx="8220516" cy="3918857"/>
          </a:xfrm>
          <a:prstGeom prst="rect">
            <a:avLst/>
          </a:prstGeom>
        </p:spPr>
      </p:pic>
    </p:spTree>
    <p:extLst>
      <p:ext uri="{BB962C8B-B14F-4D97-AF65-F5344CB8AC3E}">
        <p14:creationId xmlns:p14="http://schemas.microsoft.com/office/powerpoint/2010/main" val="73335476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51" y="110929"/>
            <a:ext cx="8835902" cy="1050214"/>
          </a:xfrm>
        </p:spPr>
        <p:txBody>
          <a:bodyPr>
            <a:noAutofit/>
          </a:bodyPr>
          <a:lstStyle/>
          <a:p>
            <a:r>
              <a:rPr lang="en-US" dirty="0"/>
              <a:t>Excerpts from an APA-Style Introduction: Method and Hypothesis</a:t>
            </a:r>
          </a:p>
        </p:txBody>
      </p:sp>
      <p:pic>
        <p:nvPicPr>
          <p:cNvPr id="6" name="Picture 5" descr="An illustration shows three screenshots overlapping one another.&#10;The third screenshot, with two callouts, reads as follows:&#10;…yet there is little evidence to show the relationship between the types of therapy and relapse rate. This is signi¬ficant because major depressive disorder has such a large risk of relapse. We addressed this issue with a long-term study comparing individuals diagnosed with major depressive disorder who received only psychotherapy with patients who received both psychotherapy and psychotropic drugs three years after inpatient discharge. We hypothesized that patients receiving therapy with medication will have lower depression scores and a lower relapse rate than those who receive only therapy. This outcome would support and strengthen the results reported by Kennard et al. (2008)…&#10;The first callout points toward the text “...such a large risk of relapse. We addressed this issue with a long-term study…” reads as follows: Method.&#10;The second callout points toward the text “…psychotropic drugs three years after inpatient discharge. We hypothesized that…” reads as follows: Hypothesis.">
            <a:extLst>
              <a:ext uri="{FF2B5EF4-FFF2-40B4-BE49-F238E27FC236}">
                <a16:creationId xmlns:a16="http://schemas.microsoft.com/office/drawing/2014/main" id="{EB65D946-5C70-4444-9881-4088FAFC8469}"/>
              </a:ext>
            </a:extLst>
          </p:cNvPr>
          <p:cNvPicPr>
            <a:picLocks noChangeAspect="1"/>
          </p:cNvPicPr>
          <p:nvPr/>
        </p:nvPicPr>
        <p:blipFill>
          <a:blip r:embed="rId3"/>
          <a:stretch>
            <a:fillRect/>
          </a:stretch>
        </p:blipFill>
        <p:spPr>
          <a:xfrm>
            <a:off x="300037" y="1828800"/>
            <a:ext cx="8543925" cy="3600450"/>
          </a:xfrm>
          <a:prstGeom prst="rect">
            <a:avLst/>
          </a:prstGeom>
        </p:spPr>
      </p:pic>
    </p:spTree>
    <p:extLst>
      <p:ext uri="{BB962C8B-B14F-4D97-AF65-F5344CB8AC3E}">
        <p14:creationId xmlns:p14="http://schemas.microsoft.com/office/powerpoint/2010/main" val="75053508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69000"/>
                <a:hueMod val="91000"/>
                <a:satMod val="164000"/>
                <a:lumMod val="74000"/>
              </a:schemeClr>
              <a:schemeClr val="bg1">
                <a:hueMod val="124000"/>
                <a:satMod val="140000"/>
                <a:lumMod val="142000"/>
              </a:schemeClr>
            </a:duotone>
            <a:extLst/>
          </a:blip>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 name="Rectangle 2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3" name="Rectangle 3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39" name="Group 38">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noFill/>
        </p:grpSpPr>
        <p:sp>
          <p:nvSpPr>
            <p:cNvPr id="40" name="Rectangle 39">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7" name="Title 6">
            <a:extLst>
              <a:ext uri="{FF2B5EF4-FFF2-40B4-BE49-F238E27FC236}">
                <a16:creationId xmlns:a16="http://schemas.microsoft.com/office/drawing/2014/main" id="{C3F8A1BF-793E-44DE-BB17-29EC010D12F7}"/>
              </a:ext>
            </a:extLst>
          </p:cNvPr>
          <p:cNvSpPr>
            <a:spLocks noGrp="1"/>
          </p:cNvSpPr>
          <p:nvPr>
            <p:ph type="title"/>
          </p:nvPr>
        </p:nvSpPr>
        <p:spPr>
          <a:xfrm>
            <a:off x="866215" y="1293845"/>
            <a:ext cx="6866101" cy="2681256"/>
          </a:xfrm>
        </p:spPr>
        <p:txBody>
          <a:bodyPr vert="horz" lIns="91440" tIns="45720" rIns="91440" bIns="45720" rtlCol="0" anchor="b">
            <a:normAutofit/>
          </a:bodyPr>
          <a:lstStyle/>
          <a:p>
            <a:pPr algn="ctr"/>
            <a:r>
              <a:rPr lang="en-US" sz="5400" dirty="0">
                <a:solidFill>
                  <a:schemeClr val="tx1"/>
                </a:solidFill>
              </a:rPr>
              <a:t>The Research Report: APA Style</a:t>
            </a:r>
          </a:p>
        </p:txBody>
      </p:sp>
    </p:spTree>
    <p:extLst>
      <p:ext uri="{BB962C8B-B14F-4D97-AF65-F5344CB8AC3E}">
        <p14:creationId xmlns:p14="http://schemas.microsoft.com/office/powerpoint/2010/main" val="287411508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Elements of an APA-Style Research Report: Methods</a:t>
            </a:r>
          </a:p>
        </p:txBody>
      </p:sp>
      <p:sp>
        <p:nvSpPr>
          <p:cNvPr id="3" name="Content Placeholder 2"/>
          <p:cNvSpPr>
            <a:spLocks noGrp="1"/>
          </p:cNvSpPr>
          <p:nvPr>
            <p:ph idx="1"/>
          </p:nvPr>
        </p:nvSpPr>
        <p:spPr/>
        <p:txBody>
          <a:bodyPr>
            <a:normAutofit/>
          </a:bodyPr>
          <a:lstStyle/>
          <a:p>
            <a:pPr>
              <a:buClr>
                <a:srgbClr val="00739B"/>
              </a:buClr>
            </a:pPr>
            <a:r>
              <a:rPr lang="en-US" dirty="0"/>
              <a:t>A relatively detailed description of exactly how the variables were defined and measured and how the research study was conducted</a:t>
            </a:r>
          </a:p>
          <a:p>
            <a:pPr>
              <a:buClr>
                <a:srgbClr val="00739B"/>
              </a:buClr>
            </a:pPr>
            <a:r>
              <a:rPr lang="en-US" dirty="0"/>
              <a:t>Subsections of the method section</a:t>
            </a:r>
          </a:p>
          <a:p>
            <a:pPr lvl="1">
              <a:buClr>
                <a:srgbClr val="00739B"/>
              </a:buClr>
            </a:pPr>
            <a:r>
              <a:rPr lang="en-US" dirty="0"/>
              <a:t>Subjects subsection</a:t>
            </a:r>
          </a:p>
          <a:p>
            <a:pPr lvl="1">
              <a:buClr>
                <a:srgbClr val="00739B"/>
              </a:buClr>
            </a:pPr>
            <a:r>
              <a:rPr lang="en-US" dirty="0"/>
              <a:t>Procedure subsection</a:t>
            </a:r>
          </a:p>
          <a:p>
            <a:pPr lvl="1">
              <a:buClr>
                <a:srgbClr val="00739B"/>
              </a:buClr>
            </a:pPr>
            <a:r>
              <a:rPr lang="en-US" dirty="0"/>
              <a:t>Apparatus subsection</a:t>
            </a:r>
          </a:p>
          <a:p>
            <a:pPr lvl="1">
              <a:buClr>
                <a:srgbClr val="00739B"/>
              </a:buClr>
            </a:pPr>
            <a:r>
              <a:rPr lang="en-US" dirty="0"/>
              <a:t>Materials subsection</a:t>
            </a:r>
          </a:p>
        </p:txBody>
      </p:sp>
    </p:spTree>
    <p:extLst>
      <p:ext uri="{BB962C8B-B14F-4D97-AF65-F5344CB8AC3E}">
        <p14:creationId xmlns:p14="http://schemas.microsoft.com/office/powerpoint/2010/main" val="257584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6120579" y="1113062"/>
            <a:ext cx="2536723" cy="3281957"/>
          </a:xfrm>
        </p:spPr>
        <p:txBody>
          <a:bodyPr vert="horz" lIns="91440" tIns="45720" rIns="91440" bIns="45720" rtlCol="0" anchor="b">
            <a:normAutofit/>
          </a:bodyPr>
          <a:lstStyle/>
          <a:p>
            <a:pPr algn="l">
              <a:lnSpc>
                <a:spcPct val="90000"/>
              </a:lnSpc>
            </a:pPr>
            <a:r>
              <a:rPr lang="en-US" sz="3000" b="0" i="0" kern="1200">
                <a:solidFill>
                  <a:srgbClr val="EBEBEB"/>
                </a:solidFill>
                <a:latin typeface="+mj-lt"/>
                <a:ea typeface="+mj-ea"/>
                <a:cs typeface="+mj-cs"/>
              </a:rPr>
              <a:t>An APA-Style Method Section: Participants Subsection</a:t>
            </a:r>
          </a:p>
        </p:txBody>
      </p:sp>
      <p:pic>
        <p:nvPicPr>
          <p:cNvPr id="5" name="Picture 4" descr="A screenshot shows an APA-Style Method Section with four callouts. The results section titled “MAJOR DEPRESSIVE DISORDER TREATMENT AND RELAPSE” reads as follows: &#10;Method&#10;Participants&#10;The study used a sample of 40 participants whose only diagnosis was Major Depressive Disorder and who received inpatient treatment at Rochester Psychiatric Center or Rochester General Hospital Psychiatric Unit three years ago. Half of the participants had received only cognitive behavioral therapy for one hour daily and the other half had received the same therapy along with a 50mg daily dose of Zoloft. For both groups the treatments lasted an average of approximately three weeks before discharge. Potential participants were contacted, given a brief overview of the study, and asked if they were willing to participate. The fi¬nal sample consisted of the ¬first 20 from each treatment condition who agreed to participate. The therapy-only group consisted of 15 Caucasian males, 3 Caucasian females, and 2 African American males with an average age of 34.2 years. The therapy-plus-drug group consisted of 14 Caucasian males, 3 Caucasian females, and 3 African American males with an average age of 32.5 yea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22" y="1892624"/>
            <a:ext cx="4853180" cy="306963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60496185"/>
      </p:ext>
    </p:extLst>
  </p:cSld>
  <p:clrMapOvr>
    <a:overrideClrMapping bg1="dk1" tx1="lt1" bg2="dk2" tx2="lt2" accent1="accent1" accent2="accent2" accent3="accent3" accent4="accent4" accent5="accent5" accent6="accent6" hlink="hlink" folHlink="folHlink"/>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31D248D0-90D8-4EAF-84EE-DA3868518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p:cNvSpPr>
            <a:spLocks noGrp="1"/>
          </p:cNvSpPr>
          <p:nvPr>
            <p:ph type="title"/>
          </p:nvPr>
        </p:nvSpPr>
        <p:spPr>
          <a:xfrm>
            <a:off x="487482" y="3739568"/>
            <a:ext cx="8169820" cy="1915940"/>
          </a:xfrm>
        </p:spPr>
        <p:txBody>
          <a:bodyPr vert="horz" lIns="91440" tIns="45720" rIns="91440" bIns="45720" rtlCol="0" anchor="b">
            <a:normAutofit/>
          </a:bodyPr>
          <a:lstStyle/>
          <a:p>
            <a:pPr>
              <a:lnSpc>
                <a:spcPct val="90000"/>
              </a:lnSpc>
            </a:pPr>
            <a:r>
              <a:rPr lang="en-US" sz="4400" b="0" i="0" kern="1200">
                <a:solidFill>
                  <a:srgbClr val="EBEBEB"/>
                </a:solidFill>
                <a:latin typeface="+mj-lt"/>
                <a:ea typeface="+mj-ea"/>
                <a:cs typeface="+mj-cs"/>
              </a:rPr>
              <a:t>An APA-Style Method Section: Procedure Subsection</a:t>
            </a:r>
          </a:p>
        </p:txBody>
      </p:sp>
      <p:pic>
        <p:nvPicPr>
          <p:cNvPr id="6" name="Picture 5" descr="A screenshot shows an Procedure&#10;Individuals who agreed to participate were mailed a packet containing an informed consent from, a copy of the Beck Depression Inventory II (Beck, Steer, &amp;Brown, 1996) with instructions, a brief questionnaire that covered their mental health history, including number of readmissions for inpatient treatments for major depressive disorder, since discharge from inpatient treatment three years earlier, and a pre-paid return envelope. The questionnaires were coded to identify the treatment condition for each participant but no other identifying information was requested.”&#10;The first callout pointing toward the text “Method” reads as follows: Center boldface.&#10;The second callout pointing toward the text “Participants” reads as follows: Flush left boldface.&#10;The third callout pointing toward the text “…asked if they were willing to participate. The fi¬nal sample consisted of the ¬first 20 from” reads as follows: Describe participants or subjects.&#10;The fourth callout pointing toward the text “…history, including number of readmissions for inpatient treatments for major depressive” reads as follows: Describe materials and the process of conducting the stud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122" y="1057017"/>
            <a:ext cx="5786382" cy="2271154"/>
          </a:xfrm>
          <a:prstGeom prst="roundRect">
            <a:avLst>
              <a:gd name="adj" fmla="val 1858"/>
            </a:avLst>
          </a:prstGeom>
          <a:effectLst>
            <a:outerShdw blurRad="50800" dist="50800" dir="5400000" algn="tl" rotWithShape="0">
              <a:srgbClr val="000000">
                <a:alpha val="43000"/>
              </a:srgbClr>
            </a:outerShdw>
          </a:effectLst>
        </p:spPr>
      </p:pic>
      <p:sp>
        <p:nvSpPr>
          <p:cNvPr id="19" name="Rectangle 18">
            <a:extLst>
              <a:ext uri="{FF2B5EF4-FFF2-40B4-BE49-F238E27FC236}">
                <a16:creationId xmlns:a16="http://schemas.microsoft.com/office/drawing/2014/main" id="{0775805F-9E56-4330-9EA3-04D38DCEC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76447678"/>
      </p:ext>
    </p:extLst>
  </p:cSld>
  <p:clrMapOvr>
    <a:overrideClrMapping bg1="dk1" tx1="lt1" bg2="dk2" tx2="lt2" accent1="accent1" accent2="accent2" accent3="accent3" accent4="accent4" accent5="accent5" accent6="accent6" hlink="hlink" folHlink="folHlink"/>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Elements of an APA-Style Research Report: Results</a:t>
            </a:r>
          </a:p>
        </p:txBody>
      </p:sp>
      <p:sp>
        <p:nvSpPr>
          <p:cNvPr id="3" name="Content Placeholder 2"/>
          <p:cNvSpPr>
            <a:spLocks noGrp="1"/>
          </p:cNvSpPr>
          <p:nvPr>
            <p:ph idx="1"/>
          </p:nvPr>
        </p:nvSpPr>
        <p:spPr/>
        <p:txBody>
          <a:bodyPr>
            <a:normAutofit/>
          </a:bodyPr>
          <a:lstStyle/>
          <a:p>
            <a:pPr>
              <a:buClr>
                <a:srgbClr val="00739B"/>
              </a:buClr>
            </a:pPr>
            <a:r>
              <a:rPr lang="en-US" dirty="0"/>
              <a:t>A summary of the data and the statistical analyses</a:t>
            </a:r>
          </a:p>
          <a:p>
            <a:pPr lvl="1">
              <a:buClr>
                <a:srgbClr val="00739B"/>
              </a:buClr>
            </a:pPr>
            <a:r>
              <a:rPr lang="en-US" dirty="0"/>
              <a:t>Begins immediately following the method section—</a:t>
            </a:r>
            <a:r>
              <a:rPr lang="en-US" i="1" dirty="0"/>
              <a:t>not</a:t>
            </a:r>
            <a:r>
              <a:rPr lang="en-US" dirty="0"/>
              <a:t> starting on a new page</a:t>
            </a:r>
          </a:p>
          <a:p>
            <a:pPr lvl="1">
              <a:buClr>
                <a:srgbClr val="00739B"/>
              </a:buClr>
            </a:pPr>
            <a:r>
              <a:rPr lang="en-US" dirty="0"/>
              <a:t>Provides a complete and unbiased reporting of the findings, just the facts, with no discussion of the findings</a:t>
            </a:r>
          </a:p>
        </p:txBody>
      </p:sp>
    </p:spTree>
    <p:extLst>
      <p:ext uri="{BB962C8B-B14F-4D97-AF65-F5344CB8AC3E}">
        <p14:creationId xmlns:p14="http://schemas.microsoft.com/office/powerpoint/2010/main" val="411405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1"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CC3DF159-A62C-40A0-86EB-55F5FCDB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 name="Title 3"/>
          <p:cNvSpPr>
            <a:spLocks noGrp="1"/>
          </p:cNvSpPr>
          <p:nvPr>
            <p:ph type="title"/>
          </p:nvPr>
        </p:nvSpPr>
        <p:spPr>
          <a:xfrm>
            <a:off x="487481" y="4517136"/>
            <a:ext cx="8169821" cy="1174947"/>
          </a:xfrm>
        </p:spPr>
        <p:txBody>
          <a:bodyPr vert="horz" lIns="91440" tIns="45720" rIns="91440" bIns="45720" rtlCol="0" anchor="b">
            <a:normAutofit/>
          </a:bodyPr>
          <a:lstStyle/>
          <a:p>
            <a:pPr algn="l">
              <a:lnSpc>
                <a:spcPct val="90000"/>
              </a:lnSpc>
            </a:pPr>
            <a:r>
              <a:rPr lang="en-US" sz="4400" b="0" i="0" kern="1200">
                <a:solidFill>
                  <a:srgbClr val="EBEBEB"/>
                </a:solidFill>
                <a:latin typeface="+mj-lt"/>
                <a:ea typeface="+mj-ea"/>
                <a:cs typeface="+mj-cs"/>
              </a:rPr>
              <a:t>An APA-Style Results Section</a:t>
            </a:r>
          </a:p>
        </p:txBody>
      </p:sp>
      <p:pic>
        <p:nvPicPr>
          <p:cNvPr id="5" name="Picture 4" descr="&quot;A screenshot shows an APA-Style Results Section with five callouts. The results section titled “MAJOR DEPRESSIVE DISORDER TREATMENT AND RELAPSE” reads as follows: &#10;Results&#10;Three years post-treatment, the group that received only therapy had a mean score of M = 28.90 for the Beck Depression Inventory ll with SD = 9.6 and the group that received a combination of psychotherapy and psychotropic drugs had a mean score of M = 23.05 with SD = 8.3. An independent-measures t test showed a signifi¬cant mean difference between the two groups of clients, t(38) = 2.06, p &lt;.05, d = 0.65. Three years post-treatment, the group that received only therapy had 9 individuals who were readmitted for inpatient treatments for major depressive disorder and the group that received a combination of psychotherapy and psychotropic drugs had 7 readmissions.&#10;A chi-square test showed a signi¬ficant difference between the two groups, χ2 = 3.95,&#10;p &lt; .05, ɸ= 0.31.&#10;Discussion&#10;The results support the research hypothesis showing that three years post- treatment, the group that received only therapy showed signifi¬cantly higher scores on the.”&#10;The first callout pointing to the text “Results” reads as follows: Center boldface.&#10;The second callout pointing toward the text “…score of M = 28.90 for the Beck Depression Inventory ll with SD = 9.6 and the group that” reads as follows: Descriptive statistics.&#10;The third callout pointing toward the text “…M = 23.05 with SD = 8.3. An independent-measures t test showed a signifi¬cant mean difference between the two groups of clients, t(38) = 2.06, p &lt;.05, d = 0.65” reads as follows: Inferential statistics and effect size.&#10;The fourth callout pointing toward the text “…who were readmitted for inpatient treatments for major depressive disorder and the group” reads as follows: Descriptive statistics.&#10;The fifth callout pointing toward the text “A chi-square test showed a signi¬ficant difference between the two groups, χ2 = 3.95, p &lt; .05, ɸ= 0.31” reads as follows: Inferential statistics and effect siz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34" y="731520"/>
            <a:ext cx="5081424" cy="3506183"/>
          </a:xfrm>
          <a:prstGeom prst="roundRect">
            <a:avLst>
              <a:gd name="adj" fmla="val 1858"/>
            </a:avLst>
          </a:prstGeom>
          <a:effectLst>
            <a:outerShdw blurRad="50800" dist="50800" dir="5400000" algn="tl" rotWithShape="0">
              <a:srgbClr val="000000">
                <a:alpha val="43000"/>
              </a:srgbClr>
            </a:outerShdw>
          </a:effectLst>
        </p:spPr>
      </p:pic>
      <p:sp>
        <p:nvSpPr>
          <p:cNvPr id="33" name="Rectangle 17">
            <a:extLst>
              <a:ext uri="{FF2B5EF4-FFF2-40B4-BE49-F238E27FC236}">
                <a16:creationId xmlns:a16="http://schemas.microsoft.com/office/drawing/2014/main" id="{C5DDC647-9031-4B8C-B212-04560303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68990557"/>
      </p:ext>
    </p:extLst>
  </p:cSld>
  <p:clrMapOvr>
    <a:overrideClrMapping bg1="dk1" tx1="lt1" bg2="dk2" tx2="lt2" accent1="accent1" accent2="accent2" accent3="accent3" accent4="accent4" accent5="accent5" accent6="accent6" hlink="hlink" folHlink="folHlink"/>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Elements of an APA-Style Research Report: Discussion</a:t>
            </a:r>
          </a:p>
        </p:txBody>
      </p:sp>
      <p:sp>
        <p:nvSpPr>
          <p:cNvPr id="3" name="Content Placeholder 2"/>
          <p:cNvSpPr>
            <a:spLocks noGrp="1"/>
          </p:cNvSpPr>
          <p:nvPr>
            <p:ph idx="1"/>
          </p:nvPr>
        </p:nvSpPr>
        <p:spPr/>
        <p:txBody>
          <a:bodyPr>
            <a:normAutofit/>
          </a:bodyPr>
          <a:lstStyle/>
          <a:p>
            <a:pPr>
              <a:buClr>
                <a:srgbClr val="00739B"/>
              </a:buClr>
            </a:pPr>
            <a:r>
              <a:rPr lang="en-US" dirty="0"/>
              <a:t>Restates the hypothesis, summarizes the results, and then presents a discussion of the interpretation, implications, and possible applications of the results</a:t>
            </a:r>
          </a:p>
          <a:p>
            <a:pPr lvl="1">
              <a:buClr>
                <a:srgbClr val="00739B"/>
              </a:buClr>
            </a:pPr>
            <a:r>
              <a:rPr lang="en-US" dirty="0"/>
              <a:t>Begins immediately after the results section—</a:t>
            </a:r>
            <a:r>
              <a:rPr lang="en-US" i="1" dirty="0"/>
              <a:t>not</a:t>
            </a:r>
            <a:r>
              <a:rPr lang="en-US" b="1" dirty="0"/>
              <a:t> </a:t>
            </a:r>
            <a:r>
              <a:rPr lang="en-US" dirty="0"/>
              <a:t>starting on a new page</a:t>
            </a:r>
          </a:p>
        </p:txBody>
      </p:sp>
    </p:spTree>
    <p:extLst>
      <p:ext uri="{BB962C8B-B14F-4D97-AF65-F5344CB8AC3E}">
        <p14:creationId xmlns:p14="http://schemas.microsoft.com/office/powerpoint/2010/main" val="3373674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51" y="110929"/>
            <a:ext cx="8835902" cy="948614"/>
          </a:xfrm>
        </p:spPr>
        <p:txBody>
          <a:bodyPr>
            <a:noAutofit/>
          </a:bodyPr>
          <a:lstStyle/>
          <a:p>
            <a:r>
              <a:rPr lang="en-US" dirty="0"/>
              <a:t>An APA-Style Discussion Section</a:t>
            </a:r>
          </a:p>
        </p:txBody>
      </p:sp>
      <p:pic>
        <p:nvPicPr>
          <p:cNvPr id="6" name="Picture 5" descr="&quot;An illustration shows two screenshots.&#10;The first screenshot shows an APA-Style Discussion Section with six callouts. The text reads as follows:&#10;…that received a combination of psychotherapy and psychotropic drugs had 7readmissions. A chi-square test showed a signi¬ficant difference between the two groups, x2= 3.95, p &lt;.05, f= 0.31. &#10;The first callout pointing toward the above paragraph reads as follows: End of results No new page.&#10;Discussion&#10;The results support the research hypothesis showing that three years post-treatment, the group that received only therapy showed signi¬ficantly higher scores on the Beck Depression Inventory II and higher number of readmissions for inpatient treatments for major depressive disorder than the group that received a combination of psychotherapy and psychotropic drugs. These findings  are consist with and extend the research of Kennerd et al (2008), which illustrates that psychoactive drugs alone results in higher relapse rates than when given in combination with psychotherapy .&#10;Future research could examine psychotherapy in combination with different psychotropic mediations and different doses. Also, examining the effectiveness of combination treatments in individuals who differ in the severity of their symptoms is warranted. Because of the pervasiveness and dangerousness…&#10;The second callout pointing to the text reading “Discussion” reads as follows: Center boldface.&#10;The third callout pointing toward the text “The results support the research hypothesis showing that three years…” reads as follows: Restate hypothesis and results.&#10;The fourth callout points toward the text “…combination of psychotherapy and psychotropic drugs. These findings are…” reads as follows: Relate to other research.&#10;The fifth callout pointing toward the text “…consist with and extend the research of Kennerd et al (2008), which…” reads as follows: Implications or applications.&#10;The sixth callout pointing toward the text “Future research could examine psychotherapy in combination with…” reads as follows: Ideas for future.&#10;The second screenshot with header section MAJOR DEPRESSIVE DISORDER TREATMENT AND RELAPSE reads as follows:&#10;“…of this debilitating disorder, as well as the high incidence of relapse after treatment, it is imperative that subsequent research continues to examine the most efficacious treat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571" y="1259117"/>
            <a:ext cx="4888199" cy="4876099"/>
          </a:xfrm>
          <a:prstGeom prst="rect">
            <a:avLst/>
          </a:prstGeom>
        </p:spPr>
      </p:pic>
    </p:spTree>
    <p:extLst>
      <p:ext uri="{BB962C8B-B14F-4D97-AF65-F5344CB8AC3E}">
        <p14:creationId xmlns:p14="http://schemas.microsoft.com/office/powerpoint/2010/main" val="329546618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Elements of an APA-Style Research Report: References</a:t>
            </a:r>
          </a:p>
        </p:txBody>
      </p:sp>
      <p:sp>
        <p:nvSpPr>
          <p:cNvPr id="3" name="Content Placeholder 2"/>
          <p:cNvSpPr>
            <a:spLocks noGrp="1"/>
          </p:cNvSpPr>
          <p:nvPr>
            <p:ph idx="1"/>
          </p:nvPr>
        </p:nvSpPr>
        <p:spPr/>
        <p:txBody>
          <a:bodyPr>
            <a:normAutofit/>
          </a:bodyPr>
          <a:lstStyle/>
          <a:p>
            <a:pPr>
              <a:buClr>
                <a:srgbClr val="00739B"/>
              </a:buClr>
            </a:pPr>
            <a:r>
              <a:rPr lang="en-US" dirty="0"/>
              <a:t>Listing of complete references for all sources of information cited in the report</a:t>
            </a:r>
          </a:p>
          <a:p>
            <a:pPr lvl="1">
              <a:buClr>
                <a:srgbClr val="00739B"/>
              </a:buClr>
            </a:pPr>
            <a:r>
              <a:rPr lang="en-US" dirty="0"/>
              <a:t>Organized alphabetically by the last name of the first author</a:t>
            </a:r>
          </a:p>
          <a:p>
            <a:pPr lvl="1">
              <a:buClr>
                <a:srgbClr val="00739B"/>
              </a:buClr>
            </a:pPr>
            <a:r>
              <a:rPr lang="en-US" dirty="0"/>
              <a:t>Begins on a new page</a:t>
            </a:r>
          </a:p>
          <a:p>
            <a:pPr>
              <a:buClr>
                <a:srgbClr val="00739B"/>
              </a:buClr>
            </a:pPr>
            <a:r>
              <a:rPr lang="en-US" dirty="0"/>
              <a:t>Recommendation: include the digital object identifier (DOI) if it is available for a source</a:t>
            </a:r>
          </a:p>
        </p:txBody>
      </p:sp>
    </p:spTree>
    <p:extLst>
      <p:ext uri="{BB962C8B-B14F-4D97-AF65-F5344CB8AC3E}">
        <p14:creationId xmlns:p14="http://schemas.microsoft.com/office/powerpoint/2010/main" val="3213589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051" y="110929"/>
            <a:ext cx="8835902" cy="948614"/>
          </a:xfrm>
        </p:spPr>
        <p:txBody>
          <a:bodyPr>
            <a:noAutofit/>
          </a:bodyPr>
          <a:lstStyle/>
          <a:p>
            <a:r>
              <a:rPr lang="en-US" dirty="0"/>
              <a:t>An APA-Style References Section</a:t>
            </a:r>
          </a:p>
        </p:txBody>
      </p:sp>
      <p:pic>
        <p:nvPicPr>
          <p:cNvPr id="5" name="Picture 4" descr="&quot;A screenshot shows an APA-Style References Section with three callouts. The reference section titled “MAJOR DEPRESSIVE DISORDER TREATMENT AND RELAPSE” reads as follows:&#10;“Beck, A. T., Steer, R. A., &amp; Brown, G. K. (1996). Manual for the Beck Depression &#10;Inventory-II. San Antonio, TX: Psychological Corporation.&#10;Cuijpers, P., Andersson, G., Donker, T., &amp; van Straten, A. (2011). Psychological &#10;treatment of depression: Results of a series of meta-analyses. Nordic Journal of &#10;Psychiatry, 65, 354–364. doi:10.3109/08039488.2011.596570 &#10;Kennard, B. D., Emslie, G. J., Mayes, T. L., Nightingale- Teresi, J., Nakonezny, P. A.,&#10; Hughes, J. L., Jones, J. M., Tao, R., Steward, S. M., &amp; Jarrett, R. B (2008).&#10;Cognitive-behavioral therapy to prevent relapse in pediatric responders to &#10;pharmacotherapy for major depressive disorder. Journal of the American &#10;Academy of Child and Adolescent Psychology, 47, 1395–1404. &#10;Richards, D. (2011). Prevalence and clinical course of depression: A review. Clinical&#10;Psychology Review, 31,1117–1125. &#10;Schramm,  E., Hautzinger, M., Zobel, I., Kriston, L., Berger, M., &amp; Harter, M. (2011). &#10;Comparative ef¬cacy of the cognitive behavioral analysis system of &#10;psychotherapy versus supportive psychotherapy for early onset chronic &#10;depression: Design and rationale of a multisite randomized controlled trial. &#10;BMC Psychiatry, 11, 134–142. &#10;Zimmerman, M., Emmert-Aronson, B., &amp; Brown, T.(2011). Concordance between a.”&#10;The first callout pointing to the text reading “Major depressive disorder treatment and relapse” in the header section reads “Running head and page number.” The second callout pointing to the text “References” reads “Center.” The third callout pointing to the text “Psychiatry, 65,354–364 doi:10.3109/08039488.2011.596570” amidst the text reads “Report DOI when possi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6516" y="1226460"/>
            <a:ext cx="5037930" cy="4806161"/>
          </a:xfrm>
          <a:prstGeom prst="rect">
            <a:avLst/>
          </a:prstGeom>
        </p:spPr>
      </p:pic>
    </p:spTree>
    <p:extLst>
      <p:ext uri="{BB962C8B-B14F-4D97-AF65-F5344CB8AC3E}">
        <p14:creationId xmlns:p14="http://schemas.microsoft.com/office/powerpoint/2010/main" val="112558447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Elements of an APA-Style Research Report: Figures</a:t>
            </a:r>
          </a:p>
        </p:txBody>
      </p:sp>
      <p:sp>
        <p:nvSpPr>
          <p:cNvPr id="3" name="Content Placeholder 2"/>
          <p:cNvSpPr>
            <a:spLocks noGrp="1"/>
          </p:cNvSpPr>
          <p:nvPr>
            <p:ph idx="1"/>
          </p:nvPr>
        </p:nvSpPr>
        <p:spPr/>
        <p:txBody>
          <a:bodyPr>
            <a:normAutofit/>
          </a:bodyPr>
          <a:lstStyle/>
          <a:p>
            <a:pPr>
              <a:buClr>
                <a:srgbClr val="00739B"/>
              </a:buClr>
            </a:pPr>
            <a:r>
              <a:rPr lang="en-US" dirty="0"/>
              <a:t>As a general rule, tables and figures supplement the text—they should not duplicate information that has already been presented in text form.</a:t>
            </a:r>
          </a:p>
          <a:p>
            <a:pPr lvl="1">
              <a:buClr>
                <a:srgbClr val="00739B"/>
              </a:buClr>
            </a:pPr>
            <a:r>
              <a:rPr lang="en-US" dirty="0"/>
              <a:t>Any table or figure should be mentioned in the text by number.</a:t>
            </a:r>
          </a:p>
          <a:p>
            <a:pPr lvl="1">
              <a:buClr>
                <a:srgbClr val="00739B"/>
              </a:buClr>
            </a:pPr>
            <a:r>
              <a:rPr lang="en-US" dirty="0"/>
              <a:t>The text should point out some of the more important aspects of the figure or table.</a:t>
            </a:r>
          </a:p>
          <a:p>
            <a:pPr>
              <a:buClr>
                <a:srgbClr val="00739B"/>
              </a:buClr>
            </a:pPr>
            <a:r>
              <a:rPr lang="en-US" dirty="0"/>
              <a:t>Each table or figure is on a new page.</a:t>
            </a:r>
          </a:p>
        </p:txBody>
      </p:sp>
    </p:spTree>
    <p:extLst>
      <p:ext uri="{BB962C8B-B14F-4D97-AF65-F5344CB8AC3E}">
        <p14:creationId xmlns:p14="http://schemas.microsoft.com/office/powerpoint/2010/main" val="102334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29" name="Rectangle 7">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725843" y="1449324"/>
            <a:ext cx="1966300" cy="4391640"/>
          </a:xfrm>
        </p:spPr>
        <p:txBody>
          <a:bodyPr anchor="t">
            <a:normAutofit/>
          </a:bodyPr>
          <a:lstStyle/>
          <a:p>
            <a:r>
              <a:rPr lang="en-US" sz="2400">
                <a:solidFill>
                  <a:schemeClr val="tx1"/>
                </a:solidFill>
              </a:rPr>
              <a:t>16.1 The Goal of a Research Report</a:t>
            </a:r>
          </a:p>
        </p:txBody>
      </p:sp>
      <p:sp>
        <p:nvSpPr>
          <p:cNvPr id="31" name="Rectangle 11">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812794" y="1449324"/>
            <a:ext cx="4672665" cy="4391640"/>
          </a:xfrm>
        </p:spPr>
        <p:txBody>
          <a:bodyPr>
            <a:normAutofit/>
          </a:bodyPr>
          <a:lstStyle/>
          <a:p>
            <a:pPr>
              <a:buClr>
                <a:srgbClr val="00739B"/>
              </a:buClr>
            </a:pPr>
            <a:r>
              <a:rPr lang="en-US">
                <a:solidFill>
                  <a:schemeClr val="tx1"/>
                </a:solidFill>
              </a:rPr>
              <a:t>Provide three kinds of information about the research study</a:t>
            </a:r>
          </a:p>
          <a:p>
            <a:pPr lvl="1">
              <a:buClr>
                <a:srgbClr val="00739B"/>
              </a:buClr>
            </a:pPr>
            <a:r>
              <a:rPr lang="en-US">
                <a:solidFill>
                  <a:schemeClr val="tx1"/>
                </a:solidFill>
              </a:rPr>
              <a:t>What was done</a:t>
            </a:r>
          </a:p>
          <a:p>
            <a:pPr lvl="1">
              <a:buClr>
                <a:srgbClr val="00739B"/>
              </a:buClr>
            </a:pPr>
            <a:r>
              <a:rPr lang="en-US">
                <a:solidFill>
                  <a:schemeClr val="tx1"/>
                </a:solidFill>
              </a:rPr>
              <a:t>How it was done</a:t>
            </a:r>
            <a:br>
              <a:rPr lang="en-US">
                <a:solidFill>
                  <a:schemeClr val="tx1"/>
                </a:solidFill>
              </a:rPr>
            </a:br>
            <a:endParaRPr lang="en-US">
              <a:solidFill>
                <a:schemeClr val="tx1"/>
              </a:solidFill>
            </a:endParaRPr>
          </a:p>
          <a:p>
            <a:pPr lvl="1">
              <a:buClr>
                <a:srgbClr val="00739B"/>
              </a:buClr>
            </a:pPr>
            <a:r>
              <a:rPr lang="en-US">
                <a:solidFill>
                  <a:schemeClr val="tx1"/>
                </a:solidFill>
              </a:rPr>
              <a:t>What was found</a:t>
            </a:r>
          </a:p>
          <a:p>
            <a:pPr lvl="1">
              <a:buClr>
                <a:srgbClr val="00739B"/>
              </a:buClr>
            </a:pPr>
            <a:r>
              <a:rPr lang="en-US">
                <a:solidFill>
                  <a:schemeClr val="tx1"/>
                </a:solidFill>
              </a:rPr>
              <a:t>How the study is related to other knowledge in the area</a:t>
            </a:r>
          </a:p>
        </p:txBody>
      </p:sp>
    </p:spTree>
    <p:extLst>
      <p:ext uri="{BB962C8B-B14F-4D97-AF65-F5344CB8AC3E}">
        <p14:creationId xmlns:p14="http://schemas.microsoft.com/office/powerpoint/2010/main" val="261126313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Elements of an APA-Style Research Report: Appendix</a:t>
            </a:r>
          </a:p>
        </p:txBody>
      </p:sp>
      <p:sp>
        <p:nvSpPr>
          <p:cNvPr id="3" name="Content Placeholder 2"/>
          <p:cNvSpPr>
            <a:spLocks noGrp="1"/>
          </p:cNvSpPr>
          <p:nvPr>
            <p:ph idx="1"/>
          </p:nvPr>
        </p:nvSpPr>
        <p:spPr/>
        <p:txBody>
          <a:bodyPr>
            <a:normAutofit/>
          </a:bodyPr>
          <a:lstStyle/>
          <a:p>
            <a:pPr>
              <a:buClr>
                <a:srgbClr val="00739B"/>
              </a:buClr>
            </a:pPr>
            <a:r>
              <a:rPr lang="en-US" dirty="0"/>
              <a:t>Presents detailed information</a:t>
            </a:r>
          </a:p>
          <a:p>
            <a:pPr lvl="1">
              <a:buClr>
                <a:srgbClr val="00739B"/>
              </a:buClr>
            </a:pPr>
            <a:r>
              <a:rPr lang="en-US" dirty="0"/>
              <a:t>Useful, but would interrupt the flow of information if presented in the body of the paper</a:t>
            </a:r>
          </a:p>
          <a:p>
            <a:pPr>
              <a:buClr>
                <a:srgbClr val="00739B"/>
              </a:buClr>
            </a:pPr>
            <a:endParaRPr lang="en-US" dirty="0"/>
          </a:p>
          <a:p>
            <a:pPr>
              <a:buClr>
                <a:srgbClr val="00739B"/>
              </a:buClr>
            </a:pPr>
            <a:endParaRPr lang="en-US" dirty="0"/>
          </a:p>
          <a:p>
            <a:pPr>
              <a:buClr>
                <a:srgbClr val="00739B"/>
              </a:buClr>
            </a:pPr>
            <a:r>
              <a:rPr lang="en-US" dirty="0"/>
              <a:t>Group Discussion: Review Introduction and Discussion sections of an article posted on website</a:t>
            </a:r>
          </a:p>
        </p:txBody>
      </p:sp>
    </p:spTree>
    <p:extLst>
      <p:ext uri="{BB962C8B-B14F-4D97-AF65-F5344CB8AC3E}">
        <p14:creationId xmlns:p14="http://schemas.microsoft.com/office/powerpoint/2010/main" val="2173183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r>
              <a:rPr lang="en-US" sz="2700">
                <a:solidFill>
                  <a:srgbClr val="EBEBEB"/>
                </a:solidFill>
              </a:rPr>
              <a:t>Submitting a Manuscript for Publication</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D14C015-17DC-4A04-ADB6-83148E2BF530}"/>
              </a:ext>
            </a:extLst>
          </p:cNvPr>
          <p:cNvGraphicFramePr>
            <a:graphicFrameLocks noGrp="1"/>
          </p:cNvGraphicFramePr>
          <p:nvPr>
            <p:ph idx="1"/>
            <p:extLst>
              <p:ext uri="{D42A27DB-BD31-4B8C-83A1-F6EECF244321}">
                <p14:modId xmlns:p14="http://schemas.microsoft.com/office/powerpoint/2010/main" val="199947095"/>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2907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Conference Presentations: Papers and Posters</a:t>
            </a:r>
          </a:p>
        </p:txBody>
      </p:sp>
      <p:sp>
        <p:nvSpPr>
          <p:cNvPr id="3" name="Content Placeholder 2"/>
          <p:cNvSpPr>
            <a:spLocks noGrp="1"/>
          </p:cNvSpPr>
          <p:nvPr>
            <p:ph idx="1"/>
          </p:nvPr>
        </p:nvSpPr>
        <p:spPr/>
        <p:txBody>
          <a:bodyPr>
            <a:normAutofit/>
          </a:bodyPr>
          <a:lstStyle/>
          <a:p>
            <a:pPr>
              <a:buClr>
                <a:srgbClr val="00739B"/>
              </a:buClr>
            </a:pPr>
            <a:r>
              <a:rPr lang="en-US" dirty="0"/>
              <a:t>Presenting a paper</a:t>
            </a:r>
          </a:p>
          <a:p>
            <a:pPr lvl="1">
              <a:buClr>
                <a:srgbClr val="00739B"/>
              </a:buClr>
            </a:pPr>
            <a:r>
              <a:rPr lang="en-US" dirty="0"/>
              <a:t>An oral presentation: typically involves a PowerPoint presentation (10 to 20 minutes)</a:t>
            </a:r>
          </a:p>
          <a:p>
            <a:pPr>
              <a:buClr>
                <a:srgbClr val="00739B"/>
              </a:buClr>
            </a:pPr>
            <a:r>
              <a:rPr lang="en-US" dirty="0"/>
              <a:t>Presenting a poster: </a:t>
            </a:r>
          </a:p>
          <a:p>
            <a:pPr lvl="1">
              <a:buClr>
                <a:srgbClr val="00739B"/>
              </a:buClr>
            </a:pPr>
            <a:r>
              <a:rPr lang="en-US" dirty="0"/>
              <a:t>Poster sessions occur in a large room where researchers are given space to display their research for an hour or two</a:t>
            </a:r>
          </a:p>
          <a:p>
            <a:pPr lvl="1">
              <a:buClr>
                <a:srgbClr val="00739B"/>
              </a:buClr>
            </a:pPr>
            <a:r>
              <a:rPr lang="en-US" dirty="0"/>
              <a:t>Guidelines are provided by the organization for style and requirements</a:t>
            </a:r>
          </a:p>
        </p:txBody>
      </p:sp>
    </p:spTree>
    <p:extLst>
      <p:ext uri="{BB962C8B-B14F-4D97-AF65-F5344CB8AC3E}">
        <p14:creationId xmlns:p14="http://schemas.microsoft.com/office/powerpoint/2010/main" val="1850185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16.4 Writing a Research Proposal</a:t>
            </a:r>
          </a:p>
        </p:txBody>
      </p:sp>
      <p:sp>
        <p:nvSpPr>
          <p:cNvPr id="3" name="Content Placeholder 2"/>
          <p:cNvSpPr>
            <a:spLocks noGrp="1"/>
          </p:cNvSpPr>
          <p:nvPr>
            <p:ph idx="1"/>
          </p:nvPr>
        </p:nvSpPr>
        <p:spPr/>
        <p:txBody>
          <a:bodyPr>
            <a:normAutofit/>
          </a:bodyPr>
          <a:lstStyle/>
          <a:p>
            <a:pPr>
              <a:buClr>
                <a:srgbClr val="00739B"/>
              </a:buClr>
            </a:pPr>
            <a:r>
              <a:rPr lang="en-US" dirty="0"/>
              <a:t>A research proposal</a:t>
            </a:r>
            <a:r>
              <a:rPr lang="en-US" b="1" dirty="0"/>
              <a:t> </a:t>
            </a:r>
            <a:r>
              <a:rPr lang="en-US" dirty="0"/>
              <a:t>is a plan for a new study</a:t>
            </a:r>
          </a:p>
          <a:p>
            <a:pPr lvl="1">
              <a:buClr>
                <a:srgbClr val="00739B"/>
              </a:buClr>
            </a:pPr>
            <a:r>
              <a:rPr lang="en-US" dirty="0"/>
              <a:t>To obtain funding, help a researcher define his or her thinking, or obtain approval from a dissertation committee</a:t>
            </a:r>
          </a:p>
          <a:p>
            <a:pPr lvl="1">
              <a:buClr>
                <a:srgbClr val="00739B"/>
              </a:buClr>
            </a:pPr>
            <a:r>
              <a:rPr lang="en-US" dirty="0"/>
              <a:t>What to include?</a:t>
            </a:r>
          </a:p>
          <a:p>
            <a:pPr lvl="2">
              <a:buClr>
                <a:srgbClr val="00739B"/>
              </a:buClr>
            </a:pPr>
            <a:r>
              <a:rPr lang="en-US" dirty="0"/>
              <a:t>What will be done</a:t>
            </a:r>
          </a:p>
          <a:p>
            <a:pPr lvl="2">
              <a:buClr>
                <a:srgbClr val="00739B"/>
              </a:buClr>
            </a:pPr>
            <a:r>
              <a:rPr lang="en-US" dirty="0"/>
              <a:t>What may be found</a:t>
            </a:r>
          </a:p>
          <a:p>
            <a:pPr lvl="2">
              <a:buClr>
                <a:srgbClr val="00739B"/>
              </a:buClr>
            </a:pPr>
            <a:r>
              <a:rPr lang="en-US" dirty="0"/>
              <a:t>How the planned study is related to other research</a:t>
            </a:r>
          </a:p>
        </p:txBody>
      </p:sp>
    </p:spTree>
    <p:extLst>
      <p:ext uri="{BB962C8B-B14F-4D97-AF65-F5344CB8AC3E}">
        <p14:creationId xmlns:p14="http://schemas.microsoft.com/office/powerpoint/2010/main" val="2944308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Write a Research Proposal</a:t>
            </a:r>
          </a:p>
        </p:txBody>
      </p:sp>
      <p:sp>
        <p:nvSpPr>
          <p:cNvPr id="3" name="Content Placeholder 2"/>
          <p:cNvSpPr>
            <a:spLocks noGrp="1"/>
          </p:cNvSpPr>
          <p:nvPr>
            <p:ph idx="1"/>
          </p:nvPr>
        </p:nvSpPr>
        <p:spPr/>
        <p:txBody>
          <a:bodyPr>
            <a:normAutofit/>
          </a:bodyPr>
          <a:lstStyle/>
          <a:p>
            <a:pPr>
              <a:buClr>
                <a:srgbClr val="00739B"/>
              </a:buClr>
            </a:pPr>
            <a:r>
              <a:rPr lang="en-US" dirty="0"/>
              <a:t>Very similar to writing research report</a:t>
            </a:r>
          </a:p>
          <a:p>
            <a:pPr lvl="1">
              <a:buClr>
                <a:srgbClr val="00739B"/>
              </a:buClr>
            </a:pPr>
            <a:r>
              <a:rPr lang="en-US" dirty="0"/>
              <a:t>Follow APA guidelines</a:t>
            </a:r>
          </a:p>
          <a:p>
            <a:pPr lvl="2">
              <a:buClr>
                <a:srgbClr val="00739B"/>
              </a:buClr>
            </a:pPr>
            <a:r>
              <a:rPr lang="en-US" dirty="0"/>
              <a:t>However, always use the future tense to describe the study.</a:t>
            </a:r>
          </a:p>
          <a:p>
            <a:pPr lvl="1">
              <a:buClr>
                <a:srgbClr val="00739B"/>
              </a:buClr>
            </a:pPr>
            <a:r>
              <a:rPr lang="en-US" dirty="0"/>
              <a:t>Other differences</a:t>
            </a:r>
          </a:p>
          <a:p>
            <a:pPr lvl="2">
              <a:buClr>
                <a:srgbClr val="00739B"/>
              </a:buClr>
            </a:pPr>
            <a:r>
              <a:rPr lang="en-US" dirty="0"/>
              <a:t>An abstract is optional.</a:t>
            </a:r>
          </a:p>
          <a:p>
            <a:pPr lvl="2">
              <a:buClr>
                <a:srgbClr val="00739B"/>
              </a:buClr>
            </a:pPr>
            <a:r>
              <a:rPr lang="en-US" dirty="0"/>
              <a:t>The literature review in the introduction is typically more extensive.</a:t>
            </a:r>
          </a:p>
          <a:p>
            <a:pPr lvl="2">
              <a:buClr>
                <a:srgbClr val="00739B"/>
              </a:buClr>
            </a:pPr>
            <a:r>
              <a:rPr lang="en-US" dirty="0"/>
              <a:t>Include a combined Results/Discussion or Expected Results section.</a:t>
            </a:r>
          </a:p>
        </p:txBody>
      </p:sp>
    </p:spTree>
    <p:extLst>
      <p:ext uri="{BB962C8B-B14F-4D97-AF65-F5344CB8AC3E}">
        <p14:creationId xmlns:p14="http://schemas.microsoft.com/office/powerpoint/2010/main" val="162759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US" sz="2800">
                <a:solidFill>
                  <a:srgbClr val="EBEBEB"/>
                </a:solidFill>
              </a:rPr>
              <a:t>Definition of a Research Report</a:t>
            </a:r>
          </a:p>
        </p:txBody>
      </p:sp>
      <p:sp>
        <p:nvSpPr>
          <p:cNvPr id="3" name="Content Placeholder 2"/>
          <p:cNvSpPr>
            <a:spLocks noGrp="1"/>
          </p:cNvSpPr>
          <p:nvPr>
            <p:ph idx="1"/>
          </p:nvPr>
        </p:nvSpPr>
        <p:spPr>
          <a:xfrm>
            <a:off x="3967557" y="437513"/>
            <a:ext cx="4126961" cy="5954325"/>
          </a:xfrm>
        </p:spPr>
        <p:txBody>
          <a:bodyPr anchor="ctr">
            <a:normAutofit/>
          </a:bodyPr>
          <a:lstStyle/>
          <a:p>
            <a:pPr>
              <a:buClr>
                <a:srgbClr val="00739B"/>
              </a:buClr>
            </a:pPr>
            <a:r>
              <a:rPr lang="en-US" sz="1700"/>
              <a:t>A written description of a research study that includes these components:</a:t>
            </a:r>
          </a:p>
          <a:p>
            <a:pPr lvl="1">
              <a:buClr>
                <a:srgbClr val="00739B"/>
              </a:buClr>
            </a:pPr>
            <a:r>
              <a:rPr lang="en-US" sz="1700"/>
              <a:t>Clear statement of the purpose of the research</a:t>
            </a:r>
          </a:p>
          <a:p>
            <a:pPr lvl="1">
              <a:buClr>
                <a:srgbClr val="00739B"/>
              </a:buClr>
            </a:pPr>
            <a:r>
              <a:rPr lang="en-US" sz="1700"/>
              <a:t>Review of the relevant background literature that led to the research study</a:t>
            </a:r>
          </a:p>
          <a:p>
            <a:pPr lvl="1">
              <a:buClr>
                <a:srgbClr val="00739B"/>
              </a:buClr>
            </a:pPr>
            <a:r>
              <a:rPr lang="en-US" sz="1700"/>
              <a:t>Description of research methods used</a:t>
            </a:r>
          </a:p>
          <a:p>
            <a:pPr lvl="1">
              <a:buClr>
                <a:srgbClr val="00739B"/>
              </a:buClr>
            </a:pPr>
            <a:r>
              <a:rPr lang="en-US" sz="1700"/>
              <a:t>Summary of the research results</a:t>
            </a:r>
          </a:p>
          <a:p>
            <a:pPr lvl="1">
              <a:buClr>
                <a:srgbClr val="00739B"/>
              </a:buClr>
            </a:pPr>
            <a:r>
              <a:rPr lang="en-US" sz="1700"/>
              <a:t>Discussion and interpretation of the results</a:t>
            </a:r>
          </a:p>
        </p:txBody>
      </p:sp>
    </p:spTree>
    <p:extLst>
      <p:ext uri="{BB962C8B-B14F-4D97-AF65-F5344CB8AC3E}">
        <p14:creationId xmlns:p14="http://schemas.microsoft.com/office/powerpoint/2010/main" val="418712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16.2 General APA Guidelines for Writing Style and Format</a:t>
            </a:r>
          </a:p>
        </p:txBody>
      </p:sp>
      <p:sp>
        <p:nvSpPr>
          <p:cNvPr id="3" name="Content Placeholder 2"/>
          <p:cNvSpPr>
            <a:spLocks noGrp="1"/>
          </p:cNvSpPr>
          <p:nvPr>
            <p:ph idx="1"/>
          </p:nvPr>
        </p:nvSpPr>
        <p:spPr/>
        <p:txBody>
          <a:bodyPr>
            <a:normAutofit/>
          </a:bodyPr>
          <a:lstStyle/>
          <a:p>
            <a:pPr>
              <a:buClr>
                <a:srgbClr val="00739B"/>
              </a:buClr>
            </a:pPr>
            <a:r>
              <a:rPr lang="en-US" dirty="0"/>
              <a:t>Some elements of writing style</a:t>
            </a:r>
          </a:p>
          <a:p>
            <a:pPr lvl="1">
              <a:buClr>
                <a:srgbClr val="00739B"/>
              </a:buClr>
            </a:pPr>
            <a:r>
              <a:rPr lang="en-US" dirty="0"/>
              <a:t>Impersonal style</a:t>
            </a:r>
          </a:p>
          <a:p>
            <a:pPr lvl="2">
              <a:buClr>
                <a:srgbClr val="00739B"/>
              </a:buClr>
            </a:pPr>
            <a:r>
              <a:rPr lang="en-US" dirty="0"/>
              <a:t>Although you may use personal pronouns to describe what you did as a researcher</a:t>
            </a:r>
          </a:p>
          <a:p>
            <a:pPr lvl="1">
              <a:buClr>
                <a:srgbClr val="00739B"/>
              </a:buClr>
            </a:pPr>
            <a:r>
              <a:rPr lang="en-US" dirty="0"/>
              <a:t>Verb tense – past tense for completed research</a:t>
            </a:r>
          </a:p>
          <a:p>
            <a:pPr lvl="1">
              <a:buClr>
                <a:srgbClr val="00739B"/>
              </a:buClr>
            </a:pPr>
            <a:r>
              <a:rPr lang="en-US" dirty="0"/>
              <a:t>Reduce biased language (not persuasive, or advocating a position) –impartial discussion</a:t>
            </a:r>
          </a:p>
        </p:txBody>
      </p:sp>
    </p:spTree>
    <p:extLst>
      <p:ext uri="{BB962C8B-B14F-4D97-AF65-F5344CB8AC3E}">
        <p14:creationId xmlns:p14="http://schemas.microsoft.com/office/powerpoint/2010/main" val="6051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Citation</a:t>
            </a:r>
          </a:p>
        </p:txBody>
      </p:sp>
      <p:sp>
        <p:nvSpPr>
          <p:cNvPr id="3" name="Content Placeholder 2"/>
          <p:cNvSpPr>
            <a:spLocks noGrp="1"/>
          </p:cNvSpPr>
          <p:nvPr>
            <p:ph idx="1"/>
          </p:nvPr>
        </p:nvSpPr>
        <p:spPr/>
        <p:txBody>
          <a:bodyPr>
            <a:normAutofit/>
          </a:bodyPr>
          <a:lstStyle/>
          <a:p>
            <a:pPr>
              <a:buClr>
                <a:srgbClr val="00739B"/>
              </a:buClr>
            </a:pPr>
            <a:r>
              <a:rPr lang="en-US" dirty="0"/>
              <a:t>Identifies the author(s) and the year of publication of the source of a specific fact or idea mentioned in a research report</a:t>
            </a:r>
          </a:p>
          <a:p>
            <a:pPr>
              <a:buClr>
                <a:srgbClr val="00739B"/>
              </a:buClr>
            </a:pPr>
            <a:r>
              <a:rPr lang="en-US" dirty="0"/>
              <a:t>Provides enough information for a reader to locate the full reference in the list of references at the end of the report</a:t>
            </a:r>
          </a:p>
        </p:txBody>
      </p:sp>
    </p:spTree>
    <p:extLst>
      <p:ext uri="{BB962C8B-B14F-4D97-AF65-F5344CB8AC3E}">
        <p14:creationId xmlns:p14="http://schemas.microsoft.com/office/powerpoint/2010/main" val="249025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Two Formats Commonly Used for Citations</a:t>
            </a:r>
          </a:p>
        </p:txBody>
      </p:sp>
      <p:sp>
        <p:nvSpPr>
          <p:cNvPr id="3" name="Content Placeholder 2"/>
          <p:cNvSpPr>
            <a:spLocks noGrp="1"/>
          </p:cNvSpPr>
          <p:nvPr>
            <p:ph idx="1"/>
          </p:nvPr>
        </p:nvSpPr>
        <p:spPr/>
        <p:txBody>
          <a:bodyPr>
            <a:normAutofit/>
          </a:bodyPr>
          <a:lstStyle/>
          <a:p>
            <a:pPr marL="514350" indent="-514350">
              <a:buClr>
                <a:srgbClr val="00739B"/>
              </a:buClr>
              <a:buFont typeface="+mj-lt"/>
              <a:buAutoNum type="arabicPeriod"/>
            </a:pPr>
            <a:r>
              <a:rPr lang="en-US" dirty="0"/>
              <a:t>States a fact or makes a claim in the text</a:t>
            </a:r>
          </a:p>
          <a:p>
            <a:pPr lvl="1">
              <a:buClr>
                <a:srgbClr val="00739B"/>
              </a:buClr>
            </a:pPr>
            <a:r>
              <a:rPr lang="en-US" dirty="0"/>
              <a:t>Cites the source in parentheses within the same sentence</a:t>
            </a:r>
          </a:p>
          <a:p>
            <a:pPr marL="514350" indent="-514350">
              <a:buClr>
                <a:srgbClr val="00739B"/>
              </a:buClr>
              <a:buFont typeface="+mj-lt"/>
              <a:buAutoNum type="arabicPeriod"/>
            </a:pPr>
            <a:r>
              <a:rPr lang="en-US" dirty="0"/>
              <a:t>Uses the source as the subject of a sentence</a:t>
            </a:r>
          </a:p>
          <a:p>
            <a:pPr lvl="1">
              <a:buClr>
                <a:srgbClr val="00739B"/>
              </a:buClr>
            </a:pPr>
            <a:r>
              <a:rPr lang="en-US" dirty="0"/>
              <a:t>Author(s) name(s) appear within the body of the sentence and only the year of publication is noted in parentheses</a:t>
            </a:r>
          </a:p>
        </p:txBody>
      </p:sp>
    </p:spTree>
    <p:extLst>
      <p:ext uri="{BB962C8B-B14F-4D97-AF65-F5344CB8AC3E}">
        <p14:creationId xmlns:p14="http://schemas.microsoft.com/office/powerpoint/2010/main" val="397755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3667"/>
            <a:ext cx="2206657" cy="4833745"/>
          </a:xfrm>
        </p:spPr>
        <p:txBody>
          <a:bodyPr>
            <a:normAutofit/>
          </a:bodyPr>
          <a:lstStyle/>
          <a:p>
            <a:r>
              <a:rPr lang="en-US" sz="2700">
                <a:solidFill>
                  <a:srgbClr val="EBEBEB"/>
                </a:solidFill>
              </a:rPr>
              <a:t>Rules for Use of References</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5256FCC-68FF-44CE-91D4-526D9F9032DD}"/>
              </a:ext>
            </a:extLst>
          </p:cNvPr>
          <p:cNvGraphicFramePr>
            <a:graphicFrameLocks noGrp="1"/>
          </p:cNvGraphicFramePr>
          <p:nvPr>
            <p:ph idx="1"/>
            <p:extLst>
              <p:ext uri="{D42A27DB-BD31-4B8C-83A1-F6EECF244321}">
                <p14:modId xmlns:p14="http://schemas.microsoft.com/office/powerpoint/2010/main" val="4069131909"/>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14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7" name="Rectangle 16">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CC3DF159-A62C-40A0-86EB-55F5FCDB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6" name="Title 5"/>
          <p:cNvSpPr>
            <a:spLocks noGrp="1"/>
          </p:cNvSpPr>
          <p:nvPr>
            <p:ph type="title"/>
          </p:nvPr>
        </p:nvSpPr>
        <p:spPr>
          <a:xfrm>
            <a:off x="487481" y="4517136"/>
            <a:ext cx="8169821" cy="1174947"/>
          </a:xfrm>
        </p:spPr>
        <p:txBody>
          <a:bodyPr vert="horz" lIns="91440" tIns="45720" rIns="91440" bIns="45720" rtlCol="0" anchor="b">
            <a:normAutofit/>
          </a:bodyPr>
          <a:lstStyle/>
          <a:p>
            <a:pPr algn="l">
              <a:lnSpc>
                <a:spcPct val="90000"/>
              </a:lnSpc>
            </a:pPr>
            <a:r>
              <a:rPr lang="en-US" b="0" i="0" kern="1200">
                <a:solidFill>
                  <a:srgbClr val="EBEBEB"/>
                </a:solidFill>
                <a:latin typeface="+mj-lt"/>
                <a:ea typeface="+mj-ea"/>
                <a:cs typeface="+mj-cs"/>
              </a:rPr>
              <a:t>Examples of Original and Subsequent Citations</a:t>
            </a:r>
          </a:p>
        </p:txBody>
      </p:sp>
      <p:sp>
        <p:nvSpPr>
          <p:cNvPr id="24" name="Rectangle 23">
            <a:extLst>
              <a:ext uri="{FF2B5EF4-FFF2-40B4-BE49-F238E27FC236}">
                <a16:creationId xmlns:a16="http://schemas.microsoft.com/office/drawing/2014/main" id="{C5DDC647-9031-4B8C-B212-04560303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1" name="Table 10"/>
          <p:cNvGraphicFramePr>
            <a:graphicFrameLocks noGrp="1"/>
          </p:cNvGraphicFramePr>
          <p:nvPr>
            <p:extLst>
              <p:ext uri="{D42A27DB-BD31-4B8C-83A1-F6EECF244321}">
                <p14:modId xmlns:p14="http://schemas.microsoft.com/office/powerpoint/2010/main" val="950888946"/>
              </p:ext>
            </p:extLst>
          </p:nvPr>
        </p:nvGraphicFramePr>
        <p:xfrm>
          <a:off x="551134" y="909119"/>
          <a:ext cx="7026784" cy="3150985"/>
        </p:xfrm>
        <a:graphic>
          <a:graphicData uri="http://schemas.openxmlformats.org/drawingml/2006/table">
            <a:tbl>
              <a:tblPr firstRow="1" bandRow="1">
                <a:tableStyleId>{8EC20E35-A176-4012-BC5E-935CFFF8708E}</a:tableStyleId>
              </a:tblPr>
              <a:tblGrid>
                <a:gridCol w="1119287">
                  <a:extLst>
                    <a:ext uri="{9D8B030D-6E8A-4147-A177-3AD203B41FA5}">
                      <a16:colId xmlns:a16="http://schemas.microsoft.com/office/drawing/2014/main" val="20000"/>
                    </a:ext>
                  </a:extLst>
                </a:gridCol>
                <a:gridCol w="1461065">
                  <a:extLst>
                    <a:ext uri="{9D8B030D-6E8A-4147-A177-3AD203B41FA5}">
                      <a16:colId xmlns:a16="http://schemas.microsoft.com/office/drawing/2014/main" val="20001"/>
                    </a:ext>
                  </a:extLst>
                </a:gridCol>
                <a:gridCol w="1449020">
                  <a:extLst>
                    <a:ext uri="{9D8B030D-6E8A-4147-A177-3AD203B41FA5}">
                      <a16:colId xmlns:a16="http://schemas.microsoft.com/office/drawing/2014/main" val="20002"/>
                    </a:ext>
                  </a:extLst>
                </a:gridCol>
                <a:gridCol w="1525807">
                  <a:extLst>
                    <a:ext uri="{9D8B030D-6E8A-4147-A177-3AD203B41FA5}">
                      <a16:colId xmlns:a16="http://schemas.microsoft.com/office/drawing/2014/main" val="20003"/>
                    </a:ext>
                  </a:extLst>
                </a:gridCol>
                <a:gridCol w="1471605">
                  <a:extLst>
                    <a:ext uri="{9D8B030D-6E8A-4147-A177-3AD203B41FA5}">
                      <a16:colId xmlns:a16="http://schemas.microsoft.com/office/drawing/2014/main" val="20004"/>
                    </a:ext>
                  </a:extLst>
                </a:gridCol>
              </a:tblGrid>
              <a:tr h="815209">
                <a:tc>
                  <a:txBody>
                    <a:bodyPr/>
                    <a:lstStyle/>
                    <a:p>
                      <a:pPr algn="ctr"/>
                      <a:r>
                        <a:rPr lang="en-US" sz="1500"/>
                        <a:t>Number of Authors</a:t>
                      </a:r>
                      <a:endParaRPr lang="en-US" sz="1500" b="1">
                        <a:solidFill>
                          <a:schemeClr val="bg1"/>
                        </a:solidFill>
                        <a:latin typeface="Arial" pitchFamily="34" charset="0"/>
                        <a:cs typeface="Arial" pitchFamily="34" charset="0"/>
                      </a:endParaRPr>
                    </a:p>
                  </a:txBody>
                  <a:tcPr marL="86724" marR="86724" marT="43362" marB="43362" anchor="ctr"/>
                </a:tc>
                <a:tc>
                  <a:txBody>
                    <a:bodyPr/>
                    <a:lstStyle/>
                    <a:p>
                      <a:pPr algn="ctr"/>
                      <a:r>
                        <a:rPr lang="en-US" sz="1500"/>
                        <a:t>First Time in Text</a:t>
                      </a:r>
                      <a:endParaRPr lang="en-US" sz="1500" b="1">
                        <a:solidFill>
                          <a:schemeClr val="bg1"/>
                        </a:solidFill>
                        <a:latin typeface="Arial" pitchFamily="34" charset="0"/>
                        <a:cs typeface="Arial" pitchFamily="34" charset="0"/>
                      </a:endParaRPr>
                    </a:p>
                  </a:txBody>
                  <a:tcPr marL="86724" marR="86724" marT="43362" marB="43362" anchor="ctr"/>
                </a:tc>
                <a:tc>
                  <a:txBody>
                    <a:bodyPr/>
                    <a:lstStyle/>
                    <a:p>
                      <a:pPr algn="ctr"/>
                      <a:r>
                        <a:rPr lang="en-US" sz="1500"/>
                        <a:t>Subsequent Times in Text</a:t>
                      </a:r>
                      <a:endParaRPr lang="en-US" sz="1500" b="1">
                        <a:solidFill>
                          <a:schemeClr val="bg1"/>
                        </a:solidFill>
                        <a:latin typeface="Arial" pitchFamily="34" charset="0"/>
                        <a:cs typeface="Arial" pitchFamily="34" charset="0"/>
                      </a:endParaRPr>
                    </a:p>
                  </a:txBody>
                  <a:tcPr marL="86724" marR="86724" marT="43362" marB="43362" anchor="ctr"/>
                </a:tc>
                <a:tc>
                  <a:txBody>
                    <a:bodyPr/>
                    <a:lstStyle/>
                    <a:p>
                      <a:pPr algn="ctr"/>
                      <a:r>
                        <a:rPr lang="en-US" sz="1500"/>
                        <a:t>First Time in Parentheses</a:t>
                      </a:r>
                      <a:endParaRPr lang="en-US" sz="1500" b="1">
                        <a:solidFill>
                          <a:schemeClr val="bg1"/>
                        </a:solidFill>
                        <a:latin typeface="Arial" pitchFamily="34" charset="0"/>
                        <a:cs typeface="Arial" pitchFamily="34" charset="0"/>
                      </a:endParaRPr>
                    </a:p>
                  </a:txBody>
                  <a:tcPr marL="86724" marR="86724" marT="43362" marB="43362" anchor="ctr"/>
                </a:tc>
                <a:tc>
                  <a:txBody>
                    <a:bodyPr/>
                    <a:lstStyle/>
                    <a:p>
                      <a:pPr algn="ctr"/>
                      <a:r>
                        <a:rPr lang="en-US" sz="1500"/>
                        <a:t>Subsequent Times</a:t>
                      </a:r>
                      <a:r>
                        <a:rPr lang="en-US" sz="1500" baseline="0"/>
                        <a:t> in Parentheses</a:t>
                      </a:r>
                      <a:endParaRPr lang="en-US" sz="1500" b="1">
                        <a:solidFill>
                          <a:schemeClr val="bg1"/>
                        </a:solidFill>
                        <a:latin typeface="Arial" pitchFamily="34" charset="0"/>
                        <a:cs typeface="Arial" pitchFamily="34" charset="0"/>
                      </a:endParaRPr>
                    </a:p>
                  </a:txBody>
                  <a:tcPr marL="86724" marR="86724" marT="43362" marB="43362" anchor="ctr"/>
                </a:tc>
                <a:extLst>
                  <a:ext uri="{0D108BD9-81ED-4DB2-BD59-A6C34878D82A}">
                    <a16:rowId xmlns:a16="http://schemas.microsoft.com/office/drawing/2014/main" val="10000"/>
                  </a:ext>
                </a:extLst>
              </a:tr>
              <a:tr h="352679">
                <a:tc>
                  <a:txBody>
                    <a:bodyPr/>
                    <a:lstStyle/>
                    <a:p>
                      <a:r>
                        <a:rPr lang="en-US" sz="1500"/>
                        <a:t>1</a:t>
                      </a:r>
                      <a:endParaRPr lang="en-US" sz="1500">
                        <a:latin typeface="Arial" pitchFamily="34" charset="0"/>
                        <a:cs typeface="Arial" pitchFamily="34" charset="0"/>
                      </a:endParaRPr>
                    </a:p>
                  </a:txBody>
                  <a:tcPr marL="86724" marR="86724" marT="43362" marB="43362"/>
                </a:tc>
                <a:tc>
                  <a:txBody>
                    <a:bodyPr/>
                    <a:lstStyle/>
                    <a:p>
                      <a:r>
                        <a:rPr lang="en-US" sz="1500"/>
                        <a:t>Jones</a:t>
                      </a:r>
                      <a:r>
                        <a:rPr lang="en-US" sz="1500" baseline="0"/>
                        <a:t> (2017)</a:t>
                      </a:r>
                      <a:endParaRPr lang="en-US" sz="1500">
                        <a:latin typeface="Arial" pitchFamily="34" charset="0"/>
                        <a:cs typeface="Arial" pitchFamily="34" charset="0"/>
                      </a:endParaRPr>
                    </a:p>
                  </a:txBody>
                  <a:tcPr marL="86724" marR="86724" marT="43362" marB="433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Jones</a:t>
                      </a:r>
                      <a:r>
                        <a:rPr lang="en-US" sz="1500" baseline="0"/>
                        <a:t> (2017)</a:t>
                      </a:r>
                      <a:endParaRPr lang="en-US" sz="1500">
                        <a:latin typeface="Arial" pitchFamily="34" charset="0"/>
                        <a:cs typeface="Arial" pitchFamily="34" charset="0"/>
                      </a:endParaRPr>
                    </a:p>
                  </a:txBody>
                  <a:tcPr marL="86724" marR="86724" marT="43362" marB="433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(Jones, </a:t>
                      </a:r>
                      <a:r>
                        <a:rPr lang="en-US" sz="1500" baseline="0"/>
                        <a:t>2017)</a:t>
                      </a:r>
                      <a:endParaRPr lang="en-US" sz="1500">
                        <a:latin typeface="Arial" pitchFamily="34" charset="0"/>
                        <a:cs typeface="Arial" pitchFamily="34" charset="0"/>
                      </a:endParaRPr>
                    </a:p>
                  </a:txBody>
                  <a:tcPr marL="86724" marR="86724" marT="43362" marB="433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(Jones, </a:t>
                      </a:r>
                      <a:r>
                        <a:rPr lang="en-US" sz="1500" baseline="0"/>
                        <a:t>2017)</a:t>
                      </a:r>
                      <a:endParaRPr lang="en-US" sz="1500">
                        <a:latin typeface="Arial" pitchFamily="34" charset="0"/>
                        <a:cs typeface="Arial" pitchFamily="34" charset="0"/>
                      </a:endParaRPr>
                    </a:p>
                  </a:txBody>
                  <a:tcPr marL="86724" marR="86724" marT="43362" marB="43362"/>
                </a:tc>
                <a:extLst>
                  <a:ext uri="{0D108BD9-81ED-4DB2-BD59-A6C34878D82A}">
                    <a16:rowId xmlns:a16="http://schemas.microsoft.com/office/drawing/2014/main" val="10001"/>
                  </a:ext>
                </a:extLst>
              </a:tr>
              <a:tr h="583944">
                <a:tc>
                  <a:txBody>
                    <a:bodyPr/>
                    <a:lstStyle/>
                    <a:p>
                      <a:r>
                        <a:rPr lang="en-US" sz="1500"/>
                        <a:t>2</a:t>
                      </a:r>
                      <a:endParaRPr lang="en-US" sz="1500">
                        <a:latin typeface="Arial" pitchFamily="34" charset="0"/>
                        <a:cs typeface="Arial" pitchFamily="34" charset="0"/>
                      </a:endParaRPr>
                    </a:p>
                  </a:txBody>
                  <a:tcPr marL="86724" marR="86724" marT="43362" marB="43362"/>
                </a:tc>
                <a:tc>
                  <a:txBody>
                    <a:bodyPr/>
                    <a:lstStyle/>
                    <a:p>
                      <a:r>
                        <a:rPr lang="en-US" sz="1500"/>
                        <a:t>Smith and Jones (2016)</a:t>
                      </a:r>
                      <a:endParaRPr lang="en-US" sz="1500">
                        <a:latin typeface="Arial" pitchFamily="34" charset="0"/>
                        <a:cs typeface="Arial" pitchFamily="34" charset="0"/>
                      </a:endParaRPr>
                    </a:p>
                  </a:txBody>
                  <a:tcPr marL="86724" marR="86724" marT="43362" marB="43362"/>
                </a:tc>
                <a:tc>
                  <a:txBody>
                    <a:bodyPr/>
                    <a:lstStyle/>
                    <a:p>
                      <a:r>
                        <a:rPr lang="en-US" sz="1500"/>
                        <a:t>Smith and Jones (2016)</a:t>
                      </a:r>
                      <a:endParaRPr lang="en-US" sz="1500">
                        <a:latin typeface="Arial" pitchFamily="34" charset="0"/>
                        <a:cs typeface="Arial" pitchFamily="34" charset="0"/>
                      </a:endParaRPr>
                    </a:p>
                  </a:txBody>
                  <a:tcPr marL="86724" marR="86724" marT="43362" marB="43362"/>
                </a:tc>
                <a:tc>
                  <a:txBody>
                    <a:bodyPr/>
                    <a:lstStyle/>
                    <a:p>
                      <a:r>
                        <a:rPr lang="en-US" sz="1500"/>
                        <a:t>(Smith &amp; Jones,</a:t>
                      </a:r>
                      <a:r>
                        <a:rPr lang="en-US" sz="1500" baseline="0"/>
                        <a:t> </a:t>
                      </a:r>
                      <a:r>
                        <a:rPr lang="en-US" sz="1500"/>
                        <a:t>2016)</a:t>
                      </a:r>
                      <a:endParaRPr lang="en-US" sz="1500">
                        <a:latin typeface="Arial" pitchFamily="34" charset="0"/>
                        <a:cs typeface="Arial" pitchFamily="34" charset="0"/>
                      </a:endParaRPr>
                    </a:p>
                  </a:txBody>
                  <a:tcPr marL="86724" marR="86724" marT="43362" marB="433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(Smith &amp; Jones,</a:t>
                      </a:r>
                      <a:r>
                        <a:rPr lang="en-US" sz="1500" baseline="0"/>
                        <a:t> </a:t>
                      </a:r>
                      <a:r>
                        <a:rPr lang="en-US" sz="1500"/>
                        <a:t>2016)</a:t>
                      </a:r>
                      <a:endParaRPr lang="en-US" sz="1500">
                        <a:latin typeface="Arial" pitchFamily="34" charset="0"/>
                        <a:cs typeface="Arial" pitchFamily="34" charset="0"/>
                      </a:endParaRPr>
                    </a:p>
                  </a:txBody>
                  <a:tcPr marL="86724" marR="86724" marT="43362" marB="43362"/>
                </a:tc>
                <a:extLst>
                  <a:ext uri="{0D108BD9-81ED-4DB2-BD59-A6C34878D82A}">
                    <a16:rowId xmlns:a16="http://schemas.microsoft.com/office/drawing/2014/main" val="10002"/>
                  </a:ext>
                </a:extLst>
              </a:tr>
              <a:tr h="815209">
                <a:tc>
                  <a:txBody>
                    <a:bodyPr/>
                    <a:lstStyle/>
                    <a:p>
                      <a:r>
                        <a:rPr lang="en-US" sz="1500"/>
                        <a:t>3-5</a:t>
                      </a:r>
                      <a:endParaRPr lang="en-US" sz="1500">
                        <a:latin typeface="Arial" pitchFamily="34" charset="0"/>
                        <a:cs typeface="Arial" pitchFamily="34" charset="0"/>
                      </a:endParaRPr>
                    </a:p>
                  </a:txBody>
                  <a:tcPr marL="86724" marR="86724" marT="43362" marB="43362"/>
                </a:tc>
                <a:tc>
                  <a:txBody>
                    <a:bodyPr/>
                    <a:lstStyle/>
                    <a:p>
                      <a:r>
                        <a:rPr lang="en-US" sz="1500"/>
                        <a:t>Jones, Smith, and</a:t>
                      </a:r>
                      <a:r>
                        <a:rPr lang="en-US" sz="1500" baseline="0"/>
                        <a:t> Brown (2014)</a:t>
                      </a:r>
                      <a:endParaRPr lang="en-US" sz="1500">
                        <a:latin typeface="Arial" pitchFamily="34" charset="0"/>
                        <a:cs typeface="Arial" pitchFamily="34" charset="0"/>
                      </a:endParaRPr>
                    </a:p>
                  </a:txBody>
                  <a:tcPr marL="86724" marR="86724" marT="43362" marB="43362"/>
                </a:tc>
                <a:tc>
                  <a:txBody>
                    <a:bodyPr/>
                    <a:lstStyle/>
                    <a:p>
                      <a:r>
                        <a:rPr lang="en-US" sz="1500"/>
                        <a:t>Jones et al. (2014)</a:t>
                      </a:r>
                      <a:endParaRPr lang="en-US" sz="1500">
                        <a:latin typeface="Arial" pitchFamily="34" charset="0"/>
                        <a:cs typeface="Arial" pitchFamily="34" charset="0"/>
                      </a:endParaRPr>
                    </a:p>
                  </a:txBody>
                  <a:tcPr marL="86724" marR="86724" marT="43362" marB="43362"/>
                </a:tc>
                <a:tc>
                  <a:txBody>
                    <a:bodyPr/>
                    <a:lstStyle/>
                    <a:p>
                      <a:r>
                        <a:rPr lang="en-US" sz="1500"/>
                        <a:t>(Jones, Smith, &amp; Brown, 2014)</a:t>
                      </a:r>
                      <a:endParaRPr lang="en-US" sz="1500">
                        <a:latin typeface="Arial" pitchFamily="34" charset="0"/>
                        <a:cs typeface="Arial" pitchFamily="34" charset="0"/>
                      </a:endParaRPr>
                    </a:p>
                  </a:txBody>
                  <a:tcPr marL="86724" marR="86724" marT="43362" marB="43362"/>
                </a:tc>
                <a:tc>
                  <a:txBody>
                    <a:bodyPr/>
                    <a:lstStyle/>
                    <a:p>
                      <a:r>
                        <a:rPr lang="en-US" sz="1500"/>
                        <a:t>(Jones et al., 2014)</a:t>
                      </a:r>
                      <a:endParaRPr lang="en-US" sz="1500">
                        <a:latin typeface="Arial" pitchFamily="34" charset="0"/>
                        <a:cs typeface="Arial" pitchFamily="34" charset="0"/>
                      </a:endParaRPr>
                    </a:p>
                  </a:txBody>
                  <a:tcPr marL="86724" marR="86724" marT="43362" marB="43362"/>
                </a:tc>
                <a:extLst>
                  <a:ext uri="{0D108BD9-81ED-4DB2-BD59-A6C34878D82A}">
                    <a16:rowId xmlns:a16="http://schemas.microsoft.com/office/drawing/2014/main" val="10003"/>
                  </a:ext>
                </a:extLst>
              </a:tr>
              <a:tr h="583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6 or more</a:t>
                      </a:r>
                      <a:endParaRPr lang="en-US" sz="1500">
                        <a:latin typeface="Arial" pitchFamily="34" charset="0"/>
                        <a:cs typeface="Arial" pitchFamily="34" charset="0"/>
                      </a:endParaRPr>
                    </a:p>
                  </a:txBody>
                  <a:tcPr marL="86724" marR="86724" marT="43362" marB="433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Jones</a:t>
                      </a:r>
                      <a:r>
                        <a:rPr lang="en-US" sz="1500" baseline="0"/>
                        <a:t> et al. (2015)</a:t>
                      </a:r>
                      <a:endParaRPr lang="en-US" sz="1500">
                        <a:latin typeface="Arial" pitchFamily="34" charset="0"/>
                        <a:cs typeface="Arial" pitchFamily="34" charset="0"/>
                      </a:endParaRPr>
                    </a:p>
                  </a:txBody>
                  <a:tcPr marL="86724" marR="86724" marT="43362" marB="433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Jones</a:t>
                      </a:r>
                      <a:r>
                        <a:rPr lang="en-US" sz="1500" baseline="0"/>
                        <a:t> et al. (2015)</a:t>
                      </a:r>
                      <a:endParaRPr lang="en-US" sz="1500" baseline="0">
                        <a:latin typeface="Arial" pitchFamily="34" charset="0"/>
                        <a:cs typeface="Arial" pitchFamily="34" charset="0"/>
                      </a:endParaRPr>
                    </a:p>
                  </a:txBody>
                  <a:tcPr marL="86724" marR="86724" marT="43362" marB="433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(Jones</a:t>
                      </a:r>
                      <a:r>
                        <a:rPr lang="en-US" sz="1500" baseline="0"/>
                        <a:t> et al., 2015)</a:t>
                      </a:r>
                      <a:endParaRPr lang="en-US" sz="1500">
                        <a:latin typeface="Arial" pitchFamily="34" charset="0"/>
                        <a:cs typeface="Arial" pitchFamily="34" charset="0"/>
                      </a:endParaRPr>
                    </a:p>
                  </a:txBody>
                  <a:tcPr marL="86724" marR="86724" marT="43362" marB="433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a:t>(Jones</a:t>
                      </a:r>
                      <a:r>
                        <a:rPr lang="en-US" sz="1500" baseline="0"/>
                        <a:t> et al., 2015)</a:t>
                      </a:r>
                      <a:endParaRPr lang="en-US" sz="1500">
                        <a:latin typeface="Arial" pitchFamily="34" charset="0"/>
                        <a:cs typeface="Arial" pitchFamily="34" charset="0"/>
                      </a:endParaRPr>
                    </a:p>
                  </a:txBody>
                  <a:tcPr marL="86724" marR="86724" marT="43362" marB="4336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24900331"/>
      </p:ext>
    </p:extLst>
  </p:cSld>
  <p:clrMapOvr>
    <a:overrideClrMapping bg1="dk1" tx1="lt1" bg2="dk2" tx2="lt2" accent1="accent1" accent2="accent2" accent3="accent3" accent4="accent4" accent5="accent5" accent6="accent6" hlink="hlink" folHlink="folHlink"/>
  </p:clrMapOvr>
  <p:transition spd="slow"/>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1411</Words>
  <Application>Microsoft Office PowerPoint</Application>
  <PresentationFormat>On-screen Show (4:3)</PresentationFormat>
  <Paragraphs>210</Paragraphs>
  <Slides>34</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Century Gothic</vt:lpstr>
      <vt:lpstr>Courier New</vt:lpstr>
      <vt:lpstr>Wingdings</vt:lpstr>
      <vt:lpstr>Wingdings 3</vt:lpstr>
      <vt:lpstr>Sample</vt:lpstr>
      <vt:lpstr>Ion Boardroom</vt:lpstr>
      <vt:lpstr>Survey Research Presentation</vt:lpstr>
      <vt:lpstr>The Research Report: APA Style</vt:lpstr>
      <vt:lpstr>16.1 The Goal of a Research Report</vt:lpstr>
      <vt:lpstr>Definition of a Research Report</vt:lpstr>
      <vt:lpstr>16.2 General APA Guidelines for Writing Style and Format</vt:lpstr>
      <vt:lpstr>Citation</vt:lpstr>
      <vt:lpstr>Two Formats Commonly Used for Citations</vt:lpstr>
      <vt:lpstr>Rules for Use of References</vt:lpstr>
      <vt:lpstr>Examples of Original and Subsequent Citations</vt:lpstr>
      <vt:lpstr>Guidelines for Typing or Word Processing</vt:lpstr>
      <vt:lpstr>Manuscript Pages</vt:lpstr>
      <vt:lpstr>16.3 The Elements of an APA-Style Research Report</vt:lpstr>
      <vt:lpstr>An APA-Style Title Page</vt:lpstr>
      <vt:lpstr>The Elements of an APA-Style Research Report: Abstract</vt:lpstr>
      <vt:lpstr>An APA-Style Abstract</vt:lpstr>
      <vt:lpstr>The Elements of an APA-Style Research Report: Introduction</vt:lpstr>
      <vt:lpstr>Excerpts from an APA-Style Introduction</vt:lpstr>
      <vt:lpstr>Excerpts from an APA-Style Introduction: Relevant Literature</vt:lpstr>
      <vt:lpstr>Excerpts from an APA-Style Introduction: Method and Hypothesis</vt:lpstr>
      <vt:lpstr>The Elements of an APA-Style Research Report: Methods</vt:lpstr>
      <vt:lpstr>An APA-Style Method Section: Participants Subsection</vt:lpstr>
      <vt:lpstr>An APA-Style Method Section: Procedure Subsection</vt:lpstr>
      <vt:lpstr>The Elements of an APA-Style Research Report: Results</vt:lpstr>
      <vt:lpstr>An APA-Style Results Section</vt:lpstr>
      <vt:lpstr>The Elements of an APA-Style Research Report: Discussion</vt:lpstr>
      <vt:lpstr>An APA-Style Discussion Section</vt:lpstr>
      <vt:lpstr>The Elements of an APA-Style Research Report: References</vt:lpstr>
      <vt:lpstr>An APA-Style References Section</vt:lpstr>
      <vt:lpstr>The Elements of an APA-Style Research Report: Figures</vt:lpstr>
      <vt:lpstr>The Elements of an APA-Style Research Report: Appendix</vt:lpstr>
      <vt:lpstr>Submitting a Manuscript for Publication</vt:lpstr>
      <vt:lpstr>Conference Presentations: Papers and Posters</vt:lpstr>
      <vt:lpstr>16.4 Writing a Research Proposal</vt:lpstr>
      <vt:lpstr>How to Write a Research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2019-03-03T18:41:27Z</dcterms:created>
  <dcterms:modified xsi:type="dcterms:W3CDTF">2019-03-03T18:49:59Z</dcterms:modified>
</cp:coreProperties>
</file>