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35"/>
  </p:notesMasterIdLst>
  <p:sldIdLst>
    <p:sldId id="365" r:id="rId2"/>
    <p:sldId id="366" r:id="rId3"/>
    <p:sldId id="367" r:id="rId4"/>
    <p:sldId id="368" r:id="rId5"/>
    <p:sldId id="369" r:id="rId6"/>
    <p:sldId id="317" r:id="rId7"/>
    <p:sldId id="371" r:id="rId8"/>
    <p:sldId id="351" r:id="rId9"/>
    <p:sldId id="352" r:id="rId10"/>
    <p:sldId id="353" r:id="rId11"/>
    <p:sldId id="319" r:id="rId12"/>
    <p:sldId id="330" r:id="rId13"/>
    <p:sldId id="318" r:id="rId14"/>
    <p:sldId id="355" r:id="rId15"/>
    <p:sldId id="356" r:id="rId16"/>
    <p:sldId id="336" r:id="rId17"/>
    <p:sldId id="337" r:id="rId18"/>
    <p:sldId id="338" r:id="rId19"/>
    <p:sldId id="358" r:id="rId20"/>
    <p:sldId id="357" r:id="rId21"/>
    <p:sldId id="312" r:id="rId22"/>
    <p:sldId id="339" r:id="rId23"/>
    <p:sldId id="320" r:id="rId24"/>
    <p:sldId id="341" r:id="rId25"/>
    <p:sldId id="340" r:id="rId26"/>
    <p:sldId id="342" r:id="rId27"/>
    <p:sldId id="316" r:id="rId28"/>
    <p:sldId id="343" r:id="rId29"/>
    <p:sldId id="344" r:id="rId30"/>
    <p:sldId id="345" r:id="rId31"/>
    <p:sldId id="361" r:id="rId32"/>
    <p:sldId id="362" r:id="rId33"/>
    <p:sldId id="363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64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i="1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i="1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i="1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i="1">
                <a:latin typeface="Times New Roman" panose="02020603050405020304" pitchFamily="18" charset="0"/>
              </a:defRPr>
            </a:lvl1pPr>
          </a:lstStyle>
          <a:p>
            <a:fld id="{908D2726-A323-49B3-80FB-A998482FE9B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3282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72D613B-D2D4-41A9-86F0-9286A53DA226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047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282A31D-100F-4DF7-A0BF-2F0B0AA9FD04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868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2F144E8-95DB-4E59-9AF5-59E12FFFAAAB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542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Figure 1.1 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Lifetime</a:t>
            </a:r>
            <a:r>
              <a:rPr lang="en-US" altLang="en-US" baseline="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prevalence of mental disorders in a sample of 10,000 U.S. adolescents</a:t>
            </a:r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D2726-A323-49B3-80FB-A998482FE9B2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984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9E2D4FF-CEDA-49F6-8B0A-8FF91A1B3FB4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216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Mentally ill were put away from society; out of sight out of mind approach culturally – does it still exist??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D2726-A323-49B3-80FB-A998482FE9B2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9182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CD6826E-588A-445B-AC44-7C5BAAD411F8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041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 enough to have a genetic risk, or a bad upbringing, or poor social relationships to create pathology.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DCBE1B-0E31-4129-829C-CECBAEB6A840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647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Shift away from learning how we get sick to understanding how people evade illness in the face of stressors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EF24F5E-2AA0-4AB2-86F4-594D43125F9A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587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60FF2AF-3009-4043-B694-A8FA60762764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984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Legal premise is contrary to psychology purpose to predict and prevent destructive behavior.  These are cross-purposes.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D2726-A323-49B3-80FB-A998482FE9B2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1384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</a:t>
            </a:r>
            <a:r>
              <a:rPr lang="en-US" b="1" baseline="0" dirty="0"/>
              <a:t> 1.1 </a:t>
            </a:r>
            <a:r>
              <a:rPr lang="en-US" baseline="0" dirty="0"/>
              <a:t>The mental health professions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D2726-A323-49B3-80FB-A998482FE9B2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7847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</a:t>
            </a:r>
            <a:r>
              <a:rPr lang="en-US" b="1" baseline="0" dirty="0"/>
              <a:t> 1.1 </a:t>
            </a:r>
            <a:r>
              <a:rPr lang="en-US" baseline="0" dirty="0"/>
              <a:t>The mental health professions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D2726-A323-49B3-80FB-A998482FE9B2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668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419600"/>
            <a:ext cx="2590893" cy="2377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751" y="3684587"/>
            <a:ext cx="6616849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0312-99A9-4855-8303-9D5C8872654F}" type="datetimeFigureOut">
              <a:rPr lang="en-US"/>
              <a:pPr>
                <a:defRPr/>
              </a:pPr>
              <a:t>3/28/2018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B657-3058-4F78-91EC-6722CDBF3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086600" y="2483979"/>
            <a:ext cx="1066800" cy="996696"/>
          </a:xfrm>
          <a:ln w="28575">
            <a:solidFill>
              <a:srgbClr val="5BA9C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/>
          <a:lstStyle>
            <a:lvl1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/>
              <a:t>x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552"/>
            <a:ext cx="6934200" cy="2590800"/>
          </a:xfrm>
          <a:prstGeom prst="rect">
            <a:avLst/>
          </a:prstGeom>
        </p:spPr>
      </p:pic>
      <p:sp>
        <p:nvSpPr>
          <p:cNvPr id="10" name="TextBox 6"/>
          <p:cNvSpPr txBox="1">
            <a:spLocks noChangeArrowheads="1"/>
          </p:cNvSpPr>
          <p:nvPr userDrawn="1"/>
        </p:nvSpPr>
        <p:spPr bwMode="auto">
          <a:xfrm>
            <a:off x="6284118" y="6472947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</p:spTree>
    <p:extLst>
      <p:ext uri="{BB962C8B-B14F-4D97-AF65-F5344CB8AC3E}">
        <p14:creationId xmlns:p14="http://schemas.microsoft.com/office/powerpoint/2010/main" val="21762607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0782E-3F9F-462E-82AD-708777655CA3}" type="datetimeFigureOut">
              <a:rPr lang="en-US"/>
              <a:pPr>
                <a:defRPr/>
              </a:pPr>
              <a:t>3/28/2018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63F4-A616-4BB9-A31E-CBB37186D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2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0590"/>
            <a:ext cx="8229600" cy="529501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3/28/2018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0"/>
            <a:ext cx="9139518" cy="128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71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3/28/2018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1"/>
            <a:ext cx="9139518" cy="12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09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419600"/>
            <a:ext cx="2590893" cy="2377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751" y="3684587"/>
            <a:ext cx="6616849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0312-99A9-4855-8303-9D5C8872654F}" type="datetimeFigureOut">
              <a:rPr lang="en-US"/>
              <a:pPr>
                <a:defRPr/>
              </a:pPr>
              <a:t>3/28/2018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1B657-3058-4F78-91EC-6722CDBF3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086600" y="2483979"/>
            <a:ext cx="1066800" cy="996696"/>
          </a:xfrm>
          <a:ln w="28575">
            <a:solidFill>
              <a:srgbClr val="5BA9C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/>
          <a:lstStyle>
            <a:lvl1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/>
              <a:t>x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552"/>
            <a:ext cx="6934200" cy="2590800"/>
          </a:xfrm>
          <a:prstGeom prst="rect">
            <a:avLst/>
          </a:prstGeom>
        </p:spPr>
      </p:pic>
      <p:sp>
        <p:nvSpPr>
          <p:cNvPr id="10" name="TextBox 6"/>
          <p:cNvSpPr txBox="1">
            <a:spLocks noChangeArrowheads="1"/>
          </p:cNvSpPr>
          <p:nvPr userDrawn="1"/>
        </p:nvSpPr>
        <p:spPr bwMode="auto">
          <a:xfrm>
            <a:off x="6284118" y="6472947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</p:spTree>
    <p:extLst>
      <p:ext uri="{BB962C8B-B14F-4D97-AF65-F5344CB8AC3E}">
        <p14:creationId xmlns:p14="http://schemas.microsoft.com/office/powerpoint/2010/main" val="3015925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0B888C24-60D4-46A5-BB56-7E7DB7247923}" type="datetimeFigureOut">
              <a:rPr lang="en-US"/>
              <a:pPr>
                <a:defRPr/>
              </a:pPr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4A54DDF-4F27-4E6F-9E2C-45E3673CD0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TextBox 6"/>
          <p:cNvSpPr txBox="1">
            <a:spLocks noChangeArrowheads="1"/>
          </p:cNvSpPr>
          <p:nvPr/>
        </p:nvSpPr>
        <p:spPr bwMode="auto">
          <a:xfrm>
            <a:off x="79375" y="6521450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858000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81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56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images/3WXVeh" TargetMode="Externa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AoY3F0eknQ" TargetMode="External"/><Relationship Id="rId2" Type="http://schemas.openxmlformats.org/officeDocument/2006/relationships/hyperlink" Target="https://www.youtube.com/watch?v=XE93xahPxaE" TargetMode="Externa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fTkBK6aXZ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nNuoff-tN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C7A6E-14A7-4FB5-BC3E-A107755D9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Abnormal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2FF74-A87F-44FC-BB83-4C6A914FB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Chapter 1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342958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Viewpoint rooted in laboratory science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Focus on directly observable behaviors</a:t>
            </a:r>
          </a:p>
          <a:p>
            <a:pPr lvl="1"/>
            <a:r>
              <a:rPr lang="en-US" dirty="0"/>
              <a:t>Behavior shaped by environment (rewards/punishments; modeling; associative learning)</a:t>
            </a:r>
          </a:p>
          <a:p>
            <a:r>
              <a:rPr lang="en-US" dirty="0"/>
              <a:t>Alternative explanation to Mental Illness</a:t>
            </a:r>
          </a:p>
          <a:p>
            <a:r>
              <a:rPr lang="en-US" dirty="0"/>
              <a:t>Offered successful procedures for treating some psychological conditions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Behaviorism: United States</a:t>
            </a:r>
          </a:p>
        </p:txBody>
      </p:sp>
    </p:spTree>
    <p:extLst>
      <p:ext uri="{BB962C8B-B14F-4D97-AF65-F5344CB8AC3E}">
        <p14:creationId xmlns:p14="http://schemas.microsoft.com/office/powerpoint/2010/main" val="1496876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Bio-Psycho-Social Model</a:t>
            </a:r>
          </a:p>
          <a:p>
            <a:pPr lvl="1"/>
            <a:r>
              <a:rPr lang="en-US" altLang="en-US" dirty="0"/>
              <a:t>Culture, race, ethnicity, gender, age, and socio-economic class relevant to understanding and treating abnormal behavior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Mental health professionals need to:</a:t>
            </a:r>
          </a:p>
          <a:p>
            <a:pPr lvl="2"/>
            <a:r>
              <a:rPr lang="en-US" altLang="en-US" dirty="0"/>
              <a:t>Increase cultural sensitivity</a:t>
            </a:r>
          </a:p>
          <a:p>
            <a:pPr lvl="2"/>
            <a:r>
              <a:rPr lang="en-US" altLang="en-US" dirty="0"/>
              <a:t>Acquire knowledge biological factors</a:t>
            </a:r>
          </a:p>
          <a:p>
            <a:pPr lvl="2"/>
            <a:r>
              <a:rPr lang="en-US" altLang="en-US" dirty="0"/>
              <a:t>Develop integrative therapy approaches</a:t>
            </a:r>
          </a:p>
          <a:p>
            <a:endParaRPr lang="en-US" altLang="en-US" dirty="0"/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  </a:t>
            </a:r>
          </a:p>
          <a:p>
            <a:endParaRPr lang="en-US" altLang="en-US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Contemporary Trends in Abnormal Psychology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  <a:p>
            <a:pPr lvl="1"/>
            <a:r>
              <a:rPr lang="en-US" dirty="0"/>
              <a:t>Shift away from illness narrative </a:t>
            </a:r>
          </a:p>
          <a:p>
            <a:pPr lvl="1"/>
            <a:r>
              <a:rPr lang="en-US" dirty="0"/>
              <a:t>Patients are clients </a:t>
            </a:r>
          </a:p>
          <a:p>
            <a:pPr lvl="1"/>
            <a:r>
              <a:rPr lang="en-US" dirty="0"/>
              <a:t>Collaborative approach</a:t>
            </a:r>
          </a:p>
          <a:p>
            <a:pPr lvl="1"/>
            <a:endParaRPr lang="en-US" dirty="0"/>
          </a:p>
          <a:p>
            <a:r>
              <a:rPr lang="en-US" altLang="en-US" dirty="0">
                <a:ea typeface="ＭＳ Ｐゴシック" panose="020B0600070205080204" pitchFamily="34" charset="-128"/>
              </a:rPr>
              <a:t>Focuses on human strength and capacity for resilience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Psychological resilience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Prevention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Positive Psychology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drug revolution in psychiatry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Introduction of psychotropic medications in the 1950s</a:t>
            </a:r>
          </a:p>
          <a:p>
            <a:pPr lvl="2"/>
            <a:r>
              <a:rPr lang="en-US" altLang="en-US" i="1" dirty="0">
                <a:ea typeface="ＭＳ Ｐゴシック" panose="020B0600070205080204" pitchFamily="34" charset="-128"/>
              </a:rPr>
              <a:t>Considered one of the great medical advances in the 20</a:t>
            </a:r>
            <a:r>
              <a:rPr lang="en-US" altLang="en-US" i="1" baseline="30000" dirty="0">
                <a:ea typeface="ＭＳ Ｐゴシック" panose="020B0600070205080204" pitchFamily="34" charset="-128"/>
              </a:rPr>
              <a:t>th</a:t>
            </a:r>
            <a:r>
              <a:rPr lang="en-US" altLang="en-US" i="1" dirty="0">
                <a:ea typeface="ＭＳ Ｐゴシック" panose="020B0600070205080204" pitchFamily="34" charset="-128"/>
              </a:rPr>
              <a:t> century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Naturally occurring </a:t>
            </a:r>
            <a:r>
              <a:rPr lang="en-US" altLang="en-US" b="1" i="1" dirty="0">
                <a:ea typeface="ＭＳ Ｐゴシック" panose="020B0600070205080204" pitchFamily="34" charset="-128"/>
              </a:rPr>
              <a:t>lithium</a:t>
            </a:r>
            <a:r>
              <a:rPr lang="en-US" altLang="en-US" dirty="0">
                <a:ea typeface="ＭＳ Ｐゴシック" panose="020B0600070205080204" pitchFamily="34" charset="-128"/>
              </a:rPr>
              <a:t> found to radically calm some mental patients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Many drugs made available for different disorders – </a:t>
            </a:r>
            <a:r>
              <a:rPr lang="en-US" altLang="en-US" b="1" i="1" dirty="0">
                <a:ea typeface="ＭＳ Ｐゴシック" panose="020B0600070205080204" pitchFamily="34" charset="-128"/>
              </a:rPr>
              <a:t>Antipsychotics</a:t>
            </a:r>
          </a:p>
          <a:p>
            <a:pPr lvl="1"/>
            <a:r>
              <a:rPr lang="en-US" altLang="en-US" b="1" u="sng" dirty="0">
                <a:ea typeface="ＭＳ Ｐゴシック" panose="020B0600070205080204" pitchFamily="34" charset="-128"/>
              </a:rPr>
              <a:t>Resulted in depopulation of mental hospitals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Changes in the Therapeutic Landscape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changes brought about by managed care</a:t>
            </a:r>
          </a:p>
          <a:p>
            <a:pPr lvl="1"/>
            <a:r>
              <a:rPr lang="en-US" dirty="0"/>
              <a:t>Deinstitutionalization of mental health </a:t>
            </a:r>
            <a:r>
              <a:rPr lang="en-US" dirty="0" err="1"/>
              <a:t>tx</a:t>
            </a:r>
            <a:endParaRPr lang="en-US" dirty="0"/>
          </a:p>
          <a:p>
            <a:pPr lvl="1"/>
            <a:r>
              <a:rPr lang="en-US" dirty="0"/>
              <a:t>Cost-cutting focus</a:t>
            </a:r>
          </a:p>
          <a:p>
            <a:pPr lvl="1"/>
            <a:r>
              <a:rPr lang="en-US" dirty="0"/>
              <a:t>Business interests of insurers influence treatment duration</a:t>
            </a:r>
          </a:p>
          <a:p>
            <a:pPr lvl="1"/>
            <a:r>
              <a:rPr lang="en-US" dirty="0"/>
              <a:t>Cost-cutting focus limits over-treatment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Increased appreciation for evidence based treatment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Development of Outpatient Treatment Model</a:t>
            </a:r>
          </a:p>
        </p:txBody>
      </p:sp>
    </p:spTree>
    <p:extLst>
      <p:ext uri="{BB962C8B-B14F-4D97-AF65-F5344CB8AC3E}">
        <p14:creationId xmlns:p14="http://schemas.microsoft.com/office/powerpoint/2010/main" val="795665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Psychopathology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Scientific study of symptoms and causes of mental disorders</a:t>
            </a:r>
          </a:p>
          <a:p>
            <a:pPr marL="457200" lvl="1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u="sng" dirty="0">
                <a:ea typeface="ＭＳ Ｐゴシック" panose="020B0600070205080204" pitchFamily="34" charset="-128"/>
              </a:rPr>
              <a:t>Objectives</a:t>
            </a:r>
            <a:r>
              <a:rPr lang="en-US" altLang="en-US" dirty="0">
                <a:ea typeface="ＭＳ Ｐゴシック" panose="020B0600070205080204" pitchFamily="34" charset="-128"/>
              </a:rPr>
              <a:t>: describing, explaining, predicting, and modifying behaviors associated with mental disorders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strive to alleviate distress and life disruption of those with mental disorders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Current Field of Clinical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83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risk factors for </a:t>
            </a:r>
            <a:r>
              <a:rPr lang="en-US" b="1" dirty="0"/>
              <a:t>violent </a:t>
            </a:r>
            <a:r>
              <a:rPr lang="en-US" dirty="0"/>
              <a:t>behavior to self and others</a:t>
            </a:r>
          </a:p>
          <a:p>
            <a:r>
              <a:rPr lang="en-US" dirty="0"/>
              <a:t>Duty to protect</a:t>
            </a:r>
          </a:p>
          <a:p>
            <a:r>
              <a:rPr lang="en-US" dirty="0"/>
              <a:t>Involuntary Hospitalization: “5150”</a:t>
            </a:r>
          </a:p>
          <a:p>
            <a:pPr lvl="1"/>
            <a:r>
              <a:rPr lang="en-US" dirty="0"/>
              <a:t>Limits civil liberties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premise of the legal system</a:t>
            </a:r>
          </a:p>
          <a:p>
            <a:pPr lvl="1"/>
            <a:r>
              <a:rPr lang="en-US" dirty="0"/>
              <a:t>An individual is innocent until proven guilty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Behavior</a:t>
            </a:r>
          </a:p>
        </p:txBody>
      </p:sp>
    </p:spTree>
    <p:extLst>
      <p:ext uri="{BB962C8B-B14F-4D97-AF65-F5344CB8AC3E}">
        <p14:creationId xmlns:p14="http://schemas.microsoft.com/office/powerpoint/2010/main" val="1418726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Psychotherapy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Theoretical foundation in understanding cause (psychoanalytic, behavioral, etc.)</a:t>
            </a:r>
          </a:p>
          <a:p>
            <a:pPr lvl="1"/>
            <a:r>
              <a:rPr lang="en-US" dirty="0"/>
              <a:t>Goal: improve a person’s behavioral, emotional, or cognitive state</a:t>
            </a:r>
          </a:p>
          <a:p>
            <a:pPr lvl="1"/>
            <a:r>
              <a:rPr lang="en-US" dirty="0"/>
              <a:t>Many types of therapies and professional helpers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Individual, Couples, Family, Group Modalities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Change</a:t>
            </a:r>
          </a:p>
        </p:txBody>
      </p:sp>
    </p:spTree>
    <p:extLst>
      <p:ext uri="{BB962C8B-B14F-4D97-AF65-F5344CB8AC3E}">
        <p14:creationId xmlns:p14="http://schemas.microsoft.com/office/powerpoint/2010/main" val="2454813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Mental Health Professions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936" y="2209800"/>
            <a:ext cx="8881645" cy="3108960"/>
          </a:xfrm>
          <a:prstGeom prst="rect">
            <a:avLst/>
          </a:prstGeom>
          <a:ln w="9525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6788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Mental Health Professions (cont’d.)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05" y="2209800"/>
            <a:ext cx="8958507" cy="3017520"/>
          </a:xfrm>
          <a:prstGeom prst="rect">
            <a:avLst/>
          </a:prstGeom>
          <a:ln w="1270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850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Prehistoric and ancient beliefs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Evil spirits residing in a person’s body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Trephining</a:t>
            </a:r>
          </a:p>
          <a:p>
            <a:pPr marL="457200" lvl="1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Naturalistic explanations: Greco-Roman thought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Early thinkers: Galen ‘s Theory of Humors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Pathology is physical: Paradigm shift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Historical Perspectives on the Mentally Ill</a:t>
            </a:r>
          </a:p>
        </p:txBody>
      </p:sp>
    </p:spTree>
    <p:extLst>
      <p:ext uri="{BB962C8B-B14F-4D97-AF65-F5344CB8AC3E}">
        <p14:creationId xmlns:p14="http://schemas.microsoft.com/office/powerpoint/2010/main" val="4257616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most widely used classification system</a:t>
            </a:r>
          </a:p>
          <a:p>
            <a:pPr lvl="1"/>
            <a:r>
              <a:rPr lang="en-US" altLang="en-US" i="1" dirty="0"/>
              <a:t>Diagnostic and Statistical Manual of Mental Disorders, 5th Edition </a:t>
            </a:r>
            <a:r>
              <a:rPr lang="en-US" altLang="en-US" dirty="0"/>
              <a:t>(DSM-5)</a:t>
            </a:r>
          </a:p>
          <a:p>
            <a:r>
              <a:rPr lang="en-US" altLang="en-US" dirty="0"/>
              <a:t>Defining Criteria for Mental Illness:</a:t>
            </a:r>
          </a:p>
          <a:p>
            <a:pPr lvl="1"/>
            <a:r>
              <a:rPr lang="en-US" altLang="en-US" dirty="0"/>
              <a:t>Distress</a:t>
            </a:r>
          </a:p>
          <a:p>
            <a:pPr lvl="1"/>
            <a:r>
              <a:rPr lang="en-US" altLang="en-US" dirty="0"/>
              <a:t>Dysfunction</a:t>
            </a:r>
          </a:p>
          <a:p>
            <a:pPr lvl="1"/>
            <a:r>
              <a:rPr lang="en-US" altLang="en-US" dirty="0"/>
              <a:t>Deviance</a:t>
            </a:r>
          </a:p>
          <a:p>
            <a:pPr lvl="1"/>
            <a:r>
              <a:rPr lang="en-US" altLang="en-US" dirty="0"/>
              <a:t>Dangerousness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Views of Abnormality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724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Questions: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When are symptoms or behavior significant enough to have meaning?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What if it is unnoticed by person?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Is it possible to have a mental disorder without distress or discomfort?</a:t>
            </a:r>
          </a:p>
          <a:p>
            <a:pPr marL="457200" lvl="1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What criteria are to be used in assessing symptoms? 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DSM Definitions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culture?</a:t>
            </a:r>
          </a:p>
          <a:p>
            <a:pPr lvl="1"/>
            <a:r>
              <a:rPr lang="en-US" dirty="0"/>
              <a:t>Learned behavior that members of a group transmit to the next generation</a:t>
            </a:r>
          </a:p>
          <a:p>
            <a:r>
              <a:rPr lang="en-US" dirty="0"/>
              <a:t>Viewpoints: Both are Important</a:t>
            </a:r>
          </a:p>
          <a:p>
            <a:pPr lvl="1"/>
            <a:r>
              <a:rPr lang="en-US" dirty="0"/>
              <a:t>Cultural relativism </a:t>
            </a:r>
          </a:p>
          <a:p>
            <a:pPr lvl="2"/>
            <a:r>
              <a:rPr lang="en-US" dirty="0"/>
              <a:t>Expression/determination of behaviors depends on lifestyles, cultural values, and worldviews</a:t>
            </a:r>
          </a:p>
          <a:p>
            <a:pPr lvl="1"/>
            <a:r>
              <a:rPr lang="en-US" dirty="0"/>
              <a:t>Cultural universality </a:t>
            </a:r>
          </a:p>
          <a:p>
            <a:pPr lvl="2"/>
            <a:r>
              <a:rPr lang="en-US" dirty="0"/>
              <a:t>Symptoms of mental disorders are independent of culture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Considerations in Abnormal Behavior</a:t>
            </a:r>
          </a:p>
        </p:txBody>
      </p:sp>
    </p:spTree>
    <p:extLst>
      <p:ext uri="{BB962C8B-B14F-4D97-AF65-F5344CB8AC3E}">
        <p14:creationId xmlns:p14="http://schemas.microsoft.com/office/powerpoint/2010/main" val="2929752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Criticisms of Science of Psychopathology: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 society labels behavior that is different as abnormal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Are we </a:t>
            </a:r>
            <a:r>
              <a:rPr lang="en-US" altLang="en-US" dirty="0" err="1">
                <a:ea typeface="ＭＳ Ｐゴシック" panose="020B0600070205080204" pitchFamily="34" charset="-128"/>
              </a:rPr>
              <a:t>pathologizing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unusuality</a:t>
            </a:r>
            <a:r>
              <a:rPr lang="en-US" altLang="en-US" dirty="0">
                <a:ea typeface="ＭＳ Ｐゴシック" panose="020B0600070205080204" pitchFamily="34" charset="-128"/>
              </a:rPr>
              <a:t>? e.g. Schizoid; histrionic</a:t>
            </a:r>
          </a:p>
          <a:p>
            <a:pPr lvl="2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Unusual belief systems are not necessarily wrong</a:t>
            </a:r>
          </a:p>
          <a:p>
            <a:pPr marL="457200" lvl="1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Abnormal behavior a reflection of something wrong with society: </a:t>
            </a:r>
            <a:r>
              <a:rPr lang="en-US" altLang="en-US" dirty="0" err="1">
                <a:ea typeface="ＭＳ Ｐゴシック" panose="020B0600070205080204" pitchFamily="34" charset="-128"/>
              </a:rPr>
              <a:t>sx</a:t>
            </a:r>
            <a:r>
              <a:rPr lang="en-US" altLang="en-US" dirty="0">
                <a:ea typeface="ＭＳ Ｐゴシック" panose="020B0600070205080204" pitchFamily="34" charset="-128"/>
              </a:rPr>
              <a:t> of corrupted society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Sociopolitical Considerations in Abnormality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Prevalence</a:t>
            </a:r>
          </a:p>
          <a:p>
            <a:pPr lvl="1"/>
            <a:r>
              <a:rPr lang="en-US" dirty="0"/>
              <a:t>Percentage of people in a population who have the disorder during a given interval of time</a:t>
            </a:r>
          </a:p>
          <a:p>
            <a:pPr lvl="1"/>
            <a:r>
              <a:rPr lang="en-US" dirty="0"/>
              <a:t>Dept. of Health and Human Services study</a:t>
            </a:r>
          </a:p>
          <a:p>
            <a:pPr lvl="2"/>
            <a:r>
              <a:rPr lang="en-US" b="1" dirty="0"/>
              <a:t>24.8 percent </a:t>
            </a:r>
            <a:r>
              <a:rPr lang="en-US" dirty="0"/>
              <a:t>of U.S. adults have experienced a mental disorder in the past 12 months, excluding drug and alcohol disorders</a:t>
            </a:r>
          </a:p>
          <a:p>
            <a:r>
              <a:rPr lang="en-US" dirty="0"/>
              <a:t>Lifetime prevalence</a:t>
            </a:r>
          </a:p>
          <a:p>
            <a:pPr lvl="1"/>
            <a:r>
              <a:rPr lang="en-US" dirty="0"/>
              <a:t>Existence of a disorder during a person’s life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Common Are Mental Disorders?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4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 1.1 Lifetime prevalence of mental disorders in a sample of 10,000 U.S. adolescents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371600"/>
            <a:ext cx="4345464" cy="52120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Sampling of Lifetime Prevalence </a:t>
            </a:r>
          </a:p>
        </p:txBody>
      </p:sp>
    </p:spTree>
    <p:extLst>
      <p:ext uri="{BB962C8B-B14F-4D97-AF65-F5344CB8AC3E}">
        <p14:creationId xmlns:p14="http://schemas.microsoft.com/office/powerpoint/2010/main" val="2705960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$135 billion a year spent on mental health and substance abuse services in U.S. </a:t>
            </a:r>
          </a:p>
          <a:p>
            <a:r>
              <a:rPr lang="en-US" b="1" dirty="0"/>
              <a:t>25 percent of adults have a diagnosable mental health condition</a:t>
            </a:r>
          </a:p>
          <a:p>
            <a:pPr lvl="1"/>
            <a:r>
              <a:rPr lang="en-US" dirty="0"/>
              <a:t>Many more experience mental health problems not meeting criteria for disorder</a:t>
            </a:r>
          </a:p>
          <a:p>
            <a:r>
              <a:rPr lang="en-US" b="1" dirty="0"/>
              <a:t>57 percent </a:t>
            </a:r>
            <a:r>
              <a:rPr lang="en-US" dirty="0"/>
              <a:t>of adults with severe mental health conditions </a:t>
            </a:r>
            <a:r>
              <a:rPr lang="en-US" u="sng" dirty="0"/>
              <a:t>not</a:t>
            </a:r>
            <a:r>
              <a:rPr lang="en-US" dirty="0"/>
              <a:t> receiving treatment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to Society</a:t>
            </a:r>
          </a:p>
        </p:txBody>
      </p:sp>
    </p:spTree>
    <p:extLst>
      <p:ext uri="{BB962C8B-B14F-4D97-AF65-F5344CB8AC3E}">
        <p14:creationId xmlns:p14="http://schemas.microsoft.com/office/powerpoint/2010/main" val="3789962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Mentally ill are frequently stereotyped and stigmatized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Prejudice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Vilifying illness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Discrimination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Occupation, social, academic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Self-stigma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Undermines self-worth and self-efficacy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Hinders recovery</a:t>
            </a:r>
          </a:p>
          <a:p>
            <a:pPr lvl="2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Overcoming Social Stigma and Stereotypes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belief that the mentally ill are somehow responsible for their condition</a:t>
            </a:r>
          </a:p>
          <a:p>
            <a:endParaRPr lang="en-US" dirty="0"/>
          </a:p>
          <a:p>
            <a:r>
              <a:rPr lang="en-US" dirty="0"/>
              <a:t>How does biological vulnerability influence mental illness?</a:t>
            </a:r>
          </a:p>
          <a:p>
            <a:pPr lvl="1"/>
            <a:r>
              <a:rPr lang="en-US" dirty="0"/>
              <a:t>80 percent surveyed cited biological reasons as a cause of major depression</a:t>
            </a:r>
          </a:p>
          <a:p>
            <a:pPr lvl="1"/>
            <a:r>
              <a:rPr lang="en-US" dirty="0"/>
              <a:t>This has not translated into lessening of desire for avoiding these individuals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Stigma</a:t>
            </a:r>
          </a:p>
        </p:txBody>
      </p:sp>
    </p:spTree>
    <p:extLst>
      <p:ext uri="{BB962C8B-B14F-4D97-AF65-F5344CB8AC3E}">
        <p14:creationId xmlns:p14="http://schemas.microsoft.com/office/powerpoint/2010/main" val="937722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Alliance on Mental Illness (NAMI)</a:t>
            </a:r>
          </a:p>
          <a:p>
            <a:pPr lvl="1"/>
            <a:r>
              <a:rPr lang="en-US" dirty="0"/>
              <a:t>“You Are Not Alone” campaign</a:t>
            </a:r>
          </a:p>
          <a:p>
            <a:pPr lvl="1"/>
            <a:r>
              <a:rPr lang="en-US" dirty="0"/>
              <a:t>Goals: educating the public and reducing stigma</a:t>
            </a:r>
          </a:p>
          <a:p>
            <a:pPr lvl="1"/>
            <a:r>
              <a:rPr lang="en-US" dirty="0"/>
              <a:t>Commending more accurate portrayals of mental disorders in movies and TV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Efforts to Increase Public Awareness</a:t>
            </a:r>
          </a:p>
        </p:txBody>
      </p:sp>
    </p:spTree>
    <p:extLst>
      <p:ext uri="{BB962C8B-B14F-4D97-AF65-F5344CB8AC3E}">
        <p14:creationId xmlns:p14="http://schemas.microsoft.com/office/powerpoint/2010/main" val="59344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Middle Ages</a:t>
            </a:r>
          </a:p>
          <a:p>
            <a:pPr lvl="1"/>
            <a:r>
              <a:rPr lang="en-US" dirty="0"/>
              <a:t>Regression in thought </a:t>
            </a:r>
          </a:p>
          <a:p>
            <a:pPr lvl="1"/>
            <a:r>
              <a:rPr lang="en-US" dirty="0"/>
              <a:t>Exorcism</a:t>
            </a:r>
          </a:p>
          <a:p>
            <a:pPr lvl="1"/>
            <a:r>
              <a:rPr lang="en-US" dirty="0"/>
              <a:t>Group hysteria: mental illness-witchcraft</a:t>
            </a:r>
          </a:p>
          <a:p>
            <a:r>
              <a:rPr lang="en-US" dirty="0"/>
              <a:t>15</a:t>
            </a:r>
            <a:r>
              <a:rPr lang="en-US" baseline="30000" dirty="0"/>
              <a:t>th</a:t>
            </a:r>
            <a:r>
              <a:rPr lang="en-US" dirty="0"/>
              <a:t> through 17</a:t>
            </a:r>
            <a:r>
              <a:rPr lang="en-US" baseline="30000" dirty="0"/>
              <a:t>th</a:t>
            </a:r>
            <a:r>
              <a:rPr lang="en-US" dirty="0"/>
              <a:t> centuries</a:t>
            </a:r>
          </a:p>
          <a:p>
            <a:pPr lvl="1"/>
            <a:r>
              <a:rPr lang="en-US" dirty="0"/>
              <a:t>Spanish Inquisition: Mental illness is evil</a:t>
            </a:r>
          </a:p>
          <a:p>
            <a:pPr lvl="1"/>
            <a:r>
              <a:rPr lang="en-US" dirty="0"/>
              <a:t>Witch hunts</a:t>
            </a:r>
          </a:p>
          <a:p>
            <a:pPr lvl="1"/>
            <a:r>
              <a:rPr lang="en-US" dirty="0">
                <a:hlinkClick r:id="rId2"/>
              </a:rPr>
              <a:t>https://goo.gl/images/3WXVeh</a:t>
            </a:r>
            <a:endParaRPr lang="en-US" dirty="0"/>
          </a:p>
          <a:p>
            <a:pPr lvl="2"/>
            <a:r>
              <a:rPr lang="en-US" dirty="0"/>
              <a:t>100,000 people (mostly women) executed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Middle Ages Through the 17</a:t>
            </a:r>
            <a:r>
              <a:rPr lang="en-US" baseline="30000" dirty="0"/>
              <a:t>th</a:t>
            </a:r>
            <a:r>
              <a:rPr lang="en-US" dirty="0"/>
              <a:t> Century </a:t>
            </a:r>
          </a:p>
        </p:txBody>
      </p:sp>
    </p:spTree>
    <p:extLst>
      <p:ext uri="{BB962C8B-B14F-4D97-AF65-F5344CB8AC3E}">
        <p14:creationId xmlns:p14="http://schemas.microsoft.com/office/powerpoint/2010/main" val="7368350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4990210"/>
          </a:xfrm>
        </p:spPr>
        <p:txBody>
          <a:bodyPr/>
          <a:lstStyle/>
          <a:p>
            <a:r>
              <a:rPr lang="en-US" dirty="0"/>
              <a:t>Countries with less discrimination and prejudice</a:t>
            </a:r>
          </a:p>
          <a:p>
            <a:pPr lvl="1"/>
            <a:r>
              <a:rPr lang="en-US" dirty="0"/>
              <a:t>Have higher rates of help-seeking, positive quality of life, and lower self-stigma</a:t>
            </a:r>
          </a:p>
          <a:p>
            <a:r>
              <a:rPr lang="en-US" dirty="0"/>
              <a:t>Public disclosures from well-known people such as actors and sports figures</a:t>
            </a:r>
          </a:p>
          <a:p>
            <a:pPr lvl="1"/>
            <a:r>
              <a:rPr lang="en-US" dirty="0"/>
              <a:t>Reduces public social stigma</a:t>
            </a:r>
          </a:p>
          <a:p>
            <a:pPr lvl="1"/>
            <a:r>
              <a:rPr lang="en-US" dirty="0">
                <a:hlinkClick r:id="rId2"/>
              </a:rPr>
              <a:t>https://www.youtube.com/watch?v=XE93xahPxaE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https://www.youtube.com/watch?v=gAoY3F0eknQ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Decreasing Social Stigma</a:t>
            </a:r>
          </a:p>
        </p:txBody>
      </p:sp>
    </p:spTree>
    <p:extLst>
      <p:ext uri="{BB962C8B-B14F-4D97-AF65-F5344CB8AC3E}">
        <p14:creationId xmlns:p14="http://schemas.microsoft.com/office/powerpoint/2010/main" val="105125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abnormal psychology?</a:t>
            </a:r>
          </a:p>
          <a:p>
            <a:r>
              <a:rPr lang="en-US" dirty="0"/>
              <a:t>How do we differentiate between normal and abnormal behaviors?</a:t>
            </a:r>
          </a:p>
          <a:p>
            <a:r>
              <a:rPr lang="en-US" dirty="0"/>
              <a:t>What societal factors affect definitions of abnormality?</a:t>
            </a:r>
          </a:p>
          <a:p>
            <a:r>
              <a:rPr lang="en-US" dirty="0"/>
              <a:t>How common are mental disorders?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806264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it important to confront the stigma and stereotyping associated with mental illness?</a:t>
            </a:r>
          </a:p>
          <a:p>
            <a:r>
              <a:rPr lang="en-US" dirty="0"/>
              <a:t>How have explanations of abnormal behavior changed over time?</a:t>
            </a:r>
          </a:p>
          <a:p>
            <a:r>
              <a:rPr lang="en-US" dirty="0"/>
              <a:t>What were early explanations regarding the causes of mental disorders?</a:t>
            </a:r>
          </a:p>
          <a:p>
            <a:r>
              <a:rPr lang="en-US" dirty="0"/>
              <a:t>What are some contemporary trends in abnormal psychology?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(cont’d.)</a:t>
            </a:r>
          </a:p>
        </p:txBody>
      </p:sp>
    </p:spTree>
    <p:extLst>
      <p:ext uri="{BB962C8B-B14F-4D97-AF65-F5344CB8AC3E}">
        <p14:creationId xmlns:p14="http://schemas.microsoft.com/office/powerpoint/2010/main" val="1358769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F17CDE-7829-43DD-A382-3C18CB19E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existing stereotypes associated with specific mental illness</a:t>
            </a:r>
          </a:p>
          <a:p>
            <a:r>
              <a:rPr lang="en-US" dirty="0"/>
              <a:t>What is the impact of these on the lives of those affected?</a:t>
            </a:r>
          </a:p>
          <a:p>
            <a:r>
              <a:rPr lang="en-US" dirty="0"/>
              <a:t>How do we minimize stigma on this campus?</a:t>
            </a:r>
          </a:p>
          <a:p>
            <a:r>
              <a:rPr lang="en-US" dirty="0"/>
              <a:t>Develop an anti-stigma campaign that can be implemented at our university keeping in mind the needs of college students here.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F34983-DCE2-4E2F-832A-163A8602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154997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through 19</a:t>
            </a:r>
            <a:r>
              <a:rPr lang="en-US" baseline="30000" dirty="0"/>
              <a:t>th</a:t>
            </a:r>
            <a:r>
              <a:rPr lang="en-US" dirty="0"/>
              <a:t> centuries: “</a:t>
            </a:r>
            <a:r>
              <a:rPr lang="en-US" dirty="0" err="1"/>
              <a:t>Deporables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Horrendous conditions in asylums</a:t>
            </a:r>
          </a:p>
          <a:p>
            <a:pPr lvl="1"/>
            <a:r>
              <a:rPr lang="en-US" dirty="0"/>
              <a:t>Mentally ill and Disabled institutionalized away from society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https://www.youtube.com/watch?v=SfTkBK6aXZg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https://www.youtube.com/watch?v=nNuoff-tNoc</a:t>
            </a:r>
            <a:endParaRPr lang="en-US" dirty="0"/>
          </a:p>
          <a:p>
            <a:r>
              <a:rPr lang="en-US" dirty="0"/>
              <a:t>The rise of humanism</a:t>
            </a:r>
          </a:p>
          <a:p>
            <a:pPr lvl="1"/>
            <a:r>
              <a:rPr lang="en-US" dirty="0"/>
              <a:t>Philosophical movement emphasizing uniqueness and worth of the individual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Marginalization of Mentally ill </a:t>
            </a:r>
          </a:p>
        </p:txBody>
      </p:sp>
    </p:spTree>
    <p:extLst>
      <p:ext uri="{BB962C8B-B14F-4D97-AF65-F5344CB8AC3E}">
        <p14:creationId xmlns:p14="http://schemas.microsoft.com/office/powerpoint/2010/main" val="207727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Shift to more humane treatment of mentally disturbed people</a:t>
            </a:r>
          </a:p>
          <a:p>
            <a:endParaRPr lang="en-US" dirty="0"/>
          </a:p>
          <a:p>
            <a:r>
              <a:rPr lang="en-US" dirty="0"/>
              <a:t>Philippe Pinel (1745-1826)</a:t>
            </a:r>
          </a:p>
          <a:p>
            <a:pPr lvl="1"/>
            <a:r>
              <a:rPr lang="en-US" dirty="0"/>
              <a:t>Took charge of mental hospital in Paris</a:t>
            </a:r>
          </a:p>
          <a:p>
            <a:pPr lvl="1"/>
            <a:r>
              <a:rPr lang="en-US" dirty="0"/>
              <a:t>Removed chains, replaced dungeons with sunny rooms, and encouraged exercise</a:t>
            </a:r>
          </a:p>
          <a:p>
            <a:pPr lvl="1"/>
            <a:r>
              <a:rPr lang="en-US" dirty="0"/>
              <a:t>Changes shown to foster recovery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Moral Treatment Movement </a:t>
            </a:r>
            <a:br>
              <a:rPr lang="en-US" dirty="0"/>
            </a:br>
            <a:r>
              <a:rPr lang="en-US" dirty="0"/>
              <a:t>(18</a:t>
            </a:r>
            <a:r>
              <a:rPr lang="en-US" baseline="30000" dirty="0"/>
              <a:t>th</a:t>
            </a:r>
            <a:r>
              <a:rPr lang="en-US" dirty="0"/>
              <a:t> and 19</a:t>
            </a:r>
            <a:r>
              <a:rPr lang="en-US" baseline="30000" dirty="0"/>
              <a:t>th</a:t>
            </a:r>
            <a:r>
              <a:rPr lang="en-US" dirty="0"/>
              <a:t> Centuries)</a:t>
            </a:r>
          </a:p>
        </p:txBody>
      </p:sp>
    </p:spTree>
    <p:extLst>
      <p:ext uri="{BB962C8B-B14F-4D97-AF65-F5344CB8AC3E}">
        <p14:creationId xmlns:p14="http://schemas.microsoft.com/office/powerpoint/2010/main" val="1133323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Invention of the Microscope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Germ theory of disease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Disease is cellular/reductionistic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Biological view gained greater strength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Discovery of Antibiotics: </a:t>
            </a:r>
            <a:r>
              <a:rPr lang="en-US" altLang="en-US" dirty="0" err="1">
                <a:ea typeface="ＭＳ Ｐゴシック" panose="020B0600070205080204" pitchFamily="34" charset="-128"/>
              </a:rPr>
              <a:t>Penicilin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i="1" dirty="0">
                <a:ea typeface="ＭＳ Ｐゴシック" panose="020B0600070205080204" pitchFamily="34" charset="-128"/>
              </a:rPr>
              <a:t>Curing Small Pox, Measles, other infectious diseases</a:t>
            </a:r>
          </a:p>
          <a:p>
            <a:pPr marL="457200" lvl="1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457200" lvl="1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- Proved that mental symptoms of </a:t>
            </a:r>
            <a:r>
              <a:rPr lang="en-US" altLang="en-US" i="1" dirty="0">
                <a:ea typeface="ＭＳ Ｐゴシック" panose="020B0600070205080204" pitchFamily="34" charset="-128"/>
              </a:rPr>
              <a:t>general paresis </a:t>
            </a:r>
            <a:r>
              <a:rPr lang="en-US" altLang="en-US" dirty="0">
                <a:ea typeface="ＭＳ Ｐゴシック" panose="020B0600070205080204" pitchFamily="34" charset="-128"/>
              </a:rPr>
              <a:t>are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linked to syphilis bacteria</a:t>
            </a:r>
          </a:p>
          <a:p>
            <a:pPr marL="457200" lvl="1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Causes: Early Viewpoints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u="sng" dirty="0"/>
              <a:t>The biological viewpoint: Early 20</a:t>
            </a:r>
            <a:r>
              <a:rPr lang="en-US" altLang="en-US" b="1" u="sng" baseline="30000" dirty="0"/>
              <a:t>th</a:t>
            </a:r>
            <a:r>
              <a:rPr lang="en-US" altLang="en-US" b="1" u="sng" dirty="0"/>
              <a:t> century</a:t>
            </a:r>
          </a:p>
          <a:p>
            <a:pPr lvl="1"/>
            <a:r>
              <a:rPr lang="en-US" altLang="en-US" dirty="0"/>
              <a:t>Mental disorders have a physical or physiological basis</a:t>
            </a:r>
          </a:p>
          <a:p>
            <a:pPr lvl="1"/>
            <a:r>
              <a:rPr lang="en-US" altLang="en-US" b="1" dirty="0"/>
              <a:t>Practice of Medicine – proving effective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dirty="0"/>
              <a:t>Kraepelin (1856-1926)</a:t>
            </a:r>
          </a:p>
          <a:p>
            <a:pPr lvl="1"/>
            <a:r>
              <a:rPr lang="en-US" altLang="en-US" dirty="0"/>
              <a:t>Defined syndromes based on clusters of symptoms</a:t>
            </a:r>
          </a:p>
          <a:p>
            <a:pPr lvl="1"/>
            <a:r>
              <a:rPr lang="en-US" altLang="en-US" dirty="0"/>
              <a:t>Foundation for DSM used today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Causes of Mental Illness: Early Viewpoints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9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Belief that mental disorders are caused by psychological and emotional factors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Friedrich Anton Mesmer (1734-1815)</a:t>
            </a:r>
          </a:p>
          <a:p>
            <a:pPr lvl="1"/>
            <a:r>
              <a:rPr lang="en-US" dirty="0"/>
              <a:t>Practiced therapies that evolved into modern hypnotism</a:t>
            </a:r>
          </a:p>
          <a:p>
            <a:pPr lvl="1"/>
            <a:r>
              <a:rPr lang="en-US" dirty="0"/>
              <a:t>Mesmer: Idea that </a:t>
            </a:r>
            <a:r>
              <a:rPr lang="en-US" i="1" dirty="0"/>
              <a:t>suggestion could treat </a:t>
            </a:r>
            <a:r>
              <a:rPr lang="en-US" dirty="0"/>
              <a:t>hysteria</a:t>
            </a:r>
          </a:p>
          <a:p>
            <a:pPr lvl="1"/>
            <a:r>
              <a:rPr lang="en-US" b="1" dirty="0"/>
              <a:t>“Power of the Mind”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Psychological </a:t>
            </a:r>
            <a:r>
              <a:rPr lang="en-US" dirty="0"/>
              <a:t>Viewpoint: France &amp; Germany</a:t>
            </a:r>
          </a:p>
        </p:txBody>
      </p:sp>
    </p:spTree>
    <p:extLst>
      <p:ext uri="{BB962C8B-B14F-4D97-AF65-F5344CB8AC3E}">
        <p14:creationId xmlns:p14="http://schemas.microsoft.com/office/powerpoint/2010/main" val="2370027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Breuer</a:t>
            </a:r>
          </a:p>
          <a:p>
            <a:pPr lvl="1"/>
            <a:r>
              <a:rPr lang="en-US" dirty="0"/>
              <a:t>Discovered symptoms disappeared after female patient spoke about past trauma while in a trance (hypnosis)</a:t>
            </a:r>
          </a:p>
          <a:p>
            <a:r>
              <a:rPr lang="en-US" dirty="0"/>
              <a:t>Freud (1856-1939)</a:t>
            </a:r>
          </a:p>
          <a:p>
            <a:pPr lvl="1"/>
            <a:r>
              <a:rPr lang="en-US" dirty="0"/>
              <a:t>Technique of psychoanalysis</a:t>
            </a:r>
          </a:p>
          <a:p>
            <a:pPr lvl="1"/>
            <a:r>
              <a:rPr lang="en-US" dirty="0"/>
              <a:t>Built on practices of Breuer</a:t>
            </a:r>
          </a:p>
          <a:p>
            <a:r>
              <a:rPr lang="en-US" dirty="0"/>
              <a:t>Cathartic method</a:t>
            </a:r>
          </a:p>
          <a:p>
            <a:pPr lvl="1"/>
            <a:r>
              <a:rPr lang="en-US" dirty="0"/>
              <a:t>Therapeutic use of verbal expression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Catharsis: The First </a:t>
            </a:r>
            <a:r>
              <a:rPr lang="en-US" dirty="0" err="1"/>
              <a:t>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9752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7978</TotalTime>
  <Pages>0</Pages>
  <Words>1453</Words>
  <Characters>0</Characters>
  <Application>Microsoft Office PowerPoint</Application>
  <DocSecurity>0</DocSecurity>
  <PresentationFormat>On-screen Show (4:3)</PresentationFormat>
  <Lines>0</Lines>
  <Paragraphs>248</Paragraphs>
  <Slides>33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ＭＳ Ｐゴシック</vt:lpstr>
      <vt:lpstr>Arial</vt:lpstr>
      <vt:lpstr>Times New Roman</vt:lpstr>
      <vt:lpstr>Wingdings</vt:lpstr>
      <vt:lpstr>2_Office Theme</vt:lpstr>
      <vt:lpstr>Abnormal Psychology</vt:lpstr>
      <vt:lpstr>Historical Perspectives on the Mentally Ill</vt:lpstr>
      <vt:lpstr>The Middle Ages Through the 17th Century </vt:lpstr>
      <vt:lpstr>Marginalization of Mentally ill </vt:lpstr>
      <vt:lpstr>The Moral Treatment Movement  (18th and 19th Centuries)</vt:lpstr>
      <vt:lpstr>Causes: Early Viewpoints </vt:lpstr>
      <vt:lpstr>Causes of Mental Illness: Early Viewpoints</vt:lpstr>
      <vt:lpstr>The Psychological Viewpoint: France &amp; Germany</vt:lpstr>
      <vt:lpstr>Catharsis: The First tx</vt:lpstr>
      <vt:lpstr>Behaviorism: United States</vt:lpstr>
      <vt:lpstr>Contemporary Trends in Abnormal Psychology</vt:lpstr>
      <vt:lpstr>Positive Psychology</vt:lpstr>
      <vt:lpstr>Changes in the Therapeutic Landscape</vt:lpstr>
      <vt:lpstr>The Development of Outpatient Treatment Model</vt:lpstr>
      <vt:lpstr>The Current Field of Clinical Psychology</vt:lpstr>
      <vt:lpstr>Predicting Behavior</vt:lpstr>
      <vt:lpstr>Creating Change</vt:lpstr>
      <vt:lpstr>The Mental Health Professions</vt:lpstr>
      <vt:lpstr>The Mental Health Professions (cont’d.) </vt:lpstr>
      <vt:lpstr>Views of Abnormality</vt:lpstr>
      <vt:lpstr>DSM Definitions</vt:lpstr>
      <vt:lpstr>Cultural Considerations in Abnormal Behavior</vt:lpstr>
      <vt:lpstr>Sociopolitical Considerations in Abnormality</vt:lpstr>
      <vt:lpstr>How Common Are Mental Disorders?</vt:lpstr>
      <vt:lpstr>A Sampling of Lifetime Prevalence </vt:lpstr>
      <vt:lpstr>Implications to Society</vt:lpstr>
      <vt:lpstr>Overcoming Social Stigma and Stereotypes</vt:lpstr>
      <vt:lpstr>Social Stigma</vt:lpstr>
      <vt:lpstr>Efforts to Increase Public Awareness</vt:lpstr>
      <vt:lpstr>Decreasing Social Stigma</vt:lpstr>
      <vt:lpstr>Review</vt:lpstr>
      <vt:lpstr>Review (cont’d.)</vt:lpstr>
      <vt:lpstr>Group Work</vt:lpstr>
    </vt:vector>
  </TitlesOfParts>
  <Manager/>
  <Company/>
  <LinksUpToDate>false</LinksUpToDate>
  <CharactersWithSpaces>0</CharactersWithSpaces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Abnormal Behavior</dc:title>
  <dc:subject/>
  <dc:creator>Saadia McLeod</dc:creator>
  <cp:keywords/>
  <dc:description/>
  <cp:lastModifiedBy>Saadia McLeod</cp:lastModifiedBy>
  <cp:revision>114</cp:revision>
  <dcterms:created xsi:type="dcterms:W3CDTF">2011-07-24T19:52:04Z</dcterms:created>
  <dcterms:modified xsi:type="dcterms:W3CDTF">2018-03-29T04:25:44Z</dcterms:modified>
  <cp:category/>
</cp:coreProperties>
</file>