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74" r:id="rId1"/>
  </p:sldMasterIdLst>
  <p:notesMasterIdLst>
    <p:notesMasterId r:id="rId32"/>
  </p:notesMasterIdLst>
  <p:sldIdLst>
    <p:sldId id="336" r:id="rId2"/>
    <p:sldId id="259" r:id="rId3"/>
    <p:sldId id="261" r:id="rId4"/>
    <p:sldId id="338" r:id="rId5"/>
    <p:sldId id="263" r:id="rId6"/>
    <p:sldId id="262" r:id="rId7"/>
    <p:sldId id="260" r:id="rId8"/>
    <p:sldId id="312" r:id="rId9"/>
    <p:sldId id="311" r:id="rId10"/>
    <p:sldId id="310" r:id="rId11"/>
    <p:sldId id="322" r:id="rId12"/>
    <p:sldId id="302" r:id="rId13"/>
    <p:sldId id="313" r:id="rId14"/>
    <p:sldId id="314" r:id="rId15"/>
    <p:sldId id="315" r:id="rId16"/>
    <p:sldId id="267" r:id="rId17"/>
    <p:sldId id="292" r:id="rId18"/>
    <p:sldId id="272" r:id="rId19"/>
    <p:sldId id="316" r:id="rId20"/>
    <p:sldId id="278" r:id="rId21"/>
    <p:sldId id="318" r:id="rId22"/>
    <p:sldId id="324" r:id="rId23"/>
    <p:sldId id="325" r:id="rId24"/>
    <p:sldId id="328" r:id="rId25"/>
    <p:sldId id="329" r:id="rId26"/>
    <p:sldId id="330" r:id="rId27"/>
    <p:sldId id="331" r:id="rId28"/>
    <p:sldId id="326" r:id="rId29"/>
    <p:sldId id="321" r:id="rId30"/>
    <p:sldId id="337"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9" d="100"/>
          <a:sy n="99" d="100"/>
        </p:scale>
        <p:origin x="555"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i="1" dirty="0">
                <a:latin typeface="Times New Roman" pitchFamily="16" charset="0"/>
                <a:ea typeface="ＭＳ Ｐゴシック" charset="-128"/>
              </a:defRPr>
            </a:lvl1pPr>
          </a:lstStyle>
          <a:p>
            <a:pPr>
              <a:defRPr/>
            </a:pPr>
            <a:endParaRPr lang="en-US" dirty="0"/>
          </a:p>
        </p:txBody>
      </p:sp>
      <p:sp>
        <p:nvSpPr>
          <p:cNvPr id="11878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i="1" dirty="0">
                <a:latin typeface="Times New Roman" pitchFamily="16" charset="0"/>
                <a:ea typeface="ＭＳ Ｐゴシック" charset="-128"/>
              </a:defRPr>
            </a:lvl1pPr>
          </a:lstStyle>
          <a:p>
            <a:pPr>
              <a:defRPr/>
            </a:pPr>
            <a:endParaRPr lang="en-US" dirty="0"/>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879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i="1" dirty="0">
                <a:latin typeface="Times New Roman" pitchFamily="16" charset="0"/>
                <a:ea typeface="ＭＳ Ｐゴシック" charset="-128"/>
              </a:defRPr>
            </a:lvl1pPr>
          </a:lstStyle>
          <a:p>
            <a:pPr>
              <a:defRPr/>
            </a:pPr>
            <a:endParaRPr lang="en-US" dirty="0"/>
          </a:p>
        </p:txBody>
      </p:sp>
      <p:sp>
        <p:nvSpPr>
          <p:cNvPr id="11879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i="1">
                <a:latin typeface="Times New Roman" panose="02020603050405020304" pitchFamily="18" charset="0"/>
              </a:defRPr>
            </a:lvl1pPr>
          </a:lstStyle>
          <a:p>
            <a:fld id="{6A30DE49-912E-4D00-873B-6C150B1840FB}" type="slidenum">
              <a:rPr lang="en-US" altLang="en-US"/>
              <a:pPr/>
              <a:t>‹#›</a:t>
            </a:fld>
            <a:endParaRPr lang="en-US" altLang="en-US" dirty="0"/>
          </a:p>
        </p:txBody>
      </p:sp>
    </p:spTree>
    <p:extLst>
      <p:ext uri="{BB962C8B-B14F-4D97-AF65-F5344CB8AC3E}">
        <p14:creationId xmlns:p14="http://schemas.microsoft.com/office/powerpoint/2010/main" val="34156001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14E0B41-C0FC-455C-9A74-42A5CB4424AA}" type="slidenum">
              <a:rPr lang="en-US" altLang="en-US">
                <a:latin typeface="Times New Roman" panose="02020603050405020304" pitchFamily="18" charset="0"/>
              </a:rPr>
              <a:pPr/>
              <a:t>2</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1613964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62B2240-A400-447A-8186-525FD2DF32D2}" type="slidenum">
              <a:rPr lang="en-US" altLang="en-US">
                <a:latin typeface="Times New Roman" panose="02020603050405020304" pitchFamily="18" charset="0"/>
              </a:rPr>
              <a:pPr/>
              <a:t>13</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5138977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3D92CB1-E5C4-4D2A-8A04-772969CAD357}" type="slidenum">
              <a:rPr lang="en-US" altLang="en-US">
                <a:latin typeface="Times New Roman" panose="02020603050405020304" pitchFamily="18" charset="0"/>
              </a:rPr>
              <a:pPr/>
              <a:t>14</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765728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a:latin typeface="Times New Roman" panose="02020603050405020304" pitchFamily="18" charset="0"/>
                <a:ea typeface="ＭＳ Ｐゴシック" panose="020B0600070205080204" pitchFamily="34" charset="-128"/>
              </a:rPr>
              <a:t>Figure 3.1 </a:t>
            </a:r>
            <a:r>
              <a:rPr lang="en-US" sz="1200" b="0" i="0" u="none" strike="noStrike" kern="1200" baseline="0" dirty="0">
                <a:solidFill>
                  <a:schemeClr val="tx1"/>
                </a:solidFill>
                <a:latin typeface="Times New Roman" charset="0"/>
                <a:ea typeface="ＭＳ Ｐゴシック" charset="-128"/>
                <a:cs typeface="ＭＳ Ｐゴシック" charset="-128"/>
              </a:rPr>
              <a:t>The 10 MMPI- 2 Clinical Scales and Sample MMPI- 2 Tests </a:t>
            </a:r>
          </a:p>
          <a:p>
            <a:r>
              <a:rPr lang="en-US" sz="1200" b="0" i="0" u="none" strike="noStrike" kern="1200" baseline="0" dirty="0">
                <a:solidFill>
                  <a:schemeClr val="tx1"/>
                </a:solidFill>
                <a:latin typeface="Times New Roman" charset="0"/>
                <a:ea typeface="ＭＳ Ｐゴシック" charset="-128"/>
                <a:cs typeface="ＭＳ Ｐゴシック" charset="-128"/>
              </a:rPr>
              <a:t>Shown here are the MMPI- 2 clinical scales and a few of the items that appear on them. As an example, answering “no” or “false” (rather than “yes” or “true”) to the item “I have a good appetite” would result in a higher scale score for hypochondriasis, depression, and hysteria. These sample questions do not pertain to some of the MMPI categories such as paranoia, hypomania, and social introversion.</a:t>
            </a:r>
            <a:endParaRPr lang="en-US" altLang="en-US" dirty="0">
              <a:latin typeface="Times New Roman" panose="02020603050405020304" pitchFamily="18" charset="0"/>
              <a:ea typeface="ＭＳ Ｐゴシック" panose="020B0600070205080204" pitchFamily="34" charset="-128"/>
            </a:endParaRP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8B8B948-5E71-4631-9CB7-DD15E571B631}" type="slidenum">
              <a:rPr lang="en-US" altLang="en-US">
                <a:latin typeface="Times New Roman" panose="02020603050405020304" pitchFamily="18" charset="0"/>
              </a:rPr>
              <a:pPr/>
              <a:t>15</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0796501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2A43D32-BA6B-4C8E-BC8F-426081028D71}" type="slidenum">
              <a:rPr lang="en-US" altLang="en-US">
                <a:latin typeface="Times New Roman" panose="02020603050405020304" pitchFamily="18" charset="0"/>
              </a:rPr>
              <a:pPr/>
              <a:t>16</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85986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2BA441C-B5AF-4637-BF6A-0BAF65F21F4B}" type="slidenum">
              <a:rPr lang="en-US" altLang="en-US">
                <a:latin typeface="Times New Roman" panose="02020603050405020304" pitchFamily="18" charset="0"/>
              </a:rPr>
              <a:pPr/>
              <a:t>17</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5810513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70E2098-E7DB-40F6-9E4F-EE79A890F381}" type="slidenum">
              <a:rPr lang="en-US" altLang="en-US">
                <a:latin typeface="Times New Roman" panose="02020603050405020304" pitchFamily="18" charset="0"/>
              </a:rPr>
              <a:pPr/>
              <a:t>18</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1624069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1" dirty="0">
                <a:latin typeface="Times New Roman" panose="02020603050405020304" pitchFamily="18" charset="0"/>
                <a:ea typeface="ＭＳ Ｐゴシック" panose="020B0600070205080204" pitchFamily="34" charset="-128"/>
              </a:rPr>
              <a:t>Figure 3.3 </a:t>
            </a:r>
            <a:r>
              <a:rPr lang="en-US" altLang="en-US" sz="1200" b="0" dirty="0"/>
              <a:t>The nine Bender designs </a:t>
            </a:r>
            <a:r>
              <a:rPr lang="en-US" altLang="en-US" sz="1200" dirty="0"/>
              <a:t>The figures presented to participants are shown on the left. The distorted figures drawn by</a:t>
            </a:r>
            <a:r>
              <a:rPr lang="en-US" altLang="en-US" sz="1200" baseline="0" dirty="0"/>
              <a:t> </a:t>
            </a:r>
            <a:r>
              <a:rPr lang="en-US" altLang="en-US" sz="1200" dirty="0"/>
              <a:t>participants that are possibly indicative of brain damage are shown on the right.</a:t>
            </a:r>
          </a:p>
          <a:p>
            <a:endParaRPr lang="en-US" altLang="en-US" dirty="0">
              <a:latin typeface="Times New Roman" panose="02020603050405020304" pitchFamily="18" charset="0"/>
              <a:ea typeface="ＭＳ Ｐゴシック" panose="020B0600070205080204" pitchFamily="34" charset="-128"/>
            </a:endParaRP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B1B482A-518E-49A0-A73F-B5D4A15685AC}" type="slidenum">
              <a:rPr lang="en-US" altLang="en-US">
                <a:latin typeface="Times New Roman" panose="02020603050405020304" pitchFamily="18" charset="0"/>
              </a:rPr>
              <a:pPr/>
              <a:t>19</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0410252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27655FE-FA09-43CD-8161-2A2ABBD32C05}" type="slidenum">
              <a:rPr lang="en-US" altLang="en-US">
                <a:latin typeface="Times New Roman" panose="02020603050405020304" pitchFamily="18" charset="0"/>
              </a:rPr>
              <a:pPr/>
              <a:t>20</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7030179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DEDD354-ED16-469B-9A3B-03F4F38964AA}" type="slidenum">
              <a:rPr lang="en-US" altLang="en-US">
                <a:latin typeface="Times New Roman" panose="02020603050405020304" pitchFamily="18" charset="0"/>
              </a:rPr>
              <a:pPr/>
              <a:t>21</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3786881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Table 3.3 </a:t>
            </a:r>
            <a:r>
              <a:rPr lang="en-US" dirty="0"/>
              <a:t>DSM-5</a:t>
            </a:r>
            <a:r>
              <a:rPr lang="en-US" baseline="0" dirty="0"/>
              <a:t> disorders (continues)</a:t>
            </a:r>
            <a:endParaRPr lang="en-US" dirty="0"/>
          </a:p>
        </p:txBody>
      </p:sp>
      <p:sp>
        <p:nvSpPr>
          <p:cNvPr id="4" name="Slide Number Placeholder 3"/>
          <p:cNvSpPr>
            <a:spLocks noGrp="1"/>
          </p:cNvSpPr>
          <p:nvPr>
            <p:ph type="sldNum" sz="quarter" idx="10"/>
          </p:nvPr>
        </p:nvSpPr>
        <p:spPr/>
        <p:txBody>
          <a:bodyPr/>
          <a:lstStyle/>
          <a:p>
            <a:fld id="{6A30DE49-912E-4D00-873B-6C150B1840FB}" type="slidenum">
              <a:rPr lang="en-US" altLang="en-US" smtClean="0"/>
              <a:pPr/>
              <a:t>22</a:t>
            </a:fld>
            <a:endParaRPr lang="en-US" altLang="en-US" dirty="0"/>
          </a:p>
        </p:txBody>
      </p:sp>
    </p:spTree>
    <p:extLst>
      <p:ext uri="{BB962C8B-B14F-4D97-AF65-F5344CB8AC3E}">
        <p14:creationId xmlns:p14="http://schemas.microsoft.com/office/powerpoint/2010/main" val="1804662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F068FE7-31C0-45E0-AC9B-5E9A9E70C7FF}" type="slidenum">
              <a:rPr lang="en-US" altLang="en-US">
                <a:latin typeface="Times New Roman" panose="02020603050405020304" pitchFamily="18" charset="0"/>
              </a:rPr>
              <a:pPr/>
              <a:t>3</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4893822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Table 3.3 </a:t>
            </a:r>
            <a:r>
              <a:rPr lang="en-US" dirty="0"/>
              <a:t>DSM-5</a:t>
            </a:r>
            <a:r>
              <a:rPr lang="en-US" baseline="0" dirty="0"/>
              <a:t> disorders (cont’d.)</a:t>
            </a:r>
            <a:endParaRPr lang="en-US" dirty="0"/>
          </a:p>
        </p:txBody>
      </p:sp>
      <p:sp>
        <p:nvSpPr>
          <p:cNvPr id="4" name="Slide Number Placeholder 3"/>
          <p:cNvSpPr>
            <a:spLocks noGrp="1"/>
          </p:cNvSpPr>
          <p:nvPr>
            <p:ph type="sldNum" sz="quarter" idx="10"/>
          </p:nvPr>
        </p:nvSpPr>
        <p:spPr/>
        <p:txBody>
          <a:bodyPr/>
          <a:lstStyle/>
          <a:p>
            <a:fld id="{6A30DE49-912E-4D00-873B-6C150B1840FB}" type="slidenum">
              <a:rPr lang="en-US" altLang="en-US" smtClean="0"/>
              <a:pPr/>
              <a:t>23</a:t>
            </a:fld>
            <a:endParaRPr lang="en-US" altLang="en-US" dirty="0"/>
          </a:p>
        </p:txBody>
      </p:sp>
    </p:spTree>
    <p:extLst>
      <p:ext uri="{BB962C8B-B14F-4D97-AF65-F5344CB8AC3E}">
        <p14:creationId xmlns:p14="http://schemas.microsoft.com/office/powerpoint/2010/main" val="19061445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Times New Roman" charset="0"/>
                <a:ea typeface="ＭＳ Ｐゴシック" charset="-128"/>
                <a:cs typeface="ＭＳ Ｐゴシック" charset="-128"/>
              </a:rPr>
              <a:t>Figure 3.4 </a:t>
            </a:r>
            <a:r>
              <a:rPr lang="en-US" sz="1200" b="0" i="0" u="none" strike="noStrike" kern="1200" baseline="0" dirty="0">
                <a:solidFill>
                  <a:schemeClr val="tx1"/>
                </a:solidFill>
                <a:latin typeface="Times New Roman" charset="0"/>
                <a:ea typeface="ＭＳ Ｐゴシック" charset="-128"/>
                <a:cs typeface="ＭＳ Ｐゴシック" charset="-128"/>
              </a:rPr>
              <a:t>Interrater Reliability of DSM-5 Diagnostic Categories During the DSM-5 field trials, individuals undergoing diagnostic evaluation were assessed by two clinicians; each clinician interviewed the person and made a diagnosis. Kappa scores from the field trials (which take into account diagnostic agreement between clinicians and data regarding the frequency of a diagnosis) varied significantly for both adult and child/adolescent diagnostic categories.</a:t>
            </a:r>
            <a:endParaRPr lang="en-US" dirty="0"/>
          </a:p>
        </p:txBody>
      </p:sp>
      <p:sp>
        <p:nvSpPr>
          <p:cNvPr id="4" name="Slide Number Placeholder 3"/>
          <p:cNvSpPr>
            <a:spLocks noGrp="1"/>
          </p:cNvSpPr>
          <p:nvPr>
            <p:ph type="sldNum" sz="quarter" idx="10"/>
          </p:nvPr>
        </p:nvSpPr>
        <p:spPr/>
        <p:txBody>
          <a:bodyPr/>
          <a:lstStyle/>
          <a:p>
            <a:fld id="{6A30DE49-912E-4D00-873B-6C150B1840FB}" type="slidenum">
              <a:rPr lang="en-US" altLang="en-US" smtClean="0"/>
              <a:pPr/>
              <a:t>24</a:t>
            </a:fld>
            <a:endParaRPr lang="en-US" altLang="en-US" dirty="0"/>
          </a:p>
        </p:txBody>
      </p:sp>
    </p:spTree>
    <p:extLst>
      <p:ext uri="{BB962C8B-B14F-4D97-AF65-F5344CB8AC3E}">
        <p14:creationId xmlns:p14="http://schemas.microsoft.com/office/powerpoint/2010/main" val="4716484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Times New Roman" charset="0"/>
                <a:ea typeface="ＭＳ Ｐゴシック" charset="-128"/>
                <a:cs typeface="ＭＳ Ｐゴシック" charset="-128"/>
              </a:rPr>
              <a:t>Figure 3.4 </a:t>
            </a:r>
            <a:r>
              <a:rPr lang="en-US" sz="1200" b="0" i="0" u="none" strike="noStrike" kern="1200" baseline="0" dirty="0">
                <a:solidFill>
                  <a:schemeClr val="tx1"/>
                </a:solidFill>
                <a:latin typeface="Times New Roman" charset="0"/>
                <a:ea typeface="ＭＳ Ｐゴシック" charset="-128"/>
                <a:cs typeface="ＭＳ Ｐゴシック" charset="-128"/>
              </a:rPr>
              <a:t>Interrater Reliability of DSM-5 Diagnostic Categories During the DSM-5 field trials, individuals undergoing diagnostic evaluation were assessed by two clinicians; each clinician interviewed the person and made a diagnosis. Kappa scores from the field trials (which take into account diagnostic agreement between clinicians and data regarding the frequency of a diagnosis) varied significantly for both adult and child/adolescent diagnostic categories.</a:t>
            </a:r>
            <a:endParaRPr lang="en-US" dirty="0"/>
          </a:p>
        </p:txBody>
      </p:sp>
      <p:sp>
        <p:nvSpPr>
          <p:cNvPr id="4" name="Slide Number Placeholder 3"/>
          <p:cNvSpPr>
            <a:spLocks noGrp="1"/>
          </p:cNvSpPr>
          <p:nvPr>
            <p:ph type="sldNum" sz="quarter" idx="10"/>
          </p:nvPr>
        </p:nvSpPr>
        <p:spPr/>
        <p:txBody>
          <a:bodyPr/>
          <a:lstStyle/>
          <a:p>
            <a:fld id="{6A30DE49-912E-4D00-873B-6C150B1840FB}" type="slidenum">
              <a:rPr lang="en-US" altLang="en-US" smtClean="0"/>
              <a:pPr/>
              <a:t>25</a:t>
            </a:fld>
            <a:endParaRPr lang="en-US" altLang="en-US" dirty="0"/>
          </a:p>
        </p:txBody>
      </p:sp>
    </p:spTree>
    <p:extLst>
      <p:ext uri="{BB962C8B-B14F-4D97-AF65-F5344CB8AC3E}">
        <p14:creationId xmlns:p14="http://schemas.microsoft.com/office/powerpoint/2010/main" val="2306437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6542F11-0524-44E3-9B59-E236949449E8}" type="slidenum">
              <a:rPr lang="en-US" altLang="en-US">
                <a:latin typeface="Times New Roman" panose="02020603050405020304" pitchFamily="18" charset="0"/>
              </a:rPr>
              <a:pPr/>
              <a:t>5</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547140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540847A-EE06-4214-8AB0-52D9BDE79C04}" type="slidenum">
              <a:rPr lang="en-US" altLang="en-US">
                <a:latin typeface="Times New Roman" panose="02020603050405020304" pitchFamily="18" charset="0"/>
              </a:rPr>
              <a:pPr/>
              <a:t>6</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508352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FDCF437-4698-488D-82F0-A2D7F146CF5C}" type="slidenum">
              <a:rPr lang="en-US" altLang="en-US">
                <a:latin typeface="Times New Roman" panose="02020603050405020304" pitchFamily="18" charset="0"/>
              </a:rPr>
              <a:pPr/>
              <a:t>7</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309480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C872B5E-044D-46EC-967A-96B75936DFF5}" type="slidenum">
              <a:rPr lang="en-US" altLang="en-US">
                <a:latin typeface="Times New Roman" panose="02020603050405020304" pitchFamily="18" charset="0"/>
              </a:rPr>
              <a:pPr/>
              <a:t>8</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849310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3AD7F0B-BF79-4C5E-8682-113C6E89555D}" type="slidenum">
              <a:rPr lang="en-US" altLang="en-US">
                <a:latin typeface="Times New Roman" panose="02020603050405020304" pitchFamily="18" charset="0"/>
              </a:rPr>
              <a:pPr/>
              <a:t>9</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514416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FA6F15C-3B1B-41C5-B4FF-F65B46EA0F7E}" type="slidenum">
              <a:rPr lang="en-US" altLang="en-US">
                <a:latin typeface="Times New Roman" panose="02020603050405020304" pitchFamily="18" charset="0"/>
              </a:rPr>
              <a:pPr/>
              <a:t>10</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825216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98EAF1F-DBF0-4D9B-87F8-9F4CC43A85C1}" type="slidenum">
              <a:rPr lang="en-US" altLang="en-US">
                <a:latin typeface="Times New Roman" panose="02020603050405020304" pitchFamily="18" charset="0"/>
              </a:rPr>
              <a:pPr/>
              <a:t>12</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0993571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tretch>
            <a:fillRect/>
          </a:stretch>
        </p:blipFill>
        <p:spPr>
          <a:xfrm>
            <a:off x="0" y="4419600"/>
            <a:ext cx="2590893" cy="2377440"/>
          </a:xfrm>
          <a:prstGeom prst="rect">
            <a:avLst/>
          </a:prstGeom>
        </p:spPr>
      </p:pic>
      <p:sp>
        <p:nvSpPr>
          <p:cNvPr id="2" name="Title 1"/>
          <p:cNvSpPr>
            <a:spLocks noGrp="1"/>
          </p:cNvSpPr>
          <p:nvPr>
            <p:ph type="ctrTitle"/>
          </p:nvPr>
        </p:nvSpPr>
        <p:spPr>
          <a:xfrm>
            <a:off x="1612751" y="3684587"/>
            <a:ext cx="6616849" cy="1470025"/>
          </a:xfrm>
        </p:spPr>
        <p:txBody>
          <a:bodyPr/>
          <a:lstStyle>
            <a:lvl1pPr algn="r">
              <a:defRPr/>
            </a:lvl1pPr>
          </a:lstStyle>
          <a:p>
            <a:r>
              <a:rPr lang="en-US" dirty="0"/>
              <a:t>Click to edit Master title style</a:t>
            </a:r>
          </a:p>
        </p:txBody>
      </p:sp>
      <p:sp>
        <p:nvSpPr>
          <p:cNvPr id="7" name="Date Placeholder 3"/>
          <p:cNvSpPr>
            <a:spLocks noGrp="1"/>
          </p:cNvSpPr>
          <p:nvPr>
            <p:ph type="dt" sz="half" idx="10"/>
          </p:nvPr>
        </p:nvSpPr>
        <p:spPr/>
        <p:txBody>
          <a:bodyPr/>
          <a:lstStyle>
            <a:lvl1pPr>
              <a:defRPr/>
            </a:lvl1pPr>
          </a:lstStyle>
          <a:p>
            <a:pPr>
              <a:defRPr/>
            </a:pPr>
            <a:fld id="{FFE80312-99A9-4855-8303-9D5C8872654F}" type="datetimeFigureOut">
              <a:rPr lang="en-US"/>
              <a:pPr>
                <a:defRPr/>
              </a:pPr>
              <a:t>3/31/2018</a:t>
            </a:fld>
            <a:endParaRPr lang="en-US" dirty="0"/>
          </a:p>
        </p:txBody>
      </p:sp>
      <p:sp>
        <p:nvSpPr>
          <p:cNvPr id="8" name="Footer Placeholder 4"/>
          <p:cNvSpPr>
            <a:spLocks noGrp="1"/>
          </p:cNvSpPr>
          <p:nvPr>
            <p:ph type="ftr" sz="quarter" idx="11"/>
          </p:nvPr>
        </p:nvSpPr>
        <p:spPr/>
        <p:txBody>
          <a:bodyPr/>
          <a:lstStyle>
            <a:lvl1pPr>
              <a:defRPr dirty="0"/>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C21B657-3058-4F78-91EC-6722CDBF360E}" type="slidenum">
              <a:rPr lang="en-US"/>
              <a:pPr>
                <a:defRPr/>
              </a:pPr>
              <a:t>‹#›</a:t>
            </a:fld>
            <a:endParaRPr lang="en-US" dirty="0"/>
          </a:p>
        </p:txBody>
      </p:sp>
      <p:sp>
        <p:nvSpPr>
          <p:cNvPr id="11" name="Text Placeholder 3"/>
          <p:cNvSpPr>
            <a:spLocks noGrp="1"/>
          </p:cNvSpPr>
          <p:nvPr>
            <p:ph type="body" sz="quarter" idx="13" hasCustomPrompt="1"/>
          </p:nvPr>
        </p:nvSpPr>
        <p:spPr>
          <a:xfrm>
            <a:off x="7086600" y="2483979"/>
            <a:ext cx="1066800" cy="996696"/>
          </a:xfrm>
          <a:ln w="28575">
            <a:solidFill>
              <a:srgbClr val="5BA9C1"/>
            </a:solidFill>
          </a:ln>
        </p:spPr>
        <p:style>
          <a:lnRef idx="2">
            <a:schemeClr val="accent3"/>
          </a:lnRef>
          <a:fillRef idx="1">
            <a:schemeClr val="lt1"/>
          </a:fillRef>
          <a:effectRef idx="0">
            <a:schemeClr val="accent3"/>
          </a:effectRef>
          <a:fontRef idx="none"/>
        </p:style>
        <p:txBody>
          <a:bodyPr/>
          <a:lstStyle>
            <a:lvl1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1pPr>
            <a:lvl2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2pPr>
            <a:lvl3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3pPr>
            <a:lvl4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4pPr>
            <a:lvl5pPr marL="0" indent="0" algn="ctr" defTabSz="914400" rtl="0" eaLnBrk="1" fontAlgn="auto" latinLnBrk="0" hangingPunct="1">
              <a:spcBef>
                <a:spcPts val="900"/>
              </a:spcBef>
              <a:spcAft>
                <a:spcPts val="0"/>
              </a:spcAft>
              <a:buFont typeface="Wingdings" pitchFamily="2" charset="2"/>
              <a:buNone/>
              <a:defRPr lang="en-US" sz="5400" b="1" kern="1200" dirty="0">
                <a:solidFill>
                  <a:prstClr val="black"/>
                </a:solidFill>
                <a:latin typeface="Arial" pitchFamily="34" charset="0"/>
                <a:ea typeface="+mn-ea"/>
                <a:cs typeface="Arial" pitchFamily="34" charset="0"/>
              </a:defRPr>
            </a:lvl5pPr>
          </a:lstStyle>
          <a:p>
            <a:pPr lvl="0"/>
            <a:r>
              <a:rPr lang="en-US" dirty="0"/>
              <a:t>x</a:t>
            </a:r>
          </a:p>
        </p:txBody>
      </p:sp>
      <p:pic>
        <p:nvPicPr>
          <p:cNvPr id="3" name="Picture 2"/>
          <p:cNvPicPr>
            <a:picLocks noChangeAspect="1"/>
          </p:cNvPicPr>
          <p:nvPr userDrawn="1"/>
        </p:nvPicPr>
        <p:blipFill>
          <a:blip r:embed="rId3"/>
          <a:stretch>
            <a:fillRect/>
          </a:stretch>
        </p:blipFill>
        <p:spPr>
          <a:xfrm>
            <a:off x="0" y="5552"/>
            <a:ext cx="6934200" cy="2590800"/>
          </a:xfrm>
          <a:prstGeom prst="rect">
            <a:avLst/>
          </a:prstGeom>
        </p:spPr>
      </p:pic>
      <p:sp>
        <p:nvSpPr>
          <p:cNvPr id="10" name="TextBox 6"/>
          <p:cNvSpPr txBox="1">
            <a:spLocks noChangeArrowheads="1"/>
          </p:cNvSpPr>
          <p:nvPr userDrawn="1"/>
        </p:nvSpPr>
        <p:spPr bwMode="auto">
          <a:xfrm>
            <a:off x="6284118" y="6472947"/>
            <a:ext cx="26717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defRPr/>
            </a:pPr>
            <a:r>
              <a:rPr lang="en-US" sz="1200" dirty="0">
                <a:solidFill>
                  <a:prstClr val="black"/>
                </a:solidFill>
              </a:rPr>
              <a:t>© Cengage Learning 2016</a:t>
            </a:r>
          </a:p>
        </p:txBody>
      </p:sp>
    </p:spTree>
    <p:extLst>
      <p:ext uri="{BB962C8B-B14F-4D97-AF65-F5344CB8AC3E}">
        <p14:creationId xmlns:p14="http://schemas.microsoft.com/office/powerpoint/2010/main" val="161097194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pPr>
              <a:defRPr/>
            </a:pPr>
            <a:fld id="{A3E0782E-3F9F-462E-82AD-708777655CA3}" type="datetimeFigureOut">
              <a:rPr lang="en-US"/>
              <a:pPr>
                <a:defRPr/>
              </a:pPr>
              <a:t>3/31/2018</a:t>
            </a:fld>
            <a:endParaRPr lang="en-US" dirty="0"/>
          </a:p>
        </p:txBody>
      </p:sp>
      <p:sp>
        <p:nvSpPr>
          <p:cNvPr id="4" name="Footer Placeholder 2"/>
          <p:cNvSpPr>
            <a:spLocks noGrp="1"/>
          </p:cNvSpPr>
          <p:nvPr>
            <p:ph type="ftr" sz="quarter" idx="11"/>
          </p:nvPr>
        </p:nvSpPr>
        <p:spPr/>
        <p:txBody>
          <a:bodyPr/>
          <a:lstStyle>
            <a:lvl1pPr>
              <a:defRPr dirty="0"/>
            </a:lvl1pPr>
          </a:lstStyle>
          <a:p>
            <a:pPr>
              <a:defRPr/>
            </a:pPr>
            <a:endParaRPr lang="en-US" dirty="0"/>
          </a:p>
        </p:txBody>
      </p:sp>
      <p:sp>
        <p:nvSpPr>
          <p:cNvPr id="5" name="Slide Number Placeholder 3"/>
          <p:cNvSpPr>
            <a:spLocks noGrp="1"/>
          </p:cNvSpPr>
          <p:nvPr>
            <p:ph type="sldNum" sz="quarter" idx="12"/>
          </p:nvPr>
        </p:nvSpPr>
        <p:spPr/>
        <p:txBody>
          <a:bodyPr/>
          <a:lstStyle>
            <a:lvl1pPr>
              <a:defRPr/>
            </a:lvl1pPr>
          </a:lstStyle>
          <a:p>
            <a:pPr>
              <a:defRPr/>
            </a:pPr>
            <a:fld id="{04BE63F4-A616-4BB9-A31E-CBB37186DD9F}" type="slidenum">
              <a:rPr lang="en-US"/>
              <a:pPr>
                <a:defRPr/>
              </a:pPr>
              <a:t>‹#›</a:t>
            </a:fld>
            <a:endParaRPr lang="en-US" dirty="0"/>
          </a:p>
        </p:txBody>
      </p:sp>
    </p:spTree>
    <p:extLst>
      <p:ext uri="{BB962C8B-B14F-4D97-AF65-F5344CB8AC3E}">
        <p14:creationId xmlns:p14="http://schemas.microsoft.com/office/powerpoint/2010/main" val="1929976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0590"/>
            <a:ext cx="8229600" cy="529501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p:txBody>
          <a:bodyPr/>
          <a:lstStyle>
            <a:lvl1pPr>
              <a:defRPr/>
            </a:lvl1pPr>
          </a:lstStyle>
          <a:p>
            <a:pPr>
              <a:defRPr/>
            </a:pPr>
            <a:fld id="{EA1E35A0-A3FF-4F4E-91A8-6FF5E74356E2}" type="datetimeFigureOut">
              <a:rPr lang="en-US"/>
              <a:pPr>
                <a:defRPr/>
              </a:pPr>
              <a:t>3/31/2018</a:t>
            </a:fld>
            <a:endParaRPr lang="en-US" dirty="0"/>
          </a:p>
        </p:txBody>
      </p:sp>
      <p:sp>
        <p:nvSpPr>
          <p:cNvPr id="6" name="Footer Placeholder 4"/>
          <p:cNvSpPr>
            <a:spLocks noGrp="1"/>
          </p:cNvSpPr>
          <p:nvPr>
            <p:ph type="ftr" sz="quarter" idx="11"/>
          </p:nvPr>
        </p:nvSpPr>
        <p:spPr/>
        <p:txBody>
          <a:bodyPr/>
          <a:lstStyle>
            <a:lvl1pPr>
              <a:defRPr dirty="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2FAD20F-7F3B-4310-9FE7-99DF68270456}" type="slidenum">
              <a:rPr lang="en-US"/>
              <a:pPr>
                <a:defRPr/>
              </a:pPr>
              <a:t>‹#›</a:t>
            </a:fld>
            <a:endParaRPr lang="en-US" dirty="0"/>
          </a:p>
        </p:txBody>
      </p:sp>
      <p:sp>
        <p:nvSpPr>
          <p:cNvPr id="10" name="Title Placeholder 1"/>
          <p:cNvSpPr>
            <a:spLocks noGrp="1"/>
          </p:cNvSpPr>
          <p:nvPr>
            <p:ph type="title"/>
          </p:nvPr>
        </p:nvSpPr>
        <p:spPr bwMode="auto">
          <a:xfrm>
            <a:off x="0" y="12550"/>
            <a:ext cx="9139518" cy="1282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a:lvl1pPr>
          </a:lstStyle>
          <a:p>
            <a:pPr lvl="0"/>
            <a:r>
              <a:rPr lang="en-US" altLang="en-US" dirty="0"/>
              <a:t>Click to edit Master title style</a:t>
            </a:r>
          </a:p>
        </p:txBody>
      </p:sp>
      <p:cxnSp>
        <p:nvCxnSpPr>
          <p:cNvPr id="9" name="Straight Connector 8"/>
          <p:cNvCxnSpPr/>
          <p:nvPr userDrawn="1"/>
        </p:nvCxnSpPr>
        <p:spPr>
          <a:xfrm>
            <a:off x="-4482" y="1295399"/>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77832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lvl1pPr>
              <a:defRPr/>
            </a:lvl1pPr>
          </a:lstStyle>
          <a:p>
            <a:pPr>
              <a:defRPr/>
            </a:pPr>
            <a:fld id="{EA1E35A0-A3FF-4F4E-91A8-6FF5E74356E2}" type="datetimeFigureOut">
              <a:rPr lang="en-US"/>
              <a:pPr>
                <a:defRPr/>
              </a:pPr>
              <a:t>3/31/2018</a:t>
            </a:fld>
            <a:endParaRPr lang="en-US" dirty="0"/>
          </a:p>
        </p:txBody>
      </p:sp>
      <p:sp>
        <p:nvSpPr>
          <p:cNvPr id="6" name="Footer Placeholder 4"/>
          <p:cNvSpPr>
            <a:spLocks noGrp="1"/>
          </p:cNvSpPr>
          <p:nvPr>
            <p:ph type="ftr" sz="quarter" idx="11"/>
          </p:nvPr>
        </p:nvSpPr>
        <p:spPr/>
        <p:txBody>
          <a:bodyPr/>
          <a:lstStyle>
            <a:lvl1pPr>
              <a:defRPr dirty="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2FAD20F-7F3B-4310-9FE7-99DF68270456}" type="slidenum">
              <a:rPr lang="en-US"/>
              <a:pPr>
                <a:defRPr/>
              </a:pPr>
              <a:t>‹#›</a:t>
            </a:fld>
            <a:endParaRPr lang="en-US" dirty="0"/>
          </a:p>
        </p:txBody>
      </p:sp>
      <p:sp>
        <p:nvSpPr>
          <p:cNvPr id="12" name="Title Placeholder 1"/>
          <p:cNvSpPr>
            <a:spLocks noGrp="1"/>
          </p:cNvSpPr>
          <p:nvPr>
            <p:ph type="title"/>
          </p:nvPr>
        </p:nvSpPr>
        <p:spPr bwMode="auto">
          <a:xfrm>
            <a:off x="0" y="12551"/>
            <a:ext cx="9139518" cy="1206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a:lvl1pPr>
          </a:lstStyle>
          <a:p>
            <a:pPr lvl="0"/>
            <a:r>
              <a:rPr lang="en-US" altLang="en-US" dirty="0"/>
              <a:t>Click to edit Master title style</a:t>
            </a:r>
          </a:p>
        </p:txBody>
      </p:sp>
      <p:cxnSp>
        <p:nvCxnSpPr>
          <p:cNvPr id="8" name="Straight Connector 7"/>
          <p:cNvCxnSpPr/>
          <p:nvPr userDrawn="1"/>
        </p:nvCxnSpPr>
        <p:spPr>
          <a:xfrm>
            <a:off x="-4482" y="1295399"/>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2085232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prstClr val="black">
                    <a:tint val="75000"/>
                  </a:prstClr>
                </a:solidFill>
              </a:defRPr>
            </a:lvl1pPr>
          </a:lstStyle>
          <a:p>
            <a:pPr>
              <a:defRPr/>
            </a:pPr>
            <a:fld id="{0B888C24-60D4-46A5-BB56-7E7DB7247923}" type="datetimeFigureOut">
              <a:rPr lang="en-US"/>
              <a:pPr>
                <a:defRPr/>
              </a:pPr>
              <a:t>3/31/2018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dirty="0">
                <a:solidFill>
                  <a:prstClr val="black">
                    <a:tint val="75000"/>
                  </a:prst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prstClr val="black">
                    <a:tint val="75000"/>
                  </a:prstClr>
                </a:solidFill>
              </a:defRPr>
            </a:lvl1pPr>
          </a:lstStyle>
          <a:p>
            <a:pPr>
              <a:defRPr/>
            </a:pPr>
            <a:fld id="{54A54DDF-4F27-4E6F-9E2C-45E3673CD020}" type="slidenum">
              <a:rPr lang="en-US"/>
              <a:pPr>
                <a:defRPr/>
              </a:pPr>
              <a:t>‹#›</a:t>
            </a:fld>
            <a:endParaRPr lang="en-US" dirty="0"/>
          </a:p>
        </p:txBody>
      </p:sp>
      <p:sp>
        <p:nvSpPr>
          <p:cNvPr id="1031" name="TextBox 6"/>
          <p:cNvSpPr txBox="1">
            <a:spLocks noChangeArrowheads="1"/>
          </p:cNvSpPr>
          <p:nvPr userDrawn="1"/>
        </p:nvSpPr>
        <p:spPr bwMode="auto">
          <a:xfrm>
            <a:off x="79375" y="6521450"/>
            <a:ext cx="26717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r>
              <a:rPr lang="en-US" sz="1200" dirty="0">
                <a:solidFill>
                  <a:prstClr val="black"/>
                </a:solidFill>
              </a:rPr>
              <a:t>© Cengage Learning 2016</a:t>
            </a:r>
          </a:p>
        </p:txBody>
      </p:sp>
      <p:cxnSp>
        <p:nvCxnSpPr>
          <p:cNvPr id="8" name="Straight Connector 7"/>
          <p:cNvCxnSpPr/>
          <p:nvPr userDrawn="1"/>
        </p:nvCxnSpPr>
        <p:spPr>
          <a:xfrm>
            <a:off x="0" y="6858000"/>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393855400"/>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Lst>
  <p:txStyles>
    <p:titleStyle>
      <a:lvl1pPr algn="l"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ts val="900"/>
        </a:spcBef>
        <a:spcAft>
          <a:spcPct val="0"/>
        </a:spcAft>
        <a:buFont typeface="Arial" panose="020B0604020202020204" pitchFamily="34"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ts val="900"/>
        </a:spcBef>
        <a:spcAft>
          <a:spcPct val="0"/>
        </a:spcAft>
        <a:buFont typeface="Arial" panose="020B0604020202020204" pitchFamily="34"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ts val="900"/>
        </a:spcBef>
        <a:spcAft>
          <a:spcPct val="0"/>
        </a:spcAft>
        <a:buFont typeface="Arial" panose="020B0604020202020204" pitchFamily="34"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ts val="9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ts val="9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DAE67-1A5A-434D-AFC4-C2B030B18DD4}"/>
              </a:ext>
            </a:extLst>
          </p:cNvPr>
          <p:cNvSpPr>
            <a:spLocks noGrp="1"/>
          </p:cNvSpPr>
          <p:nvPr>
            <p:ph type="title" idx="4294967295"/>
          </p:nvPr>
        </p:nvSpPr>
        <p:spPr>
          <a:xfrm>
            <a:off x="0" y="12700"/>
            <a:ext cx="9139238" cy="1206500"/>
          </a:xfrm>
        </p:spPr>
        <p:txBody>
          <a:bodyPr/>
          <a:lstStyle/>
          <a:p>
            <a:pPr algn="ctr"/>
            <a:br>
              <a:rPr lang="en-US" dirty="0"/>
            </a:br>
            <a:br>
              <a:rPr lang="en-US" dirty="0"/>
            </a:br>
            <a:br>
              <a:rPr lang="en-US" dirty="0"/>
            </a:br>
            <a:br>
              <a:rPr lang="en-US" dirty="0"/>
            </a:br>
            <a:br>
              <a:rPr lang="en-US" dirty="0"/>
            </a:br>
            <a:br>
              <a:rPr lang="en-US" dirty="0"/>
            </a:br>
            <a:br>
              <a:rPr lang="en-US" dirty="0"/>
            </a:br>
            <a:br>
              <a:rPr lang="en-US" dirty="0"/>
            </a:br>
            <a:r>
              <a:rPr lang="en-US" sz="4400" dirty="0"/>
              <a:t>Assessment </a:t>
            </a:r>
            <a:br>
              <a:rPr lang="en-US" sz="4400" dirty="0"/>
            </a:br>
            <a:r>
              <a:rPr lang="en-US" sz="4400" dirty="0"/>
              <a:t>&amp; Diagnosis</a:t>
            </a:r>
          </a:p>
        </p:txBody>
      </p:sp>
    </p:spTree>
    <p:extLst>
      <p:ext uri="{BB962C8B-B14F-4D97-AF65-F5344CB8AC3E}">
        <p14:creationId xmlns:p14="http://schemas.microsoft.com/office/powerpoint/2010/main" val="1512721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p:txBody>
          <a:bodyPr/>
          <a:lstStyle/>
          <a:p>
            <a:pPr marL="0" indent="0">
              <a:buNone/>
            </a:pPr>
            <a:endParaRPr lang="en-US" altLang="en-US" dirty="0"/>
          </a:p>
          <a:p>
            <a:r>
              <a:rPr lang="en-US" altLang="en-US" u="sng" dirty="0"/>
              <a:t>Test-retest reliability: </a:t>
            </a:r>
            <a:r>
              <a:rPr lang="en-US" altLang="en-US" dirty="0"/>
              <a:t>important only for some tests (IQ, Personality)</a:t>
            </a:r>
          </a:p>
          <a:p>
            <a:pPr lvl="1"/>
            <a:r>
              <a:rPr lang="en-US" altLang="en-US" dirty="0"/>
              <a:t>Same results when given at two different points in </a:t>
            </a:r>
            <a:r>
              <a:rPr lang="en-US" altLang="en-US" i="1" dirty="0"/>
              <a:t>time</a:t>
            </a:r>
          </a:p>
          <a:p>
            <a:pPr lvl="1"/>
            <a:endParaRPr lang="en-US" altLang="en-US" dirty="0"/>
          </a:p>
          <a:p>
            <a:r>
              <a:rPr lang="en-US" altLang="en-US" u="sng" dirty="0"/>
              <a:t>Internal consistency </a:t>
            </a:r>
          </a:p>
          <a:p>
            <a:pPr lvl="1"/>
            <a:r>
              <a:rPr lang="en-US" altLang="en-US" dirty="0"/>
              <a:t>Various parts of measure yield similar or consistent results</a:t>
            </a:r>
          </a:p>
          <a:p>
            <a:endParaRPr lang="en-US" altLang="en-US" dirty="0"/>
          </a:p>
        </p:txBody>
      </p:sp>
      <p:sp>
        <p:nvSpPr>
          <p:cNvPr id="14338" name="Title 1"/>
          <p:cNvSpPr>
            <a:spLocks noGrp="1"/>
          </p:cNvSpPr>
          <p:nvPr>
            <p:ph type="title"/>
          </p:nvPr>
        </p:nvSpPr>
        <p:spPr/>
        <p:txBody>
          <a:bodyPr/>
          <a:lstStyle/>
          <a:p>
            <a:r>
              <a:rPr lang="en-US" altLang="en-US" dirty="0"/>
              <a:t>Reliability of Tests: </a:t>
            </a:r>
            <a:br>
              <a:rPr lang="en-US" altLang="en-US" dirty="0"/>
            </a:br>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u="sng" dirty="0"/>
              <a:t>Interrater reliability </a:t>
            </a:r>
          </a:p>
          <a:p>
            <a:pPr lvl="1"/>
            <a:r>
              <a:rPr lang="en-US" altLang="en-US" dirty="0"/>
              <a:t>Consistency of responses when scored by different test administrators</a:t>
            </a:r>
          </a:p>
          <a:p>
            <a:pPr lvl="1"/>
            <a:endParaRPr lang="en-US" altLang="en-US" dirty="0"/>
          </a:p>
          <a:p>
            <a:pPr lvl="1"/>
            <a:r>
              <a:rPr lang="en-US" altLang="en-US" dirty="0"/>
              <a:t>Very important with diagnostic tests (e.g., clinicians agreement on diagnosis)</a:t>
            </a:r>
          </a:p>
          <a:p>
            <a:pPr lvl="1"/>
            <a:endParaRPr lang="en-US" altLang="en-US" dirty="0"/>
          </a:p>
          <a:p>
            <a:pPr lvl="1"/>
            <a:r>
              <a:rPr lang="en-US" altLang="en-US" dirty="0"/>
              <a:t>Clinicians are trained to score tests following the same criteria</a:t>
            </a:r>
          </a:p>
          <a:p>
            <a:endParaRPr lang="en-US" dirty="0"/>
          </a:p>
        </p:txBody>
      </p:sp>
      <p:sp>
        <p:nvSpPr>
          <p:cNvPr id="3" name="Title 2"/>
          <p:cNvSpPr>
            <a:spLocks noGrp="1"/>
          </p:cNvSpPr>
          <p:nvPr>
            <p:ph type="title"/>
          </p:nvPr>
        </p:nvSpPr>
        <p:spPr/>
        <p:txBody>
          <a:bodyPr/>
          <a:lstStyle/>
          <a:p>
            <a:r>
              <a:rPr lang="en-US" dirty="0"/>
              <a:t>Reliability (cont’d.)</a:t>
            </a:r>
          </a:p>
        </p:txBody>
      </p:sp>
    </p:spTree>
    <p:extLst>
      <p:ext uri="{BB962C8B-B14F-4D97-AF65-F5344CB8AC3E}">
        <p14:creationId xmlns:p14="http://schemas.microsoft.com/office/powerpoint/2010/main" val="1421094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9" name="Rectangle 5"/>
          <p:cNvSpPr>
            <a:spLocks noGrp="1" noChangeArrowheads="1"/>
          </p:cNvSpPr>
          <p:nvPr>
            <p:ph idx="1"/>
          </p:nvPr>
        </p:nvSpPr>
        <p:spPr/>
        <p:txBody>
          <a:bodyPr/>
          <a:lstStyle/>
          <a:p>
            <a:pPr marL="0" indent="0">
              <a:buNone/>
            </a:pPr>
            <a:r>
              <a:rPr lang="en-US" altLang="en-US" dirty="0"/>
              <a:t>Are standard procedures followed?</a:t>
            </a:r>
          </a:p>
          <a:p>
            <a:r>
              <a:rPr lang="en-US" altLang="en-US" sz="2800" dirty="0"/>
              <a:t>Professionals administering a test must follow common rules or procedures</a:t>
            </a:r>
          </a:p>
          <a:p>
            <a:pPr marL="0" indent="0">
              <a:buNone/>
            </a:pPr>
            <a:r>
              <a:rPr lang="en-US" altLang="en-US" sz="2800" dirty="0"/>
              <a:t>	-</a:t>
            </a:r>
            <a:r>
              <a:rPr lang="en-US" altLang="en-US" sz="2400" b="1" dirty="0"/>
              <a:t>norms only useful if standard procedure used</a:t>
            </a:r>
          </a:p>
          <a:p>
            <a:r>
              <a:rPr lang="en-US" altLang="en-US" dirty="0"/>
              <a:t>Do the test norms apply to my Client?</a:t>
            </a:r>
          </a:p>
          <a:p>
            <a:pPr lvl="1"/>
            <a:r>
              <a:rPr lang="en-US" altLang="en-US" sz="2400" dirty="0"/>
              <a:t>Standardization sample: </a:t>
            </a:r>
            <a:r>
              <a:rPr lang="en-US" altLang="en-US" sz="2400" b="1" dirty="0"/>
              <a:t>Normed on What population?</a:t>
            </a:r>
          </a:p>
          <a:p>
            <a:pPr lvl="2"/>
            <a:r>
              <a:rPr lang="en-US" altLang="en-US" dirty="0"/>
              <a:t>Group of people who initially took the measure</a:t>
            </a:r>
          </a:p>
          <a:p>
            <a:pPr lvl="2"/>
            <a:r>
              <a:rPr lang="en-US" altLang="en-US" dirty="0"/>
              <a:t>Test-takers should be similar to the standardization sample for test to be valid</a:t>
            </a:r>
          </a:p>
        </p:txBody>
      </p:sp>
      <p:sp>
        <p:nvSpPr>
          <p:cNvPr id="16388" name="Footer Placeholder 4"/>
          <p:cNvSpPr>
            <a:spLocks noGrp="1"/>
          </p:cNvSpPr>
          <p:nvPr>
            <p:ph type="ftr" sz="quarter" idx="11"/>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US" altLang="en-US" dirty="0"/>
              <a:t>  </a:t>
            </a:r>
          </a:p>
          <a:p>
            <a:endParaRPr lang="en-US" altLang="en-US" dirty="0"/>
          </a:p>
        </p:txBody>
      </p:sp>
      <p:sp>
        <p:nvSpPr>
          <p:cNvPr id="16386" name="Rectangle 4"/>
          <p:cNvSpPr>
            <a:spLocks noGrp="1" noChangeArrowheads="1"/>
          </p:cNvSpPr>
          <p:nvPr>
            <p:ph type="title"/>
          </p:nvPr>
        </p:nvSpPr>
        <p:spPr/>
        <p:txBody>
          <a:bodyPr/>
          <a:lstStyle/>
          <a:p>
            <a:r>
              <a:rPr lang="en-US" altLang="en-US" dirty="0"/>
              <a:t>Standardization: </a:t>
            </a:r>
            <a:br>
              <a:rPr lang="en-US" altLang="en-US" dirty="0"/>
            </a:br>
            <a:r>
              <a:rPr lang="en-US" altLang="en-US" sz="3200" dirty="0"/>
              <a:t>Do the test norms apply to a particular client?</a:t>
            </a:r>
          </a:p>
        </p:txBody>
      </p:sp>
    </p:spTree>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p:txBody>
          <a:bodyPr/>
          <a:lstStyle/>
          <a:p>
            <a:r>
              <a:rPr lang="en-US" altLang="en-US" dirty="0"/>
              <a:t>Do not meet reliability and validity standards</a:t>
            </a:r>
          </a:p>
          <a:p>
            <a:endParaRPr lang="en-US" altLang="en-US" dirty="0"/>
          </a:p>
          <a:p>
            <a:r>
              <a:rPr lang="en-US" altLang="en-US" dirty="0"/>
              <a:t>Analysis and interpretation of responses subject to wide variation</a:t>
            </a:r>
          </a:p>
          <a:p>
            <a:pPr lvl="1"/>
            <a:r>
              <a:rPr lang="en-US" altLang="en-US" dirty="0"/>
              <a:t>Subjectivity affects scoring</a:t>
            </a:r>
          </a:p>
          <a:p>
            <a:pPr marL="457200" lvl="1" indent="0">
              <a:buNone/>
            </a:pPr>
            <a:endParaRPr lang="en-US" altLang="en-US" dirty="0"/>
          </a:p>
          <a:p>
            <a:r>
              <a:rPr lang="en-US" altLang="en-US" dirty="0"/>
              <a:t>May have limited cultural relevance</a:t>
            </a:r>
          </a:p>
          <a:p>
            <a:pPr lvl="1"/>
            <a:endParaRPr lang="en-US" altLang="en-US" dirty="0"/>
          </a:p>
          <a:p>
            <a:endParaRPr lang="en-US" altLang="en-US" dirty="0"/>
          </a:p>
        </p:txBody>
      </p:sp>
      <p:sp>
        <p:nvSpPr>
          <p:cNvPr id="23556" name="Footer Placeholder 4"/>
          <p:cNvSpPr>
            <a:spLocks noGrp="1"/>
          </p:cNvSpPr>
          <p:nvPr>
            <p:ph type="ftr" sz="quarter" idx="11"/>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US" altLang="en-US" dirty="0"/>
              <a:t>  </a:t>
            </a:r>
          </a:p>
          <a:p>
            <a:endParaRPr lang="en-US" altLang="en-US" dirty="0"/>
          </a:p>
        </p:txBody>
      </p:sp>
      <p:sp>
        <p:nvSpPr>
          <p:cNvPr id="23554" name="Title 1"/>
          <p:cNvSpPr>
            <a:spLocks noGrp="1"/>
          </p:cNvSpPr>
          <p:nvPr>
            <p:ph type="title"/>
          </p:nvPr>
        </p:nvSpPr>
        <p:spPr/>
        <p:txBody>
          <a:bodyPr/>
          <a:lstStyle/>
          <a:p>
            <a:r>
              <a:rPr lang="en-US" altLang="en-US" dirty="0"/>
              <a:t>Problems with Projective Personality Tests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lstStyle/>
          <a:p>
            <a:pPr eaLnBrk="1" hangingPunct="1"/>
            <a:r>
              <a:rPr lang="en-US" altLang="en-US" dirty="0">
                <a:ea typeface="ＭＳ Ｐゴシック" panose="020B0600070205080204" pitchFamily="34" charset="-128"/>
              </a:rPr>
              <a:t>Used to assess depression, anxiety, or emotional reactivity</a:t>
            </a:r>
          </a:p>
          <a:p>
            <a:pPr eaLnBrk="1" hangingPunct="1"/>
            <a:r>
              <a:rPr lang="en-US" altLang="en-US" dirty="0">
                <a:ea typeface="ＭＳ Ｐゴシック" panose="020B0600070205080204" pitchFamily="34" charset="-128"/>
              </a:rPr>
              <a:t>May involve completion of open-ended sentences</a:t>
            </a:r>
          </a:p>
          <a:p>
            <a:pPr eaLnBrk="1" hangingPunct="1"/>
            <a:r>
              <a:rPr lang="en-US" altLang="en-US" dirty="0">
                <a:ea typeface="ＭＳ Ｐゴシック" panose="020B0600070205080204" pitchFamily="34" charset="-128"/>
              </a:rPr>
              <a:t>Minnesota Multiphasic Personality Inventory (MMPI and MMPI-2)</a:t>
            </a:r>
          </a:p>
          <a:p>
            <a:pPr lvl="1" eaLnBrk="1" hangingPunct="1"/>
            <a:r>
              <a:rPr lang="en-US" altLang="en-US" dirty="0">
                <a:ea typeface="ＭＳ Ｐゴシック" panose="020B0600070205080204" pitchFamily="34" charset="-128"/>
              </a:rPr>
              <a:t>Interpretation is complicated</a:t>
            </a:r>
          </a:p>
          <a:p>
            <a:pPr eaLnBrk="1" hangingPunct="1"/>
            <a:r>
              <a:rPr lang="en-US" altLang="en-US" dirty="0">
                <a:ea typeface="ＭＳ Ｐゴシック" panose="020B0600070205080204" pitchFamily="34" charset="-128"/>
              </a:rPr>
              <a:t>Beck Depression Inventory (BDI)</a:t>
            </a:r>
          </a:p>
          <a:p>
            <a:endParaRPr lang="en-US" altLang="en-US" dirty="0">
              <a:ea typeface="ＭＳ Ｐゴシック" panose="020B0600070205080204" pitchFamily="34" charset="-128"/>
            </a:endParaRPr>
          </a:p>
        </p:txBody>
      </p:sp>
      <p:sp>
        <p:nvSpPr>
          <p:cNvPr id="2458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24578" name="Title 1"/>
          <p:cNvSpPr>
            <a:spLocks noGrp="1"/>
          </p:cNvSpPr>
          <p:nvPr>
            <p:ph type="title"/>
          </p:nvPr>
        </p:nvSpPr>
        <p:spPr/>
        <p:txBody>
          <a:bodyPr/>
          <a:lstStyle/>
          <a:p>
            <a:r>
              <a:rPr lang="en-US" altLang="en-US" dirty="0">
                <a:ea typeface="ＭＳ Ｐゴシック" panose="020B0600070205080204" pitchFamily="34" charset="-128"/>
              </a:rPr>
              <a:t>Self-Report Inventories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25602" name="Title 1"/>
          <p:cNvSpPr>
            <a:spLocks noGrp="1"/>
          </p:cNvSpPr>
          <p:nvPr>
            <p:ph type="title"/>
          </p:nvPr>
        </p:nvSpPr>
        <p:spPr/>
        <p:txBody>
          <a:bodyPr/>
          <a:lstStyle/>
          <a:p>
            <a:r>
              <a:rPr lang="en-US" altLang="en-US" dirty="0">
                <a:ea typeface="ＭＳ Ｐゴシック" panose="020B0600070205080204" pitchFamily="34" charset="-128"/>
              </a:rPr>
              <a:t>The Ten MMPI-2 Clinical Scales and Sample MMPI-2 Tests (Partial)</a:t>
            </a:r>
          </a:p>
        </p:txBody>
      </p:sp>
      <p:pic>
        <p:nvPicPr>
          <p:cNvPr id="2" name="Picture 1"/>
          <p:cNvPicPr>
            <a:picLocks noChangeAspect="1"/>
          </p:cNvPicPr>
          <p:nvPr/>
        </p:nvPicPr>
        <p:blipFill>
          <a:blip r:embed="rId3"/>
          <a:stretch>
            <a:fillRect/>
          </a:stretch>
        </p:blipFill>
        <p:spPr>
          <a:xfrm>
            <a:off x="869893" y="1570990"/>
            <a:ext cx="7399731" cy="4754880"/>
          </a:xfrm>
          <a:prstGeom prst="rect">
            <a:avLst/>
          </a:prstGeom>
          <a:ln w="9525"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21" name="Rectangle 13"/>
          <p:cNvSpPr>
            <a:spLocks noGrp="1" noChangeArrowheads="1"/>
          </p:cNvSpPr>
          <p:nvPr>
            <p:ph idx="1"/>
          </p:nvPr>
        </p:nvSpPr>
        <p:spPr/>
        <p:txBody>
          <a:bodyPr/>
          <a:lstStyle/>
          <a:p>
            <a:pPr eaLnBrk="1" hangingPunct="1"/>
            <a:r>
              <a:rPr lang="en-US" altLang="en-US" dirty="0">
                <a:ea typeface="ＭＳ Ｐゴシック" panose="020B0600070205080204" pitchFamily="34" charset="-128"/>
              </a:rPr>
              <a:t>Primary functions</a:t>
            </a:r>
          </a:p>
          <a:p>
            <a:pPr lvl="1" eaLnBrk="1" hangingPunct="1"/>
            <a:r>
              <a:rPr lang="en-US" altLang="en-US" dirty="0">
                <a:ea typeface="ＭＳ Ｐゴシック" panose="020B0600070205080204" pitchFamily="34" charset="-128"/>
              </a:rPr>
              <a:t>Obtain intelligence quotient (IQ), or level of cognitive functioning </a:t>
            </a:r>
          </a:p>
          <a:p>
            <a:pPr lvl="1" eaLnBrk="1" hangingPunct="1"/>
            <a:r>
              <a:rPr lang="en-US" altLang="en-US" dirty="0">
                <a:ea typeface="ＭＳ Ｐゴシック" panose="020B0600070205080204" pitchFamily="34" charset="-128"/>
              </a:rPr>
              <a:t>Provide clinical data: Strength and Weaknesses</a:t>
            </a:r>
          </a:p>
          <a:p>
            <a:pPr eaLnBrk="1" hangingPunct="1"/>
            <a:r>
              <a:rPr lang="en-US" altLang="en-US" dirty="0">
                <a:ea typeface="ＭＳ Ｐゴシック" panose="020B0600070205080204" pitchFamily="34" charset="-128"/>
              </a:rPr>
              <a:t>Wechsler scales</a:t>
            </a:r>
          </a:p>
          <a:p>
            <a:pPr lvl="1" eaLnBrk="1" hangingPunct="1"/>
            <a:r>
              <a:rPr lang="en-US" altLang="en-US" dirty="0">
                <a:ea typeface="ＭＳ Ｐゴシック" panose="020B0600070205080204" pitchFamily="34" charset="-128"/>
              </a:rPr>
              <a:t>For Children and Adults</a:t>
            </a:r>
          </a:p>
          <a:p>
            <a:pPr eaLnBrk="1" hangingPunct="1"/>
            <a:r>
              <a:rPr lang="en-US" altLang="en-US" dirty="0">
                <a:ea typeface="ＭＳ Ｐゴシック" panose="020B0600070205080204" pitchFamily="34" charset="-128"/>
              </a:rPr>
              <a:t>Stanford-Binet scales</a:t>
            </a:r>
          </a:p>
          <a:p>
            <a:pPr lvl="1" eaLnBrk="1" hangingPunct="1"/>
            <a:r>
              <a:rPr lang="en-US" altLang="en-US" dirty="0">
                <a:ea typeface="ＭＳ Ｐゴシック" panose="020B0600070205080204" pitchFamily="34" charset="-128"/>
              </a:rPr>
              <a:t>Used for to assess IQ deficits &amp; giftedness</a:t>
            </a:r>
          </a:p>
          <a:p>
            <a:pPr lvl="2" eaLnBrk="1" hangingPunct="1"/>
            <a:r>
              <a:rPr lang="en-US" altLang="en-US" dirty="0">
                <a:ea typeface="ＭＳ Ｐゴシック" panose="020B0600070205080204" pitchFamily="34" charset="-128"/>
              </a:rPr>
              <a:t>Original intelligence test</a:t>
            </a:r>
          </a:p>
        </p:txBody>
      </p:sp>
      <p:sp>
        <p:nvSpPr>
          <p:cNvPr id="2662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26626" name="Rectangle 1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Intelligence Tests</a:t>
            </a:r>
          </a:p>
        </p:txBody>
      </p:sp>
    </p:spTree>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7" name="Rectangle 3"/>
          <p:cNvSpPr>
            <a:spLocks noGrp="1" noChangeArrowheads="1"/>
          </p:cNvSpPr>
          <p:nvPr>
            <p:ph idx="1"/>
          </p:nvPr>
        </p:nvSpPr>
        <p:spPr/>
        <p:txBody>
          <a:bodyPr/>
          <a:lstStyle/>
          <a:p>
            <a:pPr eaLnBrk="1" hangingPunct="1"/>
            <a:r>
              <a:rPr lang="en-US" altLang="en-US" dirty="0">
                <a:ea typeface="ＭＳ Ｐゴシック" panose="020B0600070205080204" pitchFamily="34" charset="-128"/>
              </a:rPr>
              <a:t>Fail to consider the effects of culture, poverty, discrimination, and oppression</a:t>
            </a:r>
          </a:p>
          <a:p>
            <a:pPr eaLnBrk="1" hangingPunct="1"/>
            <a:endParaRPr lang="en-US" altLang="en-US" dirty="0">
              <a:ea typeface="ＭＳ Ｐゴシック" panose="020B0600070205080204" pitchFamily="34" charset="-128"/>
            </a:endParaRPr>
          </a:p>
          <a:p>
            <a:pPr eaLnBrk="1" hangingPunct="1"/>
            <a:r>
              <a:rPr lang="en-US" altLang="en-US" dirty="0">
                <a:ea typeface="ＭＳ Ｐゴシック" panose="020B0600070205080204" pitchFamily="34" charset="-128"/>
              </a:rPr>
              <a:t>Do not consider multidimensional intelligences; yields uniform IQ</a:t>
            </a:r>
          </a:p>
          <a:p>
            <a:pPr eaLnBrk="1" hangingPunct="1"/>
            <a:r>
              <a:rPr lang="en-US" altLang="en-US" dirty="0">
                <a:ea typeface="ＭＳ Ｐゴシック" panose="020B0600070205080204" pitchFamily="34" charset="-128"/>
              </a:rPr>
              <a:t>Poor predictive value</a:t>
            </a:r>
          </a:p>
          <a:p>
            <a:pPr lvl="1" eaLnBrk="1" hangingPunct="1"/>
            <a:r>
              <a:rPr lang="en-US" altLang="en-US" dirty="0">
                <a:ea typeface="ＭＳ Ｐゴシック" panose="020B0600070205080204" pitchFamily="34" charset="-128"/>
              </a:rPr>
              <a:t>Do not accurately predict future success or achievement</a:t>
            </a:r>
          </a:p>
          <a:p>
            <a:pPr lvl="1" eaLnBrk="1" hangingPunct="1"/>
            <a:r>
              <a:rPr lang="en-US" altLang="en-US" dirty="0">
                <a:ea typeface="ＭＳ Ｐゴシック" panose="020B0600070205080204" pitchFamily="34" charset="-128"/>
              </a:rPr>
              <a:t>Motivation and work ethic may matter more</a:t>
            </a:r>
          </a:p>
        </p:txBody>
      </p:sp>
      <p:sp>
        <p:nvSpPr>
          <p:cNvPr id="2765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27650" name="Rectangle 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Criticisms of Intelligence Tests</a:t>
            </a:r>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9" name="Rectangle 1031"/>
          <p:cNvSpPr>
            <a:spLocks noGrp="1" noChangeArrowheads="1"/>
          </p:cNvSpPr>
          <p:nvPr>
            <p:ph idx="1"/>
          </p:nvPr>
        </p:nvSpPr>
        <p:spPr/>
        <p:txBody>
          <a:bodyPr/>
          <a:lstStyle/>
          <a:p>
            <a:pPr eaLnBrk="1" hangingPunct="1"/>
            <a:r>
              <a:rPr lang="en-US" altLang="en-US" dirty="0">
                <a:ea typeface="ＭＳ Ｐゴシック" panose="020B0600070205080204" pitchFamily="34" charset="-128"/>
              </a:rPr>
              <a:t>Bender-Gestalt Visual-Motor Test</a:t>
            </a:r>
          </a:p>
          <a:p>
            <a:pPr lvl="1" eaLnBrk="1" hangingPunct="1"/>
            <a:r>
              <a:rPr lang="en-US" altLang="en-US" dirty="0">
                <a:ea typeface="ＭＳ Ｐゴシック" panose="020B0600070205080204" pitchFamily="34" charset="-128"/>
              </a:rPr>
              <a:t>Involves copying geometric designs</a:t>
            </a:r>
          </a:p>
          <a:p>
            <a:pPr lvl="1" eaLnBrk="1" hangingPunct="1"/>
            <a:endParaRPr lang="en-US" altLang="en-US" dirty="0">
              <a:ea typeface="ＭＳ Ｐゴシック" panose="020B0600070205080204" pitchFamily="34" charset="-128"/>
            </a:endParaRPr>
          </a:p>
          <a:p>
            <a:pPr eaLnBrk="1" hangingPunct="1"/>
            <a:r>
              <a:rPr lang="en-US" altLang="en-US" dirty="0">
                <a:ea typeface="ＭＳ Ｐゴシック" panose="020B0600070205080204" pitchFamily="34" charset="-128"/>
              </a:rPr>
              <a:t>Halstead-Reitan Neuropsychological Test Battery</a:t>
            </a:r>
          </a:p>
          <a:p>
            <a:pPr lvl="1" eaLnBrk="1" hangingPunct="1"/>
            <a:r>
              <a:rPr lang="en-US" altLang="en-US" dirty="0">
                <a:ea typeface="ＭＳ Ｐゴシック" panose="020B0600070205080204" pitchFamily="34" charset="-128"/>
              </a:rPr>
              <a:t>Differentiates patients with brain damage</a:t>
            </a:r>
          </a:p>
          <a:p>
            <a:pPr lvl="2" eaLnBrk="1" hangingPunct="1"/>
            <a:r>
              <a:rPr lang="en-US" altLang="en-US" dirty="0">
                <a:ea typeface="ＭＳ Ｐゴシック" panose="020B0600070205080204" pitchFamily="34" charset="-128"/>
              </a:rPr>
              <a:t>Can provide valuable information about the type and location of the damage</a:t>
            </a:r>
          </a:p>
        </p:txBody>
      </p:sp>
      <p:sp>
        <p:nvSpPr>
          <p:cNvPr id="2970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29698" name="Rectangle 1030"/>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Tests for Cognitive Impairment</a:t>
            </a:r>
          </a:p>
        </p:txBody>
      </p:sp>
    </p:spTree>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30722" name="Title 1"/>
          <p:cNvSpPr>
            <a:spLocks noGrp="1"/>
          </p:cNvSpPr>
          <p:nvPr>
            <p:ph type="title"/>
          </p:nvPr>
        </p:nvSpPr>
        <p:spPr/>
        <p:txBody>
          <a:bodyPr/>
          <a:lstStyle/>
          <a:p>
            <a:r>
              <a:rPr lang="en-US" altLang="en-US" dirty="0">
                <a:ea typeface="ＭＳ Ｐゴシック" panose="020B0600070205080204" pitchFamily="34" charset="-128"/>
              </a:rPr>
              <a:t>The Nine Bender Designs</a:t>
            </a:r>
          </a:p>
        </p:txBody>
      </p:sp>
      <p:pic>
        <p:nvPicPr>
          <p:cNvPr id="3" name="Picture 2" descr="The nine Bender designs. The figures presented to participants are shown on the left. The distorted figures drawn by participants that are possibly indicative of brain damage are shown on the right.&#10;"/>
          <p:cNvPicPr>
            <a:picLocks noChangeAspect="1"/>
          </p:cNvPicPr>
          <p:nvPr/>
        </p:nvPicPr>
        <p:blipFill>
          <a:blip r:embed="rId3"/>
          <a:stretch>
            <a:fillRect/>
          </a:stretch>
        </p:blipFill>
        <p:spPr>
          <a:xfrm>
            <a:off x="1066800" y="1441450"/>
            <a:ext cx="6480810" cy="493776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25" name="Rectangle 9"/>
          <p:cNvSpPr>
            <a:spLocks noGrp="1" noChangeArrowheads="1"/>
          </p:cNvSpPr>
          <p:nvPr>
            <p:ph idx="1"/>
          </p:nvPr>
        </p:nvSpPr>
        <p:spPr/>
        <p:txBody>
          <a:bodyPr/>
          <a:lstStyle/>
          <a:p>
            <a:r>
              <a:rPr lang="en-US" altLang="en-US" b="1" u="sng" dirty="0"/>
              <a:t>Purpose</a:t>
            </a:r>
            <a:r>
              <a:rPr lang="en-US" altLang="en-US" dirty="0"/>
              <a:t>: Clarification of the Presenting Problem</a:t>
            </a:r>
          </a:p>
          <a:p>
            <a:pPr lvl="1"/>
            <a:r>
              <a:rPr lang="en-US" altLang="en-US" dirty="0"/>
              <a:t>Gathering information and drawing conclusions</a:t>
            </a:r>
          </a:p>
          <a:p>
            <a:pPr lvl="2"/>
            <a:r>
              <a:rPr lang="en-US" altLang="en-US" dirty="0"/>
              <a:t>Traits, abilities, emotional function, and more</a:t>
            </a:r>
          </a:p>
          <a:p>
            <a:r>
              <a:rPr lang="en-US" altLang="en-US" b="1" dirty="0"/>
              <a:t>Main assessment methods</a:t>
            </a:r>
          </a:p>
          <a:p>
            <a:pPr lvl="1"/>
            <a:r>
              <a:rPr lang="en-US" altLang="en-US" dirty="0"/>
              <a:t>Interviews; Observations</a:t>
            </a:r>
          </a:p>
          <a:p>
            <a:pPr lvl="1"/>
            <a:r>
              <a:rPr lang="en-US" altLang="en-US" dirty="0"/>
              <a:t>Psychological tests and inventories</a:t>
            </a:r>
          </a:p>
          <a:p>
            <a:pPr lvl="1"/>
            <a:r>
              <a:rPr lang="en-US" altLang="en-US" dirty="0"/>
              <a:t>Neurological tests</a:t>
            </a:r>
          </a:p>
        </p:txBody>
      </p:sp>
      <p:sp>
        <p:nvSpPr>
          <p:cNvPr id="17412" name="Footer Placeholder 4"/>
          <p:cNvSpPr>
            <a:spLocks noGrp="1"/>
          </p:cNvSpPr>
          <p:nvPr>
            <p:ph type="ftr" sz="quarter" idx="11"/>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US" altLang="en-US" dirty="0"/>
              <a:t>  </a:t>
            </a:r>
          </a:p>
          <a:p>
            <a:endParaRPr lang="en-US" altLang="en-US" dirty="0"/>
          </a:p>
        </p:txBody>
      </p:sp>
      <p:sp>
        <p:nvSpPr>
          <p:cNvPr id="17410" name="Rectangle 8"/>
          <p:cNvSpPr>
            <a:spLocks noGrp="1" noChangeArrowheads="1"/>
          </p:cNvSpPr>
          <p:nvPr>
            <p:ph type="title"/>
          </p:nvPr>
        </p:nvSpPr>
        <p:spPr/>
        <p:txBody>
          <a:bodyPr/>
          <a:lstStyle/>
          <a:p>
            <a:r>
              <a:rPr lang="en-US" altLang="en-US" dirty="0"/>
              <a:t>Assessment Process</a:t>
            </a:r>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511" name="Rectangle 15"/>
          <p:cNvSpPr>
            <a:spLocks noGrp="1" noChangeArrowheads="1"/>
          </p:cNvSpPr>
          <p:nvPr>
            <p:ph idx="1"/>
          </p:nvPr>
        </p:nvSpPr>
        <p:spPr/>
        <p:txBody>
          <a:bodyPr/>
          <a:lstStyle/>
          <a:p>
            <a:pPr eaLnBrk="1" hangingPunct="1"/>
            <a:r>
              <a:rPr lang="en-US" altLang="en-US" u="sng" dirty="0">
                <a:ea typeface="ＭＳ Ｐゴシック" panose="020B0600070205080204" pitchFamily="34" charset="-128"/>
              </a:rPr>
              <a:t>Psychiatric classification system</a:t>
            </a:r>
          </a:p>
          <a:p>
            <a:pPr lvl="1" eaLnBrk="1" hangingPunct="1"/>
            <a:r>
              <a:rPr lang="en-US" altLang="en-US" dirty="0">
                <a:ea typeface="ＭＳ Ｐゴシック" panose="020B0600070205080204" pitchFamily="34" charset="-128"/>
              </a:rPr>
              <a:t>Similar to a catalogue of Mental Health Disorders</a:t>
            </a:r>
          </a:p>
          <a:p>
            <a:pPr lvl="2" eaLnBrk="1" hangingPunct="1"/>
            <a:r>
              <a:rPr lang="en-US" altLang="en-US" dirty="0">
                <a:ea typeface="ＭＳ Ｐゴシック" panose="020B0600070205080204" pitchFamily="34" charset="-128"/>
              </a:rPr>
              <a:t>Criteria of Symptoms associated with each</a:t>
            </a:r>
          </a:p>
          <a:p>
            <a:pPr lvl="1" eaLnBrk="1" hangingPunct="1"/>
            <a:r>
              <a:rPr lang="en-US" altLang="en-US" dirty="0">
                <a:ea typeface="ＭＳ Ｐゴシック" panose="020B0600070205080204" pitchFamily="34" charset="-128"/>
              </a:rPr>
              <a:t>Comprehensive range of disorders</a:t>
            </a:r>
          </a:p>
          <a:p>
            <a:pPr lvl="1" eaLnBrk="1" hangingPunct="1"/>
            <a:endParaRPr lang="en-US" altLang="en-US" dirty="0">
              <a:ea typeface="ＭＳ Ｐゴシック" panose="020B0600070205080204" pitchFamily="34" charset="-128"/>
            </a:endParaRPr>
          </a:p>
          <a:p>
            <a:pPr lvl="1" eaLnBrk="1" hangingPunct="1"/>
            <a:r>
              <a:rPr lang="en-US" altLang="en-US" b="1" i="1" dirty="0">
                <a:ea typeface="ＭＳ Ｐゴシック" panose="020B0600070205080204" pitchFamily="34" charset="-128"/>
              </a:rPr>
              <a:t>Instructions on diagnostic decision making; improve inter-rater reliability</a:t>
            </a:r>
          </a:p>
        </p:txBody>
      </p:sp>
      <p:sp>
        <p:nvSpPr>
          <p:cNvPr id="348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34818" name="Rectangle 14"/>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Diagnosing Mental Disorders</a:t>
            </a:r>
          </a:p>
        </p:txBody>
      </p:sp>
    </p:spTree>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p:txBody>
          <a:bodyPr/>
          <a:lstStyle/>
          <a:p>
            <a:pPr eaLnBrk="1" hangingPunct="1">
              <a:lnSpc>
                <a:spcPct val="90000"/>
              </a:lnSpc>
            </a:pPr>
            <a:r>
              <a:rPr lang="en-US" altLang="en-US" dirty="0">
                <a:ea typeface="ＭＳ Ｐゴシック" panose="020B0600070205080204" pitchFamily="34" charset="-128"/>
              </a:rPr>
              <a:t>Inspired by World Health Organization International Classification of Diseases (ICD-10)</a:t>
            </a:r>
          </a:p>
          <a:p>
            <a:pPr eaLnBrk="1" hangingPunct="1">
              <a:lnSpc>
                <a:spcPct val="90000"/>
              </a:lnSpc>
            </a:pPr>
            <a:endParaRPr lang="en-US" altLang="en-US" dirty="0">
              <a:ea typeface="ＭＳ Ｐゴシック" panose="020B0600070205080204" pitchFamily="34" charset="-128"/>
            </a:endParaRPr>
          </a:p>
          <a:p>
            <a:pPr eaLnBrk="1" hangingPunct="1">
              <a:lnSpc>
                <a:spcPct val="90000"/>
              </a:lnSpc>
            </a:pPr>
            <a:r>
              <a:rPr lang="en-US" altLang="en-US" dirty="0">
                <a:ea typeface="ＭＳ Ｐゴシック" panose="020B0600070205080204" pitchFamily="34" charset="-128"/>
              </a:rPr>
              <a:t>Widely used classification system</a:t>
            </a:r>
          </a:p>
          <a:p>
            <a:pPr lvl="1" eaLnBrk="1" hangingPunct="1">
              <a:lnSpc>
                <a:spcPct val="90000"/>
              </a:lnSpc>
            </a:pPr>
            <a:r>
              <a:rPr lang="en-US" altLang="en-US" dirty="0">
                <a:ea typeface="ＭＳ Ｐゴシック" panose="020B0600070205080204" pitchFamily="34" charset="-128"/>
              </a:rPr>
              <a:t>DSM-I (1952): Identified 106 mental disorders</a:t>
            </a:r>
          </a:p>
          <a:p>
            <a:pPr lvl="1" eaLnBrk="1" hangingPunct="1">
              <a:lnSpc>
                <a:spcPct val="90000"/>
              </a:lnSpc>
            </a:pPr>
            <a:r>
              <a:rPr lang="en-US" altLang="en-US" dirty="0">
                <a:ea typeface="ＭＳ Ｐゴシック" panose="020B0600070205080204" pitchFamily="34" charset="-128"/>
              </a:rPr>
              <a:t>DSM-II (1968): Identified 182 disorders</a:t>
            </a:r>
          </a:p>
          <a:p>
            <a:pPr lvl="1" eaLnBrk="1" hangingPunct="1">
              <a:lnSpc>
                <a:spcPct val="90000"/>
              </a:lnSpc>
            </a:pPr>
            <a:r>
              <a:rPr lang="en-US" altLang="en-US" dirty="0">
                <a:ea typeface="ＭＳ Ｐゴシック" panose="020B0600070205080204" pitchFamily="34" charset="-128"/>
              </a:rPr>
              <a:t>Revisions (DSM-II, DSM-III, DSM-III-R, DSM-IV, DSM-5) increase reliability and validity </a:t>
            </a:r>
          </a:p>
        </p:txBody>
      </p:sp>
      <p:sp>
        <p:nvSpPr>
          <p:cNvPr id="3584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35842" name="Title 1"/>
          <p:cNvSpPr>
            <a:spLocks noGrp="1"/>
          </p:cNvSpPr>
          <p:nvPr>
            <p:ph type="title"/>
          </p:nvPr>
        </p:nvSpPr>
        <p:spPr/>
        <p:txBody>
          <a:bodyPr/>
          <a:lstStyle/>
          <a:p>
            <a:r>
              <a:rPr lang="en-US" altLang="en-US" dirty="0">
                <a:ea typeface="ＭＳ Ｐゴシック" panose="020B0600070205080204" pitchFamily="34" charset="-128"/>
              </a:rPr>
              <a:t>Diagnostic and Statistical Manual of Mental Disorders (DSM)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DSM-5 Disorders – Categories and Features</a:t>
            </a:r>
          </a:p>
        </p:txBody>
      </p:sp>
      <p:pic>
        <p:nvPicPr>
          <p:cNvPr id="5" name="Picture 4"/>
          <p:cNvPicPr>
            <a:picLocks noChangeAspect="1"/>
          </p:cNvPicPr>
          <p:nvPr/>
        </p:nvPicPr>
        <p:blipFill>
          <a:blip r:embed="rId3"/>
          <a:stretch>
            <a:fillRect/>
          </a:stretch>
        </p:blipFill>
        <p:spPr>
          <a:xfrm>
            <a:off x="69702" y="1828800"/>
            <a:ext cx="9000114" cy="4206240"/>
          </a:xfrm>
          <a:prstGeom prst="rect">
            <a:avLst/>
          </a:prstGeom>
          <a:ln w="9525" cap="sq">
            <a:solidFill>
              <a:srgbClr val="7030A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127413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DSM-5 Disorders – Categories and Features (cont’d.)</a:t>
            </a:r>
          </a:p>
        </p:txBody>
      </p:sp>
      <p:pic>
        <p:nvPicPr>
          <p:cNvPr id="4" name="Picture 3"/>
          <p:cNvPicPr>
            <a:picLocks noChangeAspect="1"/>
          </p:cNvPicPr>
          <p:nvPr/>
        </p:nvPicPr>
        <p:blipFill>
          <a:blip r:embed="rId3"/>
          <a:stretch>
            <a:fillRect/>
          </a:stretch>
        </p:blipFill>
        <p:spPr>
          <a:xfrm>
            <a:off x="108866" y="2133600"/>
            <a:ext cx="8921785" cy="3474720"/>
          </a:xfrm>
          <a:prstGeom prst="rect">
            <a:avLst/>
          </a:prstGeom>
          <a:ln w="9525" cap="sq">
            <a:solidFill>
              <a:srgbClr val="7030A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771896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Interrater Reliability of DSM-5 Diagnostic Categories </a:t>
            </a:r>
          </a:p>
        </p:txBody>
      </p:sp>
      <p:pic>
        <p:nvPicPr>
          <p:cNvPr id="8" name="Picture 7"/>
          <p:cNvPicPr>
            <a:picLocks noChangeAspect="1"/>
          </p:cNvPicPr>
          <p:nvPr/>
        </p:nvPicPr>
        <p:blipFill>
          <a:blip r:embed="rId3"/>
          <a:stretch>
            <a:fillRect/>
          </a:stretch>
        </p:blipFill>
        <p:spPr>
          <a:xfrm>
            <a:off x="1143000" y="1447800"/>
            <a:ext cx="6390392" cy="5120640"/>
          </a:xfrm>
          <a:prstGeom prst="rect">
            <a:avLst/>
          </a:prstGeom>
        </p:spPr>
      </p:pic>
    </p:spTree>
    <p:extLst>
      <p:ext uri="{BB962C8B-B14F-4D97-AF65-F5344CB8AC3E}">
        <p14:creationId xmlns:p14="http://schemas.microsoft.com/office/powerpoint/2010/main" val="1255464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Interrater Reliability of DSM-5 Diagnostic Categories (cont’d.)</a:t>
            </a:r>
          </a:p>
        </p:txBody>
      </p:sp>
      <p:pic>
        <p:nvPicPr>
          <p:cNvPr id="2" name="Picture 1"/>
          <p:cNvPicPr>
            <a:picLocks noChangeAspect="1"/>
          </p:cNvPicPr>
          <p:nvPr/>
        </p:nvPicPr>
        <p:blipFill>
          <a:blip r:embed="rId3"/>
          <a:stretch>
            <a:fillRect/>
          </a:stretch>
        </p:blipFill>
        <p:spPr>
          <a:xfrm>
            <a:off x="457200" y="1752600"/>
            <a:ext cx="7839284" cy="4297680"/>
          </a:xfrm>
          <a:prstGeom prst="rect">
            <a:avLst/>
          </a:prstGeom>
        </p:spPr>
      </p:pic>
    </p:spTree>
    <p:extLst>
      <p:ext uri="{BB962C8B-B14F-4D97-AF65-F5344CB8AC3E}">
        <p14:creationId xmlns:p14="http://schemas.microsoft.com/office/powerpoint/2010/main" val="8081674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Remains a categorical system with exceptions</a:t>
            </a:r>
          </a:p>
          <a:p>
            <a:r>
              <a:rPr lang="en-US" dirty="0"/>
              <a:t>Exceptions to DSM-5 categorical system</a:t>
            </a:r>
          </a:p>
          <a:p>
            <a:pPr lvl="1"/>
            <a:r>
              <a:rPr lang="en-US" dirty="0"/>
              <a:t>Autism and Asperger’s merged: “spectrum”</a:t>
            </a:r>
          </a:p>
          <a:p>
            <a:pPr lvl="1"/>
            <a:r>
              <a:rPr lang="en-US" dirty="0"/>
              <a:t>Bereavement can be part of clinical </a:t>
            </a:r>
            <a:r>
              <a:rPr lang="en-US" dirty="0" err="1"/>
              <a:t>depr</a:t>
            </a:r>
            <a:endParaRPr lang="en-US" dirty="0"/>
          </a:p>
          <a:p>
            <a:pPr lvl="1"/>
            <a:r>
              <a:rPr lang="en-US" dirty="0"/>
              <a:t>Substance use and dependency not differentiated</a:t>
            </a:r>
          </a:p>
          <a:p>
            <a:pPr lvl="1"/>
            <a:r>
              <a:rPr lang="en-US" dirty="0"/>
              <a:t>Subtle differentiation for mood disorders</a:t>
            </a:r>
          </a:p>
          <a:p>
            <a:endParaRPr lang="en-US" dirty="0"/>
          </a:p>
        </p:txBody>
      </p:sp>
      <p:sp>
        <p:nvSpPr>
          <p:cNvPr id="3" name="Title 2"/>
          <p:cNvSpPr>
            <a:spLocks noGrp="1"/>
          </p:cNvSpPr>
          <p:nvPr>
            <p:ph type="title"/>
          </p:nvPr>
        </p:nvSpPr>
        <p:spPr/>
        <p:txBody>
          <a:bodyPr/>
          <a:lstStyle/>
          <a:p>
            <a:r>
              <a:rPr lang="en-US" dirty="0"/>
              <a:t>Final Version of the DSM-5</a:t>
            </a:r>
          </a:p>
        </p:txBody>
      </p:sp>
    </p:spTree>
    <p:extLst>
      <p:ext uri="{BB962C8B-B14F-4D97-AF65-F5344CB8AC3E}">
        <p14:creationId xmlns:p14="http://schemas.microsoft.com/office/powerpoint/2010/main" val="19970272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u="sng" dirty="0"/>
              <a:t>Subtypes: </a:t>
            </a:r>
            <a:r>
              <a:rPr lang="en-US" dirty="0"/>
              <a:t>e.g., anorexia binge-purge type</a:t>
            </a:r>
          </a:p>
          <a:p>
            <a:r>
              <a:rPr lang="en-US" u="sng" dirty="0"/>
              <a:t>Specifiers: </a:t>
            </a:r>
            <a:r>
              <a:rPr lang="en-US" dirty="0"/>
              <a:t>severity level, suicidality, psychosis</a:t>
            </a:r>
          </a:p>
          <a:p>
            <a:r>
              <a:rPr lang="en-US" u="sng" dirty="0"/>
              <a:t>Remission: </a:t>
            </a:r>
            <a:r>
              <a:rPr lang="en-US" dirty="0"/>
              <a:t>partial or full</a:t>
            </a:r>
          </a:p>
          <a:p>
            <a:pPr marL="0" indent="0">
              <a:buNone/>
            </a:pPr>
            <a:endParaRPr lang="en-US" dirty="0"/>
          </a:p>
          <a:p>
            <a:r>
              <a:rPr lang="en-US" u="sng" dirty="0"/>
              <a:t>Comorbidity</a:t>
            </a:r>
          </a:p>
          <a:p>
            <a:pPr lvl="1"/>
            <a:r>
              <a:rPr lang="en-US" dirty="0"/>
              <a:t>Presence of two or more disorders in the same person</a:t>
            </a:r>
          </a:p>
        </p:txBody>
      </p:sp>
      <p:sp>
        <p:nvSpPr>
          <p:cNvPr id="3" name="Title 2"/>
          <p:cNvSpPr>
            <a:spLocks noGrp="1"/>
          </p:cNvSpPr>
          <p:nvPr>
            <p:ph type="title"/>
          </p:nvPr>
        </p:nvSpPr>
        <p:spPr/>
        <p:txBody>
          <a:bodyPr/>
          <a:lstStyle/>
          <a:p>
            <a:r>
              <a:rPr lang="en-US" dirty="0"/>
              <a:t>Other Attributes of the DSM-5</a:t>
            </a:r>
          </a:p>
        </p:txBody>
      </p:sp>
    </p:spTree>
    <p:extLst>
      <p:ext uri="{BB962C8B-B14F-4D97-AF65-F5344CB8AC3E}">
        <p14:creationId xmlns:p14="http://schemas.microsoft.com/office/powerpoint/2010/main" val="22660151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Determining whether a behavior is consistent with cultural norms</a:t>
            </a:r>
          </a:p>
          <a:p>
            <a:pPr lvl="1"/>
            <a:r>
              <a:rPr lang="en-US" b="1" dirty="0"/>
              <a:t>Responsibility of the clinician</a:t>
            </a:r>
          </a:p>
          <a:p>
            <a:r>
              <a:rPr lang="en-US" dirty="0"/>
              <a:t>Bias</a:t>
            </a:r>
          </a:p>
          <a:p>
            <a:r>
              <a:rPr lang="en-US" dirty="0"/>
              <a:t>DSM-5 includes guidelines for conducting a cultural assessment</a:t>
            </a:r>
          </a:p>
          <a:p>
            <a:pPr lvl="1"/>
            <a:r>
              <a:rPr lang="en-US" dirty="0"/>
              <a:t>16 questions</a:t>
            </a:r>
            <a:r>
              <a:rPr lang="en-US" b="1" dirty="0"/>
              <a:t> (</a:t>
            </a:r>
            <a:r>
              <a:rPr lang="en-US" b="1" i="1" dirty="0"/>
              <a:t>identity, coping, resources, and client-clinician cultural differences, explore cultural norms, perception of </a:t>
            </a:r>
            <a:r>
              <a:rPr lang="en-US" b="1" i="1" dirty="0" err="1"/>
              <a:t>sx</a:t>
            </a:r>
            <a:r>
              <a:rPr lang="en-US" b="1" dirty="0"/>
              <a:t>)</a:t>
            </a:r>
          </a:p>
        </p:txBody>
      </p:sp>
      <p:sp>
        <p:nvSpPr>
          <p:cNvPr id="3" name="Title 2"/>
          <p:cNvSpPr>
            <a:spLocks noGrp="1"/>
          </p:cNvSpPr>
          <p:nvPr>
            <p:ph type="title"/>
          </p:nvPr>
        </p:nvSpPr>
        <p:spPr/>
        <p:txBody>
          <a:bodyPr/>
          <a:lstStyle/>
          <a:p>
            <a:r>
              <a:rPr lang="en-US" dirty="0"/>
              <a:t>Cultural Factors in Assessment</a:t>
            </a:r>
          </a:p>
        </p:txBody>
      </p:sp>
    </p:spTree>
    <p:extLst>
      <p:ext uri="{BB962C8B-B14F-4D97-AF65-F5344CB8AC3E}">
        <p14:creationId xmlns:p14="http://schemas.microsoft.com/office/powerpoint/2010/main" val="13595572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How do we know if psychological tests and evaluation procedures are accurate?</a:t>
            </a:r>
          </a:p>
          <a:p>
            <a:r>
              <a:rPr lang="en-US" dirty="0"/>
              <a:t>How do mental health professionals evaluate a client’s mental health?</a:t>
            </a:r>
          </a:p>
          <a:p>
            <a:r>
              <a:rPr lang="en-US" dirty="0"/>
              <a:t>How do professionals make a psychiatric diagnosis?</a:t>
            </a:r>
          </a:p>
          <a:p>
            <a:r>
              <a:rPr lang="en-US" dirty="0"/>
              <a:t>What changes are occurring that will affect assessment?</a:t>
            </a:r>
          </a:p>
        </p:txBody>
      </p:sp>
      <p:sp>
        <p:nvSpPr>
          <p:cNvPr id="3" name="Title 2"/>
          <p:cNvSpPr>
            <a:spLocks noGrp="1"/>
          </p:cNvSpPr>
          <p:nvPr>
            <p:ph type="title"/>
          </p:nvPr>
        </p:nvSpPr>
        <p:spPr/>
        <p:txBody>
          <a:bodyPr/>
          <a:lstStyle/>
          <a:p>
            <a:r>
              <a:rPr lang="en-US" dirty="0"/>
              <a:t>Review</a:t>
            </a:r>
          </a:p>
        </p:txBody>
      </p:sp>
    </p:spTree>
    <p:extLst>
      <p:ext uri="{BB962C8B-B14F-4D97-AF65-F5344CB8AC3E}">
        <p14:creationId xmlns:p14="http://schemas.microsoft.com/office/powerpoint/2010/main" val="3782508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75" name="Rectangle 11"/>
          <p:cNvSpPr>
            <a:spLocks noGrp="1" noChangeArrowheads="1"/>
          </p:cNvSpPr>
          <p:nvPr>
            <p:ph idx="1"/>
          </p:nvPr>
        </p:nvSpPr>
        <p:spPr/>
        <p:txBody>
          <a:bodyPr/>
          <a:lstStyle/>
          <a:p>
            <a:r>
              <a:rPr lang="en-US" altLang="en-US" b="1" dirty="0">
                <a:ea typeface="ＭＳ Ｐゴシック" panose="020B0600070205080204" pitchFamily="34" charset="-128"/>
              </a:rPr>
              <a:t>Initial Evaluation</a:t>
            </a:r>
            <a:r>
              <a:rPr lang="en-US" altLang="en-US" dirty="0">
                <a:ea typeface="ＭＳ Ｐゴシック" panose="020B0600070205080204" pitchFamily="34" charset="-128"/>
              </a:rPr>
              <a:t>: Observe client and collect data about the person’s life history, current situation, and personality</a:t>
            </a:r>
          </a:p>
          <a:p>
            <a:r>
              <a:rPr lang="en-US" altLang="en-US" dirty="0">
                <a:ea typeface="ＭＳ Ｐゴシック" panose="020B0600070205080204" pitchFamily="34" charset="-128"/>
              </a:rPr>
              <a:t>Analyze</a:t>
            </a:r>
            <a:endParaRPr lang="en-US" altLang="en-US" i="1" dirty="0">
              <a:ea typeface="ＭＳ Ｐゴシック" panose="020B0600070205080204" pitchFamily="34" charset="-128"/>
            </a:endParaRPr>
          </a:p>
          <a:p>
            <a:pPr lvl="1"/>
            <a:r>
              <a:rPr lang="en-US" altLang="en-US" dirty="0">
                <a:ea typeface="ＭＳ Ｐゴシック" panose="020B0600070205080204" pitchFamily="34" charset="-128"/>
              </a:rPr>
              <a:t>Verbal behavior</a:t>
            </a:r>
          </a:p>
          <a:p>
            <a:pPr lvl="1"/>
            <a:r>
              <a:rPr lang="en-US" altLang="en-US" dirty="0">
                <a:ea typeface="ＭＳ Ｐゴシック" panose="020B0600070205080204" pitchFamily="34" charset="-128"/>
              </a:rPr>
              <a:t>Nonverbal behavior</a:t>
            </a:r>
          </a:p>
          <a:p>
            <a:pPr lvl="1"/>
            <a:r>
              <a:rPr lang="en-US" altLang="en-US" dirty="0">
                <a:ea typeface="ＭＳ Ｐゴシック" panose="020B0600070205080204" pitchFamily="34" charset="-128"/>
              </a:rPr>
              <a:t>Content</a:t>
            </a:r>
          </a:p>
          <a:p>
            <a:pPr lvl="1"/>
            <a:endParaRPr lang="en-US" altLang="en-US" dirty="0">
              <a:ea typeface="ＭＳ Ｐゴシック" panose="020B0600070205080204" pitchFamily="34" charset="-128"/>
            </a:endParaRPr>
          </a:p>
          <a:p>
            <a:pPr marL="457200" lvl="1" indent="0">
              <a:buNone/>
            </a:pPr>
            <a:r>
              <a:rPr lang="en-US" altLang="en-US" sz="3200" b="1" i="1" dirty="0">
                <a:ea typeface="ＭＳ Ｐゴシック" panose="020B0600070205080204" pitchFamily="34" charset="-128"/>
              </a:rPr>
              <a:t>Goal: Formulate </a:t>
            </a:r>
            <a:r>
              <a:rPr lang="en-US" altLang="en-US" sz="3200" b="1" i="1" dirty="0" err="1">
                <a:ea typeface="ＭＳ Ｐゴシック" panose="020B0600070205080204" pitchFamily="34" charset="-128"/>
              </a:rPr>
              <a:t>Dx</a:t>
            </a:r>
            <a:r>
              <a:rPr lang="en-US" altLang="en-US" sz="3200" b="1" i="1" dirty="0">
                <a:ea typeface="ＭＳ Ｐゴシック" panose="020B0600070205080204" pitchFamily="34" charset="-128"/>
              </a:rPr>
              <a:t> and Tx Plan</a:t>
            </a:r>
          </a:p>
        </p:txBody>
      </p:sp>
      <p:sp>
        <p:nvSpPr>
          <p:cNvPr id="1946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US" altLang="en-US" dirty="0"/>
              <a:t>  </a:t>
            </a:r>
          </a:p>
          <a:p>
            <a:endParaRPr lang="en-US" altLang="en-US" dirty="0"/>
          </a:p>
        </p:txBody>
      </p:sp>
      <p:sp>
        <p:nvSpPr>
          <p:cNvPr id="19458" name="Rectangle 10"/>
          <p:cNvSpPr>
            <a:spLocks noGrp="1" noChangeArrowheads="1"/>
          </p:cNvSpPr>
          <p:nvPr>
            <p:ph type="title"/>
          </p:nvPr>
        </p:nvSpPr>
        <p:spPr/>
        <p:txBody>
          <a:bodyPr/>
          <a:lstStyle/>
          <a:p>
            <a:r>
              <a:rPr lang="en-US" altLang="en-US" dirty="0">
                <a:ea typeface="ＭＳ Ｐゴシック" panose="020B0600070205080204" pitchFamily="34" charset="-128"/>
              </a:rPr>
              <a:t>The Clinical Interview</a:t>
            </a:r>
          </a:p>
        </p:txBody>
      </p:sp>
    </p:spTree>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86B22-81D3-4FA4-A8CD-E6B38750C2BE}"/>
              </a:ext>
            </a:extLst>
          </p:cNvPr>
          <p:cNvSpPr>
            <a:spLocks noGrp="1"/>
          </p:cNvSpPr>
          <p:nvPr>
            <p:ph idx="1"/>
          </p:nvPr>
        </p:nvSpPr>
        <p:spPr/>
        <p:txBody>
          <a:bodyPr/>
          <a:lstStyle/>
          <a:p>
            <a:r>
              <a:rPr lang="en-US" b="1" u="sng" dirty="0"/>
              <a:t>Group Exercise:</a:t>
            </a:r>
          </a:p>
          <a:p>
            <a:pPr lvl="1"/>
            <a:r>
              <a:rPr lang="en-US" dirty="0"/>
              <a:t>Choose roles: client, clinician, &amp; observer</a:t>
            </a:r>
          </a:p>
          <a:p>
            <a:pPr lvl="1"/>
            <a:endParaRPr lang="en-US" dirty="0"/>
          </a:p>
          <a:p>
            <a:pPr lvl="2"/>
            <a:r>
              <a:rPr lang="en-US" dirty="0"/>
              <a:t>Client: patient profile (handout)</a:t>
            </a:r>
          </a:p>
          <a:p>
            <a:pPr lvl="2"/>
            <a:r>
              <a:rPr lang="en-US" dirty="0"/>
              <a:t>Observer: evaluate the effectiveness of questions, critique outcome; consider possible dx</a:t>
            </a:r>
          </a:p>
          <a:p>
            <a:pPr lvl="2"/>
            <a:r>
              <a:rPr lang="en-US" dirty="0"/>
              <a:t>Therapist: Ask open and closed ended questions to assess for the major dimensions of a MSE (on website)</a:t>
            </a:r>
          </a:p>
        </p:txBody>
      </p:sp>
      <p:sp>
        <p:nvSpPr>
          <p:cNvPr id="3" name="Title 2">
            <a:extLst>
              <a:ext uri="{FF2B5EF4-FFF2-40B4-BE49-F238E27FC236}">
                <a16:creationId xmlns:a16="http://schemas.microsoft.com/office/drawing/2014/main" id="{6573058B-64D9-487C-AE77-AE4B8966860A}"/>
              </a:ext>
            </a:extLst>
          </p:cNvPr>
          <p:cNvSpPr>
            <a:spLocks noGrp="1"/>
          </p:cNvSpPr>
          <p:nvPr>
            <p:ph type="title"/>
          </p:nvPr>
        </p:nvSpPr>
        <p:spPr/>
        <p:txBody>
          <a:bodyPr/>
          <a:lstStyle/>
          <a:p>
            <a:r>
              <a:rPr lang="en-US" dirty="0"/>
              <a:t>Conducting the Mental Status Exam</a:t>
            </a:r>
          </a:p>
        </p:txBody>
      </p:sp>
    </p:spTree>
    <p:extLst>
      <p:ext uri="{BB962C8B-B14F-4D97-AF65-F5344CB8AC3E}">
        <p14:creationId xmlns:p14="http://schemas.microsoft.com/office/powerpoint/2010/main" val="381685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8F954EF-1154-4DAC-9BF8-37B8F9EF309D}"/>
              </a:ext>
            </a:extLst>
          </p:cNvPr>
          <p:cNvSpPr>
            <a:spLocks noGrp="1"/>
          </p:cNvSpPr>
          <p:nvPr>
            <p:ph idx="1"/>
          </p:nvPr>
        </p:nvSpPr>
        <p:spPr/>
        <p:txBody>
          <a:bodyPr/>
          <a:lstStyle/>
          <a:p>
            <a:r>
              <a:rPr lang="en-US" sz="2800" dirty="0"/>
              <a:t>Reason for Referral</a:t>
            </a:r>
          </a:p>
          <a:p>
            <a:r>
              <a:rPr lang="en-US" sz="2800" dirty="0" err="1"/>
              <a:t>Hx</a:t>
            </a:r>
            <a:r>
              <a:rPr lang="en-US" sz="2800" dirty="0"/>
              <a:t> of Treatment and Response</a:t>
            </a:r>
          </a:p>
          <a:p>
            <a:r>
              <a:rPr lang="en-US" sz="2800" dirty="0"/>
              <a:t>Occupational Functioning/</a:t>
            </a:r>
            <a:r>
              <a:rPr lang="en-US" sz="2800" dirty="0" err="1"/>
              <a:t>Hx</a:t>
            </a:r>
            <a:endParaRPr lang="en-US" sz="2800" dirty="0"/>
          </a:p>
          <a:p>
            <a:r>
              <a:rPr lang="en-US" sz="2800" dirty="0"/>
              <a:t>Interpersonal </a:t>
            </a:r>
            <a:r>
              <a:rPr lang="en-US" sz="2800" dirty="0" err="1"/>
              <a:t>Fx</a:t>
            </a:r>
            <a:r>
              <a:rPr lang="en-US" sz="2800" dirty="0"/>
              <a:t>/</a:t>
            </a:r>
            <a:r>
              <a:rPr lang="en-US" sz="2800" dirty="0" err="1"/>
              <a:t>Hx</a:t>
            </a:r>
            <a:endParaRPr lang="en-US" sz="2800" dirty="0"/>
          </a:p>
          <a:p>
            <a:r>
              <a:rPr lang="en-US" sz="2800" dirty="0"/>
              <a:t>Family </a:t>
            </a:r>
            <a:r>
              <a:rPr lang="en-US" sz="2800" dirty="0" err="1"/>
              <a:t>Hx</a:t>
            </a:r>
            <a:endParaRPr lang="en-US" sz="2800" dirty="0"/>
          </a:p>
          <a:p>
            <a:r>
              <a:rPr lang="en-US" sz="2800" dirty="0"/>
              <a:t>Trauma </a:t>
            </a:r>
            <a:r>
              <a:rPr lang="en-US" sz="2800" dirty="0" err="1"/>
              <a:t>Hx</a:t>
            </a:r>
            <a:endParaRPr lang="en-US" sz="2800" dirty="0"/>
          </a:p>
          <a:p>
            <a:r>
              <a:rPr lang="en-US" sz="2800" dirty="0"/>
              <a:t>Substance Use</a:t>
            </a:r>
          </a:p>
          <a:p>
            <a:r>
              <a:rPr lang="en-US" sz="2800" dirty="0"/>
              <a:t>Coping Methods/Efficacy</a:t>
            </a:r>
          </a:p>
          <a:p>
            <a:r>
              <a:rPr lang="en-US" sz="2800" dirty="0"/>
              <a:t>Medical </a:t>
            </a:r>
            <a:r>
              <a:rPr lang="en-US" sz="2800" dirty="0" err="1"/>
              <a:t>Hx</a:t>
            </a:r>
            <a:endParaRPr lang="en-US" sz="2800" dirty="0"/>
          </a:p>
          <a:p>
            <a:r>
              <a:rPr lang="en-US" sz="2800" dirty="0"/>
              <a:t>Mental Status Exam</a:t>
            </a:r>
          </a:p>
        </p:txBody>
      </p:sp>
      <p:sp>
        <p:nvSpPr>
          <p:cNvPr id="3" name="Title 2">
            <a:extLst>
              <a:ext uri="{FF2B5EF4-FFF2-40B4-BE49-F238E27FC236}">
                <a16:creationId xmlns:a16="http://schemas.microsoft.com/office/drawing/2014/main" id="{D871A109-5C27-48C7-83FF-ED8B878C3CF5}"/>
              </a:ext>
            </a:extLst>
          </p:cNvPr>
          <p:cNvSpPr>
            <a:spLocks noGrp="1"/>
          </p:cNvSpPr>
          <p:nvPr>
            <p:ph type="title"/>
          </p:nvPr>
        </p:nvSpPr>
        <p:spPr/>
        <p:txBody>
          <a:bodyPr/>
          <a:lstStyle/>
          <a:p>
            <a:r>
              <a:rPr lang="en-US" dirty="0"/>
              <a:t>The Clinical Interview</a:t>
            </a:r>
          </a:p>
        </p:txBody>
      </p:sp>
    </p:spTree>
    <p:extLst>
      <p:ext uri="{BB962C8B-B14F-4D97-AF65-F5344CB8AC3E}">
        <p14:creationId xmlns:p14="http://schemas.microsoft.com/office/powerpoint/2010/main" val="4022418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9" name="Rectangle 7"/>
          <p:cNvSpPr>
            <a:spLocks noGrp="1" noChangeArrowheads="1"/>
          </p:cNvSpPr>
          <p:nvPr>
            <p:ph idx="1"/>
          </p:nvPr>
        </p:nvSpPr>
        <p:spPr/>
        <p:txBody>
          <a:bodyPr/>
          <a:lstStyle/>
          <a:p>
            <a:pPr eaLnBrk="1" hangingPunct="1"/>
            <a:r>
              <a:rPr lang="en-US" altLang="en-US" dirty="0">
                <a:ea typeface="ＭＳ Ｐゴシック" panose="020B0600070205080204" pitchFamily="34" charset="-128"/>
              </a:rPr>
              <a:t>Objective: evaluate client’s </a:t>
            </a:r>
            <a:r>
              <a:rPr lang="en-US" altLang="en-US" b="1" u="sng" dirty="0">
                <a:ea typeface="ＭＳ Ｐゴシック" panose="020B0600070205080204" pitchFamily="34" charset="-128"/>
              </a:rPr>
              <a:t>current</a:t>
            </a:r>
            <a:r>
              <a:rPr lang="en-US" altLang="en-US" dirty="0">
                <a:ea typeface="ＭＳ Ｐゴシック" panose="020B0600070205080204" pitchFamily="34" charset="-128"/>
              </a:rPr>
              <a:t> orientation/awareness, cognitive, and emotional functioning</a:t>
            </a:r>
          </a:p>
          <a:p>
            <a:pPr marL="0" indent="0" eaLnBrk="1" hangingPunct="1">
              <a:buNone/>
            </a:pPr>
            <a:endParaRPr lang="en-US" altLang="en-US" dirty="0">
              <a:ea typeface="ＭＳ Ｐゴシック" panose="020B0600070205080204" pitchFamily="34" charset="-128"/>
            </a:endParaRPr>
          </a:p>
          <a:p>
            <a:pPr lvl="1" eaLnBrk="1" hangingPunct="1"/>
            <a:r>
              <a:rPr lang="en-US" altLang="en-US" dirty="0">
                <a:ea typeface="ＭＳ Ｐゴシック" panose="020B0600070205080204" pitchFamily="34" charset="-128"/>
              </a:rPr>
              <a:t>Forms tentative opinion of diagnosis and treatment needs </a:t>
            </a:r>
          </a:p>
          <a:p>
            <a:pPr lvl="1" eaLnBrk="1" hangingPunct="1"/>
            <a:endParaRPr lang="en-US" altLang="en-US" dirty="0">
              <a:ea typeface="ＭＳ Ｐゴシック" panose="020B0600070205080204" pitchFamily="34" charset="-128"/>
            </a:endParaRPr>
          </a:p>
          <a:p>
            <a:pPr lvl="1" eaLnBrk="1" hangingPunct="1"/>
            <a:r>
              <a:rPr lang="en-US" altLang="en-US" dirty="0">
                <a:ea typeface="ＭＳ Ｐゴシック" panose="020B0600070205080204" pitchFamily="34" charset="-128"/>
              </a:rPr>
              <a:t>Concise and Very useful </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21506" name="Rectangle 6"/>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Mental Status Examination</a:t>
            </a:r>
          </a:p>
        </p:txBody>
      </p:sp>
    </p:spTree>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7" name="Rectangle 9"/>
          <p:cNvSpPr>
            <a:spLocks noGrp="1" noChangeArrowheads="1"/>
          </p:cNvSpPr>
          <p:nvPr>
            <p:ph idx="1"/>
          </p:nvPr>
        </p:nvSpPr>
        <p:spPr/>
        <p:txBody>
          <a:bodyPr/>
          <a:lstStyle/>
          <a:p>
            <a:pPr eaLnBrk="1" hangingPunct="1"/>
            <a:r>
              <a:rPr lang="en-US" altLang="en-US" dirty="0">
                <a:ea typeface="ＭＳ Ｐゴシック" panose="020B0600070205080204" pitchFamily="34" charset="-128"/>
              </a:rPr>
              <a:t>General Clinical Interview – Unstructured</a:t>
            </a:r>
          </a:p>
          <a:p>
            <a:pPr eaLnBrk="1" hangingPunct="1"/>
            <a:endParaRPr lang="en-US" altLang="en-US" dirty="0">
              <a:ea typeface="ＭＳ Ｐゴシック" panose="020B0600070205080204" pitchFamily="34" charset="-128"/>
            </a:endParaRPr>
          </a:p>
          <a:p>
            <a:pPr eaLnBrk="1" hangingPunct="1"/>
            <a:r>
              <a:rPr lang="en-US" altLang="en-US" dirty="0">
                <a:ea typeface="ＭＳ Ｐゴシック" panose="020B0600070205080204" pitchFamily="34" charset="-128"/>
              </a:rPr>
              <a:t>Structured interviews (</a:t>
            </a:r>
            <a:r>
              <a:rPr lang="en-US" altLang="en-US" dirty="0" err="1">
                <a:ea typeface="ＭＳ Ｐゴシック" panose="020B0600070205080204" pitchFamily="34" charset="-128"/>
              </a:rPr>
              <a:t>e.g</a:t>
            </a:r>
            <a:r>
              <a:rPr lang="en-US" altLang="en-US" dirty="0">
                <a:ea typeface="ＭＳ Ｐゴシック" panose="020B0600070205080204" pitchFamily="34" charset="-128"/>
              </a:rPr>
              <a:t>, Structured Interview for </a:t>
            </a:r>
            <a:r>
              <a:rPr lang="en-US" altLang="en-US" dirty="0" err="1">
                <a:ea typeface="ＭＳ Ｐゴシック" panose="020B0600070205080204" pitchFamily="34" charset="-128"/>
              </a:rPr>
              <a:t>eval</a:t>
            </a:r>
            <a:r>
              <a:rPr lang="en-US" altLang="en-US" dirty="0">
                <a:ea typeface="ＭＳ Ｐゴシック" panose="020B0600070205080204" pitchFamily="34" charset="-128"/>
              </a:rPr>
              <a:t> Depression)</a:t>
            </a:r>
          </a:p>
          <a:p>
            <a:pPr lvl="1" eaLnBrk="1" hangingPunct="1"/>
            <a:r>
              <a:rPr lang="en-US" altLang="en-US" dirty="0">
                <a:ea typeface="ＭＳ Ｐゴシック" panose="020B0600070205080204" pitchFamily="34" charset="-128"/>
              </a:rPr>
              <a:t>Common rules and procedures</a:t>
            </a:r>
          </a:p>
          <a:p>
            <a:pPr lvl="1" eaLnBrk="1" hangingPunct="1"/>
            <a:r>
              <a:rPr lang="en-US" altLang="en-US" dirty="0">
                <a:ea typeface="ＭＳ Ｐゴシック" panose="020B0600070205080204" pitchFamily="34" charset="-128"/>
              </a:rPr>
              <a:t>Specific questions</a:t>
            </a:r>
          </a:p>
          <a:p>
            <a:pPr lvl="1" eaLnBrk="1" hangingPunct="1"/>
            <a:r>
              <a:rPr lang="en-US" altLang="en-US" dirty="0">
                <a:ea typeface="ＭＳ Ｐゴシック" panose="020B0600070205080204" pitchFamily="34" charset="-128"/>
              </a:rPr>
              <a:t>Disadvantage: limits scope of assessment</a:t>
            </a:r>
          </a:p>
          <a:p>
            <a:pPr lvl="1" eaLnBrk="1" hangingPunct="1"/>
            <a:r>
              <a:rPr lang="en-US" altLang="en-US" dirty="0">
                <a:ea typeface="ＭＳ Ｐゴシック" panose="020B0600070205080204" pitchFamily="34" charset="-128"/>
              </a:rPr>
              <a:t>Advantage: Helps with accurate </a:t>
            </a:r>
            <a:r>
              <a:rPr lang="en-US" altLang="en-US" dirty="0" err="1">
                <a:ea typeface="ＭＳ Ｐゴシック" panose="020B0600070205080204" pitchFamily="34" charset="-128"/>
              </a:rPr>
              <a:t>Dx</a:t>
            </a:r>
            <a:endParaRPr lang="en-US" altLang="en-US" dirty="0">
              <a:ea typeface="ＭＳ Ｐゴシック" panose="020B0600070205080204" pitchFamily="34" charset="-128"/>
            </a:endParaRPr>
          </a:p>
        </p:txBody>
      </p:sp>
      <p:sp>
        <p:nvSpPr>
          <p:cNvPr id="2048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20482" name="Rectangle 8"/>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Types of Interviews</a:t>
            </a:r>
          </a:p>
        </p:txBody>
      </p:sp>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52" name="Rectangle 12"/>
          <p:cNvSpPr>
            <a:spLocks noGrp="1" noChangeArrowheads="1"/>
          </p:cNvSpPr>
          <p:nvPr>
            <p:ph idx="1"/>
          </p:nvPr>
        </p:nvSpPr>
        <p:spPr/>
        <p:txBody>
          <a:bodyPr/>
          <a:lstStyle/>
          <a:p>
            <a:pPr eaLnBrk="1" hangingPunct="1"/>
            <a:r>
              <a:rPr lang="en-US" altLang="en-US" dirty="0">
                <a:ea typeface="ＭＳ Ｐゴシック" panose="020B0600070205080204" pitchFamily="34" charset="-128"/>
              </a:rPr>
              <a:t>Controlled observations </a:t>
            </a:r>
          </a:p>
          <a:p>
            <a:pPr lvl="1" eaLnBrk="1" hangingPunct="1"/>
            <a:r>
              <a:rPr lang="en-US" altLang="en-US" dirty="0">
                <a:ea typeface="ＭＳ Ｐゴシック" panose="020B0600070205080204" pitchFamily="34" charset="-128"/>
              </a:rPr>
              <a:t>Made in outpatient, hospital, or other contrived setting</a:t>
            </a:r>
          </a:p>
          <a:p>
            <a:pPr eaLnBrk="1" hangingPunct="1"/>
            <a:r>
              <a:rPr lang="en-US" altLang="en-US" dirty="0">
                <a:ea typeface="ＭＳ Ｐゴシック" panose="020B0600070205080204" pitchFamily="34" charset="-128"/>
              </a:rPr>
              <a:t>Naturalistic observations </a:t>
            </a:r>
          </a:p>
          <a:p>
            <a:pPr lvl="1" eaLnBrk="1" hangingPunct="1"/>
            <a:r>
              <a:rPr lang="en-US" altLang="en-US" dirty="0">
                <a:ea typeface="ＭＳ Ｐゴシック" panose="020B0600070205080204" pitchFamily="34" charset="-128"/>
              </a:rPr>
              <a:t>Informal observations made in a natural setting (schoolroom, office, hospital ward, home)</a:t>
            </a:r>
          </a:p>
          <a:p>
            <a:pPr lvl="1" eaLnBrk="1" hangingPunct="1"/>
            <a:r>
              <a:rPr lang="en-US" altLang="en-US" dirty="0">
                <a:ea typeface="ＭＳ Ｐゴシック" panose="020B0600070205080204" pitchFamily="34" charset="-128"/>
              </a:rPr>
              <a:t>Usually in conjunction with an interview</a:t>
            </a:r>
          </a:p>
          <a:p>
            <a:pPr marL="0" indent="0" eaLnBrk="1" hangingPunct="1">
              <a:buNone/>
            </a:pPr>
            <a:endParaRPr lang="en-US" altLang="en-US" dirty="0">
              <a:ea typeface="ＭＳ Ｐゴシック" panose="020B0600070205080204" pitchFamily="34" charset="-128"/>
            </a:endParaRPr>
          </a:p>
        </p:txBody>
      </p:sp>
      <p:sp>
        <p:nvSpPr>
          <p:cNvPr id="1843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18434" name="Rectangle 11"/>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Observations: Additional Data</a:t>
            </a:r>
          </a:p>
        </p:txBody>
      </p:sp>
    </p:spTree>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idx="1"/>
          </p:nvPr>
        </p:nvSpPr>
        <p:spPr/>
        <p:txBody>
          <a:bodyPr/>
          <a:lstStyle/>
          <a:p>
            <a:pPr eaLnBrk="1" hangingPunct="1"/>
            <a:r>
              <a:rPr lang="en-US" altLang="en-US" dirty="0">
                <a:ea typeface="ＭＳ Ｐゴシック" panose="020B0600070205080204" pitchFamily="34" charset="-128"/>
              </a:rPr>
              <a:t>Helps to Clarify Clinical Concerns</a:t>
            </a:r>
          </a:p>
          <a:p>
            <a:pPr eaLnBrk="1" hangingPunct="1"/>
            <a:r>
              <a:rPr lang="en-US" altLang="en-US" dirty="0">
                <a:ea typeface="ＭＳ Ｐゴシック" panose="020B0600070205080204" pitchFamily="34" charset="-128"/>
              </a:rPr>
              <a:t>Measure characteristics such as personality, social skills, </a:t>
            </a:r>
            <a:r>
              <a:rPr lang="en-US" altLang="en-US" dirty="0" err="1">
                <a:ea typeface="ＭＳ Ｐゴシック" panose="020B0600070205080204" pitchFamily="34" charset="-128"/>
              </a:rPr>
              <a:t>Sx</a:t>
            </a:r>
            <a:r>
              <a:rPr lang="en-US" altLang="en-US" dirty="0">
                <a:ea typeface="ＭＳ Ｐゴシック" panose="020B0600070205080204" pitchFamily="34" charset="-128"/>
              </a:rPr>
              <a:t>, Suicidality</a:t>
            </a:r>
          </a:p>
          <a:p>
            <a:pPr eaLnBrk="1" hangingPunct="1"/>
            <a:r>
              <a:rPr lang="en-US" altLang="en-US" dirty="0">
                <a:ea typeface="ＭＳ Ｐゴシック" panose="020B0600070205080204" pitchFamily="34" charset="-128"/>
              </a:rPr>
              <a:t>Projective personality tests</a:t>
            </a:r>
          </a:p>
          <a:p>
            <a:pPr lvl="1" eaLnBrk="1" hangingPunct="1"/>
            <a:r>
              <a:rPr lang="en-US" altLang="en-US" dirty="0">
                <a:ea typeface="ＭＳ Ｐゴシック" panose="020B0600070205080204" pitchFamily="34" charset="-128"/>
              </a:rPr>
              <a:t>Test taker presented with ambiguous stimuli and projects unconscious processes</a:t>
            </a:r>
          </a:p>
          <a:p>
            <a:pPr lvl="2" eaLnBrk="1" hangingPunct="1"/>
            <a:r>
              <a:rPr lang="en-US" altLang="en-US" dirty="0">
                <a:ea typeface="ＭＳ Ｐゴシック" panose="020B0600070205080204" pitchFamily="34" charset="-128"/>
              </a:rPr>
              <a:t>Rorschach Technique</a:t>
            </a:r>
          </a:p>
          <a:p>
            <a:pPr lvl="2" eaLnBrk="1" hangingPunct="1"/>
            <a:r>
              <a:rPr lang="en-US" altLang="en-US" dirty="0">
                <a:ea typeface="ＭＳ Ｐゴシック" panose="020B0600070205080204" pitchFamily="34" charset="-128"/>
              </a:rPr>
              <a:t>Thematic Apperception Test (TAT)</a:t>
            </a:r>
          </a:p>
          <a:p>
            <a:pPr lvl="2" eaLnBrk="1" hangingPunct="1"/>
            <a:r>
              <a:rPr lang="en-US" altLang="en-US" dirty="0">
                <a:ea typeface="ＭＳ Ｐゴシック" panose="020B0600070205080204" pitchFamily="34" charset="-128"/>
              </a:rPr>
              <a:t>Sentence-completion test</a:t>
            </a:r>
          </a:p>
          <a:p>
            <a:pPr lvl="2" eaLnBrk="1" hangingPunct="1"/>
            <a:r>
              <a:rPr lang="en-US" altLang="en-US" dirty="0">
                <a:ea typeface="ＭＳ Ｐゴシック" panose="020B0600070205080204" pitchFamily="34" charset="-128"/>
              </a:rPr>
              <a:t>Draw-a-person test</a:t>
            </a:r>
          </a:p>
          <a:p>
            <a:endParaRPr lang="en-US" altLang="en-US" dirty="0">
              <a:ea typeface="ＭＳ Ｐゴシック" panose="020B0600070205080204" pitchFamily="34" charset="-128"/>
            </a:endParaRPr>
          </a:p>
        </p:txBody>
      </p:sp>
      <p:sp>
        <p:nvSpPr>
          <p:cNvPr id="2253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
        <p:nvSpPr>
          <p:cNvPr id="22530" name="Title 1"/>
          <p:cNvSpPr>
            <a:spLocks noGrp="1"/>
          </p:cNvSpPr>
          <p:nvPr>
            <p:ph type="title"/>
          </p:nvPr>
        </p:nvSpPr>
        <p:spPr/>
        <p:txBody>
          <a:bodyPr/>
          <a:lstStyle/>
          <a:p>
            <a:r>
              <a:rPr lang="en-US" altLang="en-US" dirty="0">
                <a:ea typeface="ＭＳ Ｐゴシック" panose="020B0600070205080204" pitchFamily="34" charset="-128"/>
              </a:rPr>
              <a:t>Psychological Tests and Inventories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p:txBody>
          <a:bodyPr/>
          <a:lstStyle/>
          <a:p>
            <a:r>
              <a:rPr lang="en-US" altLang="en-US" b="1" dirty="0"/>
              <a:t>Predictive validity</a:t>
            </a:r>
          </a:p>
          <a:p>
            <a:pPr lvl="1"/>
            <a:r>
              <a:rPr lang="en-US" altLang="en-US" dirty="0"/>
              <a:t>How well a test predicts a person’s behavior or response</a:t>
            </a:r>
          </a:p>
          <a:p>
            <a:pPr marL="457200" lvl="1" indent="0">
              <a:buNone/>
            </a:pPr>
            <a:r>
              <a:rPr lang="en-US" altLang="en-US" i="1" dirty="0"/>
              <a:t>Can it accurately predict the likelihood my client will be violent?</a:t>
            </a:r>
          </a:p>
          <a:p>
            <a:r>
              <a:rPr lang="en-US" altLang="en-US" b="1" dirty="0"/>
              <a:t>Construct validity</a:t>
            </a:r>
          </a:p>
          <a:p>
            <a:pPr lvl="1"/>
            <a:r>
              <a:rPr lang="en-US" altLang="en-US" dirty="0"/>
              <a:t>How well a test or measure relates to the characteristics or disorder in question</a:t>
            </a:r>
          </a:p>
          <a:p>
            <a:pPr marL="457200" lvl="1" indent="0">
              <a:buNone/>
            </a:pPr>
            <a:r>
              <a:rPr lang="en-US" altLang="en-US" i="1" dirty="0"/>
              <a:t>Does it actually measure my client’s depression or anxiety?</a:t>
            </a:r>
          </a:p>
        </p:txBody>
      </p:sp>
      <p:sp>
        <p:nvSpPr>
          <p:cNvPr id="15364" name="Footer Placeholder 4"/>
          <p:cNvSpPr>
            <a:spLocks noGrp="1"/>
          </p:cNvSpPr>
          <p:nvPr>
            <p:ph type="ftr" sz="quarter" idx="11"/>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US" altLang="en-US" dirty="0"/>
              <a:t>  </a:t>
            </a:r>
          </a:p>
          <a:p>
            <a:endParaRPr lang="en-US" altLang="en-US" dirty="0"/>
          </a:p>
        </p:txBody>
      </p:sp>
      <p:sp>
        <p:nvSpPr>
          <p:cNvPr id="15362" name="Title 1"/>
          <p:cNvSpPr>
            <a:spLocks noGrp="1"/>
          </p:cNvSpPr>
          <p:nvPr>
            <p:ph type="title"/>
          </p:nvPr>
        </p:nvSpPr>
        <p:spPr>
          <a:xfrm>
            <a:off x="0" y="0"/>
            <a:ext cx="9139518" cy="1511449"/>
          </a:xfrm>
        </p:spPr>
        <p:txBody>
          <a:bodyPr/>
          <a:lstStyle/>
          <a:p>
            <a:r>
              <a:rPr lang="en-US" altLang="en-US" dirty="0"/>
              <a:t>Validity: </a:t>
            </a:r>
            <a:br>
              <a:rPr lang="en-US" altLang="en-US" dirty="0"/>
            </a:br>
            <a:r>
              <a:rPr lang="en-US" altLang="en-US" dirty="0"/>
              <a:t>Does it measure what is Intends</a:t>
            </a:r>
          </a:p>
        </p:txBody>
      </p:sp>
    </p:spTree>
  </p:cSld>
  <p:clrMapOvr>
    <a:masterClrMapping/>
  </p:clrMapOvr>
</p:sld>
</file>

<file path=ppt/theme/theme1.xml><?xml version="1.0" encoding="utf-8"?>
<a:theme xmlns:a="http://schemas.openxmlformats.org/drawingml/2006/main" name="2_Office Theme">
  <a:themeElements>
    <a:clrScheme name="Custom 1">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6540</TotalTime>
  <Pages>0</Pages>
  <Words>1284</Words>
  <Characters>0</Characters>
  <Application>Microsoft Office PowerPoint</Application>
  <DocSecurity>0</DocSecurity>
  <PresentationFormat>On-screen Show (4:3)</PresentationFormat>
  <Lines>0</Lines>
  <Paragraphs>220</Paragraphs>
  <Slides>30</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ＭＳ Ｐゴシック</vt:lpstr>
      <vt:lpstr>Arial</vt:lpstr>
      <vt:lpstr>Times New Roman</vt:lpstr>
      <vt:lpstr>Wingdings</vt:lpstr>
      <vt:lpstr>2_Office Theme</vt:lpstr>
      <vt:lpstr>        Assessment  &amp; Diagnosis</vt:lpstr>
      <vt:lpstr>Assessment Process</vt:lpstr>
      <vt:lpstr>The Clinical Interview</vt:lpstr>
      <vt:lpstr>The Clinical Interview</vt:lpstr>
      <vt:lpstr>Mental Status Examination</vt:lpstr>
      <vt:lpstr>Types of Interviews</vt:lpstr>
      <vt:lpstr>Observations: Additional Data</vt:lpstr>
      <vt:lpstr>Psychological Tests and Inventories</vt:lpstr>
      <vt:lpstr>Validity:  Does it measure what is Intends</vt:lpstr>
      <vt:lpstr>Reliability of Tests:  </vt:lpstr>
      <vt:lpstr>Reliability (cont’d.)</vt:lpstr>
      <vt:lpstr>Standardization:  Do the test norms apply to a particular client?</vt:lpstr>
      <vt:lpstr>Problems with Projective Personality Tests</vt:lpstr>
      <vt:lpstr>Self-Report Inventories</vt:lpstr>
      <vt:lpstr>The Ten MMPI-2 Clinical Scales and Sample MMPI-2 Tests (Partial)</vt:lpstr>
      <vt:lpstr>Intelligence Tests</vt:lpstr>
      <vt:lpstr>Criticisms of Intelligence Tests</vt:lpstr>
      <vt:lpstr>Tests for Cognitive Impairment</vt:lpstr>
      <vt:lpstr>The Nine Bender Designs</vt:lpstr>
      <vt:lpstr>Diagnosing Mental Disorders</vt:lpstr>
      <vt:lpstr>Diagnostic and Statistical Manual of Mental Disorders (DSM)</vt:lpstr>
      <vt:lpstr>DSM-5 Disorders – Categories and Features</vt:lpstr>
      <vt:lpstr>DSM-5 Disorders – Categories and Features (cont’d.)</vt:lpstr>
      <vt:lpstr>Interrater Reliability of DSM-5 Diagnostic Categories </vt:lpstr>
      <vt:lpstr>Interrater Reliability of DSM-5 Diagnostic Categories (cont’d.)</vt:lpstr>
      <vt:lpstr>Final Version of the DSM-5</vt:lpstr>
      <vt:lpstr>Other Attributes of the DSM-5</vt:lpstr>
      <vt:lpstr>Cultural Factors in Assessment</vt:lpstr>
      <vt:lpstr>Review</vt:lpstr>
      <vt:lpstr>Conducting the Mental Status Exam</vt:lpstr>
    </vt:vector>
  </TitlesOfParts>
  <Manager/>
  <Company/>
  <LinksUpToDate>false</LinksUpToDate>
  <CharactersWithSpaces>0</CharactersWithSpaces>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and Classification of Mental Disorders</dc:title>
  <dc:subject/>
  <dc:creator>Saadia McLeod</dc:creator>
  <cp:keywords/>
  <dc:description/>
  <cp:lastModifiedBy>Saadia McLeod</cp:lastModifiedBy>
  <cp:revision>80</cp:revision>
  <dcterms:created xsi:type="dcterms:W3CDTF">2011-07-29T03:10:49Z</dcterms:created>
  <dcterms:modified xsi:type="dcterms:W3CDTF">2018-04-03T03:24:52Z</dcterms:modified>
  <cp:category/>
</cp:coreProperties>
</file>