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796" r:id="rId1"/>
  </p:sldMasterIdLst>
  <p:notesMasterIdLst>
    <p:notesMasterId r:id="rId49"/>
  </p:notesMasterIdLst>
  <p:sldIdLst>
    <p:sldId id="257" r:id="rId2"/>
    <p:sldId id="362" r:id="rId3"/>
    <p:sldId id="363" r:id="rId4"/>
    <p:sldId id="364" r:id="rId5"/>
    <p:sldId id="365" r:id="rId6"/>
    <p:sldId id="366" r:id="rId7"/>
    <p:sldId id="367" r:id="rId8"/>
    <p:sldId id="369" r:id="rId9"/>
    <p:sldId id="370" r:id="rId10"/>
    <p:sldId id="391" r:id="rId11"/>
    <p:sldId id="371" r:id="rId12"/>
    <p:sldId id="267" r:id="rId13"/>
    <p:sldId id="325" r:id="rId14"/>
    <p:sldId id="341" r:id="rId15"/>
    <p:sldId id="372" r:id="rId16"/>
    <p:sldId id="269" r:id="rId17"/>
    <p:sldId id="373" r:id="rId18"/>
    <p:sldId id="320" r:id="rId19"/>
    <p:sldId id="343" r:id="rId20"/>
    <p:sldId id="374" r:id="rId21"/>
    <p:sldId id="270" r:id="rId22"/>
    <p:sldId id="375" r:id="rId23"/>
    <p:sldId id="376" r:id="rId24"/>
    <p:sldId id="378" r:id="rId25"/>
    <p:sldId id="377" r:id="rId26"/>
    <p:sldId id="379" r:id="rId27"/>
    <p:sldId id="380" r:id="rId28"/>
    <p:sldId id="381" r:id="rId29"/>
    <p:sldId id="382" r:id="rId30"/>
    <p:sldId id="302" r:id="rId31"/>
    <p:sldId id="261" r:id="rId32"/>
    <p:sldId id="383" r:id="rId33"/>
    <p:sldId id="384" r:id="rId34"/>
    <p:sldId id="385" r:id="rId35"/>
    <p:sldId id="262" r:id="rId36"/>
    <p:sldId id="347" r:id="rId37"/>
    <p:sldId id="386" r:id="rId38"/>
    <p:sldId id="387" r:id="rId39"/>
    <p:sldId id="348" r:id="rId40"/>
    <p:sldId id="353" r:id="rId41"/>
    <p:sldId id="388" r:id="rId42"/>
    <p:sldId id="355" r:id="rId43"/>
    <p:sldId id="354" r:id="rId44"/>
    <p:sldId id="389" r:id="rId45"/>
    <p:sldId id="360" r:id="rId46"/>
    <p:sldId id="361" r:id="rId47"/>
    <p:sldId id="392" r:id="rId4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60" autoAdjust="0"/>
  </p:normalViewPr>
  <p:slideViewPr>
    <p:cSldViewPr>
      <p:cViewPr varScale="1">
        <p:scale>
          <a:sx n="99" d="100"/>
          <a:sy n="99" d="100"/>
        </p:scale>
        <p:origin x="555"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6" d="100"/>
        <a:sy n="96" d="100"/>
      </p:scale>
      <p:origin x="0" y="-4965"/>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87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i="1">
                <a:latin typeface="Times New Roman" charset="0"/>
                <a:ea typeface="ＭＳ Ｐゴシック" charset="-128"/>
              </a:defRPr>
            </a:lvl1pPr>
          </a:lstStyle>
          <a:p>
            <a:pPr>
              <a:defRPr/>
            </a:pPr>
            <a:endParaRPr lang="en-US" dirty="0"/>
          </a:p>
        </p:txBody>
      </p:sp>
      <p:sp>
        <p:nvSpPr>
          <p:cNvPr id="11878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i="1">
                <a:latin typeface="Times New Roman" charset="0"/>
                <a:ea typeface="ＭＳ Ｐゴシック" charset="-128"/>
              </a:defRPr>
            </a:lvl1pPr>
          </a:lstStyle>
          <a:p>
            <a:pPr>
              <a:defRPr/>
            </a:pPr>
            <a:endParaRPr lang="en-US" dirty="0"/>
          </a:p>
        </p:txBody>
      </p:sp>
      <p:sp>
        <p:nvSpPr>
          <p:cNvPr id="614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878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879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i="1">
                <a:latin typeface="Times New Roman" charset="0"/>
                <a:ea typeface="ＭＳ Ｐゴシック" charset="-128"/>
              </a:defRPr>
            </a:lvl1pPr>
          </a:lstStyle>
          <a:p>
            <a:pPr>
              <a:defRPr/>
            </a:pPr>
            <a:endParaRPr lang="en-US" dirty="0"/>
          </a:p>
        </p:txBody>
      </p:sp>
      <p:sp>
        <p:nvSpPr>
          <p:cNvPr id="11879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i="1">
                <a:latin typeface="Times New Roman" panose="02020603050405020304" pitchFamily="18" charset="0"/>
              </a:defRPr>
            </a:lvl1pPr>
          </a:lstStyle>
          <a:p>
            <a:fld id="{950E334D-6375-4239-9CA6-D72F8D9DB27F}" type="slidenum">
              <a:rPr lang="en-US" altLang="en-US"/>
              <a:pPr/>
              <a:t>‹#›</a:t>
            </a:fld>
            <a:endParaRPr lang="en-US" altLang="en-US" dirty="0"/>
          </a:p>
        </p:txBody>
      </p:sp>
    </p:spTree>
    <p:extLst>
      <p:ext uri="{BB962C8B-B14F-4D97-AF65-F5344CB8AC3E}">
        <p14:creationId xmlns:p14="http://schemas.microsoft.com/office/powerpoint/2010/main" val="32936270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634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14EEBDAA-C881-420A-8A7D-AA3FA720DEE4}" type="slidenum">
              <a:rPr lang="en-US" altLang="en-US">
                <a:latin typeface="Times New Roman" panose="02020603050405020304" pitchFamily="18" charset="0"/>
              </a:rPr>
              <a:pPr/>
              <a:t>1</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2935170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Figure 5.5 </a:t>
            </a:r>
            <a:r>
              <a:rPr lang="en-US" dirty="0"/>
              <a:t>Multipath model of phobias</a:t>
            </a:r>
          </a:p>
          <a:p>
            <a:r>
              <a:rPr lang="en-US" sz="1200" b="0" i="0" u="none" strike="noStrike" kern="1200" baseline="0" dirty="0">
                <a:solidFill>
                  <a:schemeClr val="tx1"/>
                </a:solidFill>
                <a:latin typeface="Times New Roman" charset="0"/>
                <a:ea typeface="ＭＳ Ｐゴシック" charset="-128"/>
                <a:cs typeface="ＭＳ Ｐゴシック" charset="-128"/>
              </a:rPr>
              <a:t>The dimensions interact with one another and combine in different ways to result in a phobia.</a:t>
            </a:r>
            <a:endParaRPr lang="en-US" dirty="0"/>
          </a:p>
        </p:txBody>
      </p:sp>
      <p:sp>
        <p:nvSpPr>
          <p:cNvPr id="4" name="Slide Number Placeholder 3"/>
          <p:cNvSpPr>
            <a:spLocks noGrp="1"/>
          </p:cNvSpPr>
          <p:nvPr>
            <p:ph type="sldNum" sz="quarter" idx="10"/>
          </p:nvPr>
        </p:nvSpPr>
        <p:spPr/>
        <p:txBody>
          <a:bodyPr/>
          <a:lstStyle/>
          <a:p>
            <a:fld id="{950E334D-6375-4239-9CA6-D72F8D9DB27F}" type="slidenum">
              <a:rPr lang="en-US" altLang="en-US" smtClean="0"/>
              <a:pPr/>
              <a:t>17</a:t>
            </a:fld>
            <a:endParaRPr lang="en-US" altLang="en-US" dirty="0"/>
          </a:p>
        </p:txBody>
      </p:sp>
    </p:spTree>
    <p:extLst>
      <p:ext uri="{BB962C8B-B14F-4D97-AF65-F5344CB8AC3E}">
        <p14:creationId xmlns:p14="http://schemas.microsoft.com/office/powerpoint/2010/main" val="22971738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747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C6E8131A-B0EA-4983-84BB-1A14E1607168}" type="slidenum">
              <a:rPr lang="en-US" altLang="en-US">
                <a:latin typeface="Times New Roman" panose="02020603050405020304" pitchFamily="18" charset="0"/>
              </a:rPr>
              <a:pPr/>
              <a:t>18</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5777420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798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E92EC1DB-CD70-466C-BC37-06F91DEA44B7}" type="slidenum">
              <a:rPr lang="en-US" altLang="en-US">
                <a:latin typeface="Times New Roman" panose="02020603050405020304" pitchFamily="18" charset="0"/>
              </a:rPr>
              <a:pPr/>
              <a:t>19</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31406440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809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F48D94D7-53B1-4531-8B0A-F584B98CB567}" type="slidenum">
              <a:rPr lang="en-US" altLang="en-US">
                <a:latin typeface="Times New Roman" panose="02020603050405020304" pitchFamily="18" charset="0"/>
              </a:rPr>
              <a:pPr/>
              <a:t>21</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28648068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Figure 5.6 </a:t>
            </a:r>
            <a:r>
              <a:rPr lang="en-US" sz="1200" b="0" i="0" u="none" strike="noStrike" kern="1200" baseline="0" dirty="0">
                <a:solidFill>
                  <a:schemeClr val="tx1"/>
                </a:solidFill>
                <a:latin typeface="Times New Roman" charset="0"/>
                <a:ea typeface="ＭＳ Ｐゴシック" charset="-128"/>
                <a:cs typeface="ＭＳ Ｐゴシック" charset="-128"/>
              </a:rPr>
              <a:t>Multipath Model of Panic Disorder</a:t>
            </a:r>
          </a:p>
          <a:p>
            <a:r>
              <a:rPr lang="en-US" sz="1200" b="0" i="0" u="none" strike="noStrike" kern="1200" baseline="0" dirty="0">
                <a:solidFill>
                  <a:schemeClr val="tx1"/>
                </a:solidFill>
                <a:latin typeface="Times New Roman" charset="0"/>
                <a:ea typeface="ＭＳ Ｐゴシック" charset="-128"/>
                <a:cs typeface="ＭＳ Ｐゴシック" charset="-128"/>
              </a:rPr>
              <a:t>The dimensions interact with one another and combine in different ways to result in panic disorder.</a:t>
            </a:r>
            <a:endParaRPr lang="en-US" dirty="0"/>
          </a:p>
        </p:txBody>
      </p:sp>
      <p:sp>
        <p:nvSpPr>
          <p:cNvPr id="4" name="Slide Number Placeholder 3"/>
          <p:cNvSpPr>
            <a:spLocks noGrp="1"/>
          </p:cNvSpPr>
          <p:nvPr>
            <p:ph type="sldNum" sz="quarter" idx="10"/>
          </p:nvPr>
        </p:nvSpPr>
        <p:spPr/>
        <p:txBody>
          <a:bodyPr/>
          <a:lstStyle/>
          <a:p>
            <a:fld id="{950E334D-6375-4239-9CA6-D72F8D9DB27F}" type="slidenum">
              <a:rPr lang="en-US" altLang="en-US" smtClean="0"/>
              <a:pPr/>
              <a:t>24</a:t>
            </a:fld>
            <a:endParaRPr lang="en-US" altLang="en-US" dirty="0"/>
          </a:p>
        </p:txBody>
      </p:sp>
    </p:spTree>
    <p:extLst>
      <p:ext uri="{BB962C8B-B14F-4D97-AF65-F5344CB8AC3E}">
        <p14:creationId xmlns:p14="http://schemas.microsoft.com/office/powerpoint/2010/main" val="3485433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Figure 5.7 </a:t>
            </a:r>
            <a:r>
              <a:rPr lang="en-US" sz="1200" b="0" i="0" u="none" strike="noStrike" kern="1200" baseline="0" dirty="0">
                <a:solidFill>
                  <a:schemeClr val="tx1"/>
                </a:solidFill>
                <a:latin typeface="Times New Roman" charset="0"/>
                <a:ea typeface="ＭＳ Ｐゴシック" charset="-128"/>
                <a:cs typeface="ＭＳ Ｐゴシック" charset="-128"/>
              </a:rPr>
              <a:t>Role of Cognitions in Panic Attacks </a:t>
            </a:r>
          </a:p>
          <a:p>
            <a:r>
              <a:rPr lang="en-US" sz="1200" b="0" i="0" u="none" strike="noStrike" kern="1200" baseline="0" dirty="0">
                <a:solidFill>
                  <a:schemeClr val="tx1"/>
                </a:solidFill>
                <a:latin typeface="Times New Roman" charset="0"/>
                <a:ea typeface="ＭＳ Ｐゴシック" charset="-128"/>
                <a:cs typeface="ＭＳ Ｐゴシック" charset="-128"/>
              </a:rPr>
              <a:t>A positive feedback loop between cognitions and somatic symptoms leads to panic attacks.</a:t>
            </a:r>
            <a:endParaRPr lang="en-US" dirty="0"/>
          </a:p>
        </p:txBody>
      </p:sp>
      <p:sp>
        <p:nvSpPr>
          <p:cNvPr id="4" name="Slide Number Placeholder 3"/>
          <p:cNvSpPr>
            <a:spLocks noGrp="1"/>
          </p:cNvSpPr>
          <p:nvPr>
            <p:ph type="sldNum" sz="quarter" idx="10"/>
          </p:nvPr>
        </p:nvSpPr>
        <p:spPr/>
        <p:txBody>
          <a:bodyPr/>
          <a:lstStyle/>
          <a:p>
            <a:fld id="{950E334D-6375-4239-9CA6-D72F8D9DB27F}" type="slidenum">
              <a:rPr lang="en-US" altLang="en-US" smtClean="0"/>
              <a:pPr/>
              <a:t>26</a:t>
            </a:fld>
            <a:endParaRPr lang="en-US" altLang="en-US" dirty="0"/>
          </a:p>
        </p:txBody>
      </p:sp>
    </p:spTree>
    <p:extLst>
      <p:ext uri="{BB962C8B-B14F-4D97-AF65-F5344CB8AC3E}">
        <p14:creationId xmlns:p14="http://schemas.microsoft.com/office/powerpoint/2010/main" val="423525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911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D8C94CCD-D92A-48B2-B1A4-53D5CE71FDC5}" type="slidenum">
              <a:rPr lang="en-US" altLang="en-US">
                <a:latin typeface="Times New Roman" panose="02020603050405020304" pitchFamily="18" charset="0"/>
              </a:rPr>
              <a:pPr/>
              <a:t>30</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33171289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a:ln/>
        </p:spPr>
      </p:sp>
      <p:sp>
        <p:nvSpPr>
          <p:cNvPr id="942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942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5FF85A1D-7047-4B89-8E86-9182A4B514CE}" type="slidenum">
              <a:rPr lang="en-US" altLang="en-US">
                <a:latin typeface="Times New Roman" panose="02020603050405020304" pitchFamily="18" charset="0"/>
              </a:rPr>
              <a:pPr/>
              <a:t>31</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2808662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Figure 5.8 </a:t>
            </a:r>
            <a:r>
              <a:rPr lang="en-US" sz="1200" b="0" i="0" u="none" strike="noStrike" kern="1200" baseline="0" dirty="0">
                <a:solidFill>
                  <a:schemeClr val="tx1"/>
                </a:solidFill>
                <a:latin typeface="Times New Roman" charset="0"/>
                <a:ea typeface="ＭＳ Ｐゴシック" charset="-128"/>
                <a:cs typeface="ＭＳ Ｐゴシック" charset="-128"/>
              </a:rPr>
              <a:t>Multipath Model of Generalized Anxiety Disorder (GAD)</a:t>
            </a:r>
          </a:p>
          <a:p>
            <a:r>
              <a:rPr lang="en-US" sz="1200" b="0" i="0" u="none" strike="noStrike" kern="1200" baseline="0" dirty="0">
                <a:solidFill>
                  <a:schemeClr val="tx1"/>
                </a:solidFill>
                <a:latin typeface="Times New Roman" charset="0"/>
                <a:ea typeface="ＭＳ Ｐゴシック" charset="-128"/>
                <a:cs typeface="ＭＳ Ｐゴシック" charset="-128"/>
              </a:rPr>
              <a:t>The dimensions interact with one another and combine in different ways to result in generalized anxiety disorder (GAD).</a:t>
            </a:r>
            <a:endParaRPr lang="en-US" dirty="0"/>
          </a:p>
        </p:txBody>
      </p:sp>
      <p:sp>
        <p:nvSpPr>
          <p:cNvPr id="4" name="Slide Number Placeholder 3"/>
          <p:cNvSpPr>
            <a:spLocks noGrp="1"/>
          </p:cNvSpPr>
          <p:nvPr>
            <p:ph type="sldNum" sz="quarter" idx="10"/>
          </p:nvPr>
        </p:nvSpPr>
        <p:spPr/>
        <p:txBody>
          <a:bodyPr/>
          <a:lstStyle/>
          <a:p>
            <a:fld id="{950E334D-6375-4239-9CA6-D72F8D9DB27F}" type="slidenum">
              <a:rPr lang="en-US" altLang="en-US" smtClean="0"/>
              <a:pPr/>
              <a:t>32</a:t>
            </a:fld>
            <a:endParaRPr lang="en-US" altLang="en-US" dirty="0"/>
          </a:p>
        </p:txBody>
      </p:sp>
    </p:spTree>
    <p:extLst>
      <p:ext uri="{BB962C8B-B14F-4D97-AF65-F5344CB8AC3E}">
        <p14:creationId xmlns:p14="http://schemas.microsoft.com/office/powerpoint/2010/main" val="31402713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a:ln/>
        </p:spPr>
      </p:sp>
      <p:sp>
        <p:nvSpPr>
          <p:cNvPr id="962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962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C1BEF49B-3CC6-4620-89D8-A250232FF584}" type="slidenum">
              <a:rPr lang="en-US" altLang="en-US">
                <a:latin typeface="Times New Roman" panose="02020603050405020304" pitchFamily="18" charset="0"/>
              </a:rPr>
              <a:pPr/>
              <a:t>35</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8753431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Figure 5.1 </a:t>
            </a:r>
            <a:r>
              <a:rPr lang="en-US" sz="1200" b="0" i="0" u="none" strike="noStrike" kern="1200" baseline="0" dirty="0">
                <a:solidFill>
                  <a:schemeClr val="tx1"/>
                </a:solidFill>
                <a:latin typeface="Times New Roman" charset="0"/>
                <a:ea typeface="ＭＳ Ｐゴシック" charset="-128"/>
                <a:cs typeface="ＭＳ Ｐゴシック" charset="-128"/>
              </a:rPr>
              <a:t>12-month Prevalence and Lifetime Morbidity Risk of Anxiety Disorders in Individuals 13 and Older in the United States</a:t>
            </a:r>
          </a:p>
          <a:p>
            <a:r>
              <a:rPr lang="en-US" sz="1200" b="0" i="0" u="none" strike="noStrike" kern="1200" baseline="0" dirty="0">
                <a:solidFill>
                  <a:schemeClr val="tx1"/>
                </a:solidFill>
                <a:latin typeface="Times New Roman" charset="0"/>
                <a:ea typeface="ＭＳ Ｐゴシック" charset="-128"/>
                <a:cs typeface="ＭＳ Ｐゴシック" charset="-128"/>
              </a:rPr>
              <a:t>*Lifetime morbidity risk is the estimate of the likelihood of developing an anxiety disorder based on the age of the individual during the survey with the risk period for the specific disorder.</a:t>
            </a:r>
            <a:endParaRPr lang="en-US" dirty="0"/>
          </a:p>
        </p:txBody>
      </p:sp>
      <p:sp>
        <p:nvSpPr>
          <p:cNvPr id="4" name="Slide Number Placeholder 3"/>
          <p:cNvSpPr>
            <a:spLocks noGrp="1"/>
          </p:cNvSpPr>
          <p:nvPr>
            <p:ph type="sldNum" sz="quarter" idx="10"/>
          </p:nvPr>
        </p:nvSpPr>
        <p:spPr/>
        <p:txBody>
          <a:bodyPr/>
          <a:lstStyle/>
          <a:p>
            <a:fld id="{950E334D-6375-4239-9CA6-D72F8D9DB27F}" type="slidenum">
              <a:rPr lang="en-US" altLang="en-US" smtClean="0"/>
              <a:pPr/>
              <a:t>2</a:t>
            </a:fld>
            <a:endParaRPr lang="en-US" altLang="en-US" dirty="0"/>
          </a:p>
        </p:txBody>
      </p:sp>
    </p:spTree>
    <p:extLst>
      <p:ext uri="{BB962C8B-B14F-4D97-AF65-F5344CB8AC3E}">
        <p14:creationId xmlns:p14="http://schemas.microsoft.com/office/powerpoint/2010/main" val="6808703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a:ln/>
        </p:spPr>
      </p:sp>
      <p:sp>
        <p:nvSpPr>
          <p:cNvPr id="972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972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444FB99A-47ED-435E-81BF-5C6D870CF3D6}" type="slidenum">
              <a:rPr lang="en-US" altLang="en-US">
                <a:latin typeface="Times New Roman" panose="02020603050405020304" pitchFamily="18" charset="0"/>
              </a:rPr>
              <a:pPr/>
              <a:t>36</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8201602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Table 5.5</a:t>
            </a:r>
            <a:r>
              <a:rPr lang="en-US" b="1" baseline="0" dirty="0"/>
              <a:t> </a:t>
            </a:r>
            <a:r>
              <a:rPr lang="en-US" baseline="0" dirty="0"/>
              <a:t>Clinical examples of obsessions and compulsions</a:t>
            </a:r>
            <a:endParaRPr lang="en-US" dirty="0"/>
          </a:p>
        </p:txBody>
      </p:sp>
      <p:sp>
        <p:nvSpPr>
          <p:cNvPr id="4" name="Slide Number Placeholder 3"/>
          <p:cNvSpPr>
            <a:spLocks noGrp="1"/>
          </p:cNvSpPr>
          <p:nvPr>
            <p:ph type="sldNum" sz="quarter" idx="10"/>
          </p:nvPr>
        </p:nvSpPr>
        <p:spPr/>
        <p:txBody>
          <a:bodyPr/>
          <a:lstStyle/>
          <a:p>
            <a:fld id="{950E334D-6375-4239-9CA6-D72F8D9DB27F}" type="slidenum">
              <a:rPr lang="en-US" altLang="en-US" smtClean="0"/>
              <a:pPr/>
              <a:t>37</a:t>
            </a:fld>
            <a:endParaRPr lang="en-US" altLang="en-US" dirty="0"/>
          </a:p>
        </p:txBody>
      </p:sp>
    </p:spTree>
    <p:extLst>
      <p:ext uri="{BB962C8B-B14F-4D97-AF65-F5344CB8AC3E}">
        <p14:creationId xmlns:p14="http://schemas.microsoft.com/office/powerpoint/2010/main" val="34215223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Figure 5.9 </a:t>
            </a:r>
            <a:r>
              <a:rPr lang="en-US" sz="1200" b="0" i="0" u="none" strike="noStrike" kern="1200" baseline="0" dirty="0">
                <a:solidFill>
                  <a:schemeClr val="tx1"/>
                </a:solidFill>
                <a:latin typeface="Times New Roman" charset="0"/>
                <a:ea typeface="ＭＳ Ｐゴシック" charset="-128"/>
                <a:cs typeface="ＭＳ Ｐゴシック" charset="-128"/>
              </a:rPr>
              <a:t>Common Obsessions and Compulsions </a:t>
            </a:r>
          </a:p>
          <a:p>
            <a:r>
              <a:rPr lang="en-US" sz="1200" b="0" i="0" u="none" strike="noStrike" kern="1200" baseline="0" dirty="0">
                <a:solidFill>
                  <a:schemeClr val="tx1"/>
                </a:solidFill>
                <a:latin typeface="Times New Roman" charset="0"/>
                <a:ea typeface="ＭＳ Ｐゴシック" charset="-128"/>
                <a:cs typeface="ＭＳ Ｐゴシック" charset="-128"/>
              </a:rPr>
              <a:t>About half of the clients reported both obsessions and compulsions. Twenty-five percent believed that their symptoms were reasonable.</a:t>
            </a:r>
            <a:endParaRPr lang="en-US" dirty="0"/>
          </a:p>
        </p:txBody>
      </p:sp>
      <p:sp>
        <p:nvSpPr>
          <p:cNvPr id="4" name="Slide Number Placeholder 3"/>
          <p:cNvSpPr>
            <a:spLocks noGrp="1"/>
          </p:cNvSpPr>
          <p:nvPr>
            <p:ph type="sldNum" sz="quarter" idx="10"/>
          </p:nvPr>
        </p:nvSpPr>
        <p:spPr/>
        <p:txBody>
          <a:bodyPr/>
          <a:lstStyle/>
          <a:p>
            <a:fld id="{950E334D-6375-4239-9CA6-D72F8D9DB27F}" type="slidenum">
              <a:rPr lang="en-US" altLang="en-US" smtClean="0"/>
              <a:pPr/>
              <a:t>38</a:t>
            </a:fld>
            <a:endParaRPr lang="en-US" altLang="en-US" dirty="0"/>
          </a:p>
        </p:txBody>
      </p:sp>
    </p:spTree>
    <p:extLst>
      <p:ext uri="{BB962C8B-B14F-4D97-AF65-F5344CB8AC3E}">
        <p14:creationId xmlns:p14="http://schemas.microsoft.com/office/powerpoint/2010/main" val="3214531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a:ln/>
        </p:spPr>
      </p:sp>
      <p:sp>
        <p:nvSpPr>
          <p:cNvPr id="993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993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97DE7035-7EEB-4814-8403-5C194B2C3775}" type="slidenum">
              <a:rPr lang="en-US" altLang="en-US">
                <a:latin typeface="Times New Roman" panose="02020603050405020304" pitchFamily="18" charset="0"/>
              </a:rPr>
              <a:pPr/>
              <a:t>39</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389516746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a:ln/>
        </p:spPr>
      </p:sp>
      <p:sp>
        <p:nvSpPr>
          <p:cNvPr id="1064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1065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43AA3A2C-32F5-4387-BD79-F8CF6027B596}" type="slidenum">
              <a:rPr lang="en-US" altLang="en-US">
                <a:latin typeface="Times New Roman" panose="02020603050405020304" pitchFamily="18" charset="0"/>
              </a:rPr>
              <a:pPr/>
              <a:t>40</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329370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Figure 5.11 </a:t>
            </a:r>
            <a:r>
              <a:rPr lang="en-US" dirty="0"/>
              <a:t>Multipath model of</a:t>
            </a:r>
            <a:r>
              <a:rPr lang="en-US" baseline="0" dirty="0"/>
              <a:t> obsessive-compulsive disorder</a:t>
            </a:r>
          </a:p>
          <a:p>
            <a:r>
              <a:rPr lang="en-US" sz="1200" b="0" i="0" u="none" strike="noStrike" kern="1200" baseline="0" dirty="0">
                <a:solidFill>
                  <a:schemeClr val="tx1"/>
                </a:solidFill>
                <a:latin typeface="Times New Roman" charset="0"/>
                <a:ea typeface="ＭＳ Ｐゴシック" charset="-128"/>
                <a:cs typeface="ＭＳ Ｐゴシック" charset="-128"/>
              </a:rPr>
              <a:t>The dimensions interact with one another and combine in different ways to result in obsessive-compulsive disorder.</a:t>
            </a:r>
            <a:endParaRPr lang="en-US" dirty="0"/>
          </a:p>
        </p:txBody>
      </p:sp>
      <p:sp>
        <p:nvSpPr>
          <p:cNvPr id="4" name="Slide Number Placeholder 3"/>
          <p:cNvSpPr>
            <a:spLocks noGrp="1"/>
          </p:cNvSpPr>
          <p:nvPr>
            <p:ph type="sldNum" sz="quarter" idx="10"/>
          </p:nvPr>
        </p:nvSpPr>
        <p:spPr/>
        <p:txBody>
          <a:bodyPr/>
          <a:lstStyle/>
          <a:p>
            <a:fld id="{950E334D-6375-4239-9CA6-D72F8D9DB27F}" type="slidenum">
              <a:rPr lang="en-US" altLang="en-US" smtClean="0"/>
              <a:pPr/>
              <a:t>41</a:t>
            </a:fld>
            <a:endParaRPr lang="en-US" altLang="en-US" dirty="0"/>
          </a:p>
        </p:txBody>
      </p:sp>
    </p:spTree>
    <p:extLst>
      <p:ext uri="{BB962C8B-B14F-4D97-AF65-F5344CB8AC3E}">
        <p14:creationId xmlns:p14="http://schemas.microsoft.com/office/powerpoint/2010/main" val="306157989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p:cNvSpPr>
            <a:spLocks noGrp="1" noRot="1" noChangeAspect="1" noTextEdit="1"/>
          </p:cNvSpPr>
          <p:nvPr>
            <p:ph type="sldImg"/>
          </p:nvPr>
        </p:nvSpPr>
        <p:spPr>
          <a:ln/>
        </p:spPr>
      </p:sp>
      <p:sp>
        <p:nvSpPr>
          <p:cNvPr id="1085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1085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9C298E34-5F4D-4AD0-85F4-FA5ADF1D3216}" type="slidenum">
              <a:rPr lang="en-US" altLang="en-US">
                <a:latin typeface="Times New Roman" panose="02020603050405020304" pitchFamily="18" charset="0"/>
              </a:rPr>
              <a:pPr/>
              <a:t>42</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23084025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a:ln/>
        </p:spPr>
      </p:sp>
      <p:sp>
        <p:nvSpPr>
          <p:cNvPr id="1095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1095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D54C2909-A960-447B-B94C-16DF1FE3ACFD}" type="slidenum">
              <a:rPr lang="en-US" altLang="en-US">
                <a:latin typeface="Times New Roman" panose="02020603050405020304" pitchFamily="18" charset="0"/>
              </a:rPr>
              <a:pPr/>
              <a:t>43</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33280010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Figure 5.2 </a:t>
            </a:r>
            <a:r>
              <a:rPr lang="en-US" sz="1200" b="0" i="0" u="none" strike="noStrike" kern="1200" baseline="0" dirty="0">
                <a:solidFill>
                  <a:schemeClr val="tx1"/>
                </a:solidFill>
                <a:latin typeface="Times New Roman" charset="0"/>
                <a:ea typeface="ＭＳ Ｐゴシック" charset="-128"/>
                <a:cs typeface="ＭＳ Ｐゴシック" charset="-128"/>
              </a:rPr>
              <a:t>Multipath Model of Anxiety Disorders</a:t>
            </a:r>
          </a:p>
          <a:p>
            <a:r>
              <a:rPr lang="en-US" sz="1200" b="0" i="0" u="none" strike="noStrike" kern="1200" baseline="0" dirty="0">
                <a:solidFill>
                  <a:schemeClr val="tx1"/>
                </a:solidFill>
                <a:latin typeface="Times New Roman" charset="0"/>
                <a:ea typeface="ＭＳ Ｐゴシック" charset="-128"/>
                <a:cs typeface="ＭＳ Ｐゴシック" charset="-128"/>
              </a:rPr>
              <a:t>The dimensions interact with one another and combine in different ways to result in a specific anxiety disorder. The importance and influence of each dimension vary from individual to individual.</a:t>
            </a:r>
            <a:endParaRPr lang="en-US" dirty="0"/>
          </a:p>
        </p:txBody>
      </p:sp>
      <p:sp>
        <p:nvSpPr>
          <p:cNvPr id="4" name="Slide Number Placeholder 3"/>
          <p:cNvSpPr>
            <a:spLocks noGrp="1"/>
          </p:cNvSpPr>
          <p:nvPr>
            <p:ph type="sldNum" sz="quarter" idx="10"/>
          </p:nvPr>
        </p:nvSpPr>
        <p:spPr/>
        <p:txBody>
          <a:bodyPr/>
          <a:lstStyle/>
          <a:p>
            <a:fld id="{950E334D-6375-4239-9CA6-D72F8D9DB27F}" type="slidenum">
              <a:rPr lang="en-US" altLang="en-US" smtClean="0"/>
              <a:pPr/>
              <a:t>3</a:t>
            </a:fld>
            <a:endParaRPr lang="en-US" altLang="en-US" dirty="0"/>
          </a:p>
        </p:txBody>
      </p:sp>
    </p:spTree>
    <p:extLst>
      <p:ext uri="{BB962C8B-B14F-4D97-AF65-F5344CB8AC3E}">
        <p14:creationId xmlns:p14="http://schemas.microsoft.com/office/powerpoint/2010/main" val="23839082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Table 5.1 </a:t>
            </a:r>
            <a:r>
              <a:rPr lang="en-US" dirty="0"/>
              <a:t>Anxiety</a:t>
            </a:r>
            <a:r>
              <a:rPr lang="en-US" baseline="0" dirty="0"/>
              <a:t> disorders</a:t>
            </a:r>
            <a:endParaRPr lang="en-US" dirty="0"/>
          </a:p>
        </p:txBody>
      </p:sp>
      <p:sp>
        <p:nvSpPr>
          <p:cNvPr id="4" name="Slide Number Placeholder 3"/>
          <p:cNvSpPr>
            <a:spLocks noGrp="1"/>
          </p:cNvSpPr>
          <p:nvPr>
            <p:ph type="sldNum" sz="quarter" idx="10"/>
          </p:nvPr>
        </p:nvSpPr>
        <p:spPr/>
        <p:txBody>
          <a:bodyPr/>
          <a:lstStyle/>
          <a:p>
            <a:fld id="{950E334D-6375-4239-9CA6-D72F8D9DB27F}" type="slidenum">
              <a:rPr lang="en-US" altLang="en-US" smtClean="0"/>
              <a:pPr/>
              <a:t>11</a:t>
            </a:fld>
            <a:endParaRPr lang="en-US" altLang="en-US" dirty="0"/>
          </a:p>
        </p:txBody>
      </p:sp>
    </p:spTree>
    <p:extLst>
      <p:ext uri="{BB962C8B-B14F-4D97-AF65-F5344CB8AC3E}">
        <p14:creationId xmlns:p14="http://schemas.microsoft.com/office/powerpoint/2010/main" val="42787770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737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937BAEF-0E1A-4ED5-A227-FD4B7246286D}" type="slidenum">
              <a:rPr lang="en-US" altLang="en-US">
                <a:latin typeface="Times New Roman" panose="02020603050405020304" pitchFamily="18" charset="0"/>
              </a:rPr>
              <a:pPr/>
              <a:t>12</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8351252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ln/>
        </p:spPr>
      </p:sp>
      <p:sp>
        <p:nvSpPr>
          <p:cNvPr id="757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757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C59CCF8-C611-4EF7-8041-0BC465590BA3}" type="slidenum">
              <a:rPr lang="en-US" altLang="en-US">
                <a:latin typeface="Times New Roman" panose="02020603050405020304" pitchFamily="18" charset="0"/>
              </a:rPr>
              <a:pPr/>
              <a:t>13</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3468292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768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DB426FCA-12E5-43A5-9D97-6C1B9422ABFA}" type="slidenum">
              <a:rPr lang="en-US" altLang="en-US">
                <a:latin typeface="Times New Roman" panose="02020603050405020304" pitchFamily="18" charset="0"/>
              </a:rPr>
              <a:pPr/>
              <a:t>14</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24603218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Figure 5.4 </a:t>
            </a:r>
            <a:r>
              <a:rPr lang="en-US" dirty="0"/>
              <a:t>Phobia onset</a:t>
            </a:r>
            <a:r>
              <a:rPr lang="en-US" baseline="0" dirty="0"/>
              <a:t> </a:t>
            </a:r>
            <a:r>
              <a:rPr lang="en-US" sz="1200" b="0" i="0" u="none" strike="noStrike" kern="1200" baseline="0" dirty="0">
                <a:solidFill>
                  <a:schemeClr val="tx1"/>
                </a:solidFill>
                <a:latin typeface="Times New Roman" charset="0"/>
                <a:ea typeface="ＭＳ Ｐゴシック" charset="-128"/>
                <a:cs typeface="ＭＳ Ｐゴシック" charset="-128"/>
              </a:rPr>
              <a:t>This graph illustrates the average ages at which 370 people said their phobias began. Animal phobias began during childhood, whereas the onset of agoraphobia did not occur until the individuals were in their late twenties. What accounts for the differences reported in the age of onset for the types of phobias?</a:t>
            </a:r>
          </a:p>
          <a:p>
            <a:r>
              <a:rPr lang="en-US" sz="1200" b="0" i="0" u="none" strike="noStrike" kern="1200" baseline="0" dirty="0">
                <a:solidFill>
                  <a:schemeClr val="tx1"/>
                </a:solidFill>
                <a:latin typeface="Times New Roman" charset="0"/>
                <a:ea typeface="ＭＳ Ｐゴシック" charset="-128"/>
                <a:cs typeface="ＭＳ Ｐゴシック" charset="-128"/>
              </a:rPr>
              <a:t>Source : Based on Öst (1987, 1992)</a:t>
            </a:r>
            <a:endParaRPr lang="en-US" dirty="0"/>
          </a:p>
        </p:txBody>
      </p:sp>
      <p:sp>
        <p:nvSpPr>
          <p:cNvPr id="4" name="Slide Number Placeholder 3"/>
          <p:cNvSpPr>
            <a:spLocks noGrp="1"/>
          </p:cNvSpPr>
          <p:nvPr>
            <p:ph type="sldNum" sz="quarter" idx="10"/>
          </p:nvPr>
        </p:nvSpPr>
        <p:spPr/>
        <p:txBody>
          <a:bodyPr/>
          <a:lstStyle/>
          <a:p>
            <a:fld id="{950E334D-6375-4239-9CA6-D72F8D9DB27F}" type="slidenum">
              <a:rPr lang="en-US" altLang="en-US" smtClean="0"/>
              <a:pPr/>
              <a:t>15</a:t>
            </a:fld>
            <a:endParaRPr lang="en-US" altLang="en-US" dirty="0"/>
          </a:p>
        </p:txBody>
      </p:sp>
    </p:spTree>
    <p:extLst>
      <p:ext uri="{BB962C8B-B14F-4D97-AF65-F5344CB8AC3E}">
        <p14:creationId xmlns:p14="http://schemas.microsoft.com/office/powerpoint/2010/main" val="8308731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788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7912ED12-3B4D-4CA3-8DFF-6473D5D6F910}" type="slidenum">
              <a:rPr lang="en-US" altLang="en-US">
                <a:latin typeface="Times New Roman" panose="02020603050405020304" pitchFamily="18" charset="0"/>
              </a:rPr>
              <a:pPr/>
              <a:t>16</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32031187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stretch>
            <a:fillRect/>
          </a:stretch>
        </p:blipFill>
        <p:spPr>
          <a:xfrm>
            <a:off x="0" y="4419600"/>
            <a:ext cx="2590893" cy="2377440"/>
          </a:xfrm>
          <a:prstGeom prst="rect">
            <a:avLst/>
          </a:prstGeom>
        </p:spPr>
      </p:pic>
      <p:sp>
        <p:nvSpPr>
          <p:cNvPr id="2" name="Title 1"/>
          <p:cNvSpPr>
            <a:spLocks noGrp="1"/>
          </p:cNvSpPr>
          <p:nvPr>
            <p:ph type="ctrTitle"/>
          </p:nvPr>
        </p:nvSpPr>
        <p:spPr>
          <a:xfrm>
            <a:off x="1612751" y="3684587"/>
            <a:ext cx="6616849" cy="1470025"/>
          </a:xfrm>
        </p:spPr>
        <p:txBody>
          <a:bodyPr/>
          <a:lstStyle>
            <a:lvl1pPr algn="r">
              <a:defRPr/>
            </a:lvl1pPr>
          </a:lstStyle>
          <a:p>
            <a:r>
              <a:rPr lang="en-US" dirty="0"/>
              <a:t>Click to edit Master title style</a:t>
            </a:r>
          </a:p>
        </p:txBody>
      </p:sp>
      <p:sp>
        <p:nvSpPr>
          <p:cNvPr id="7" name="Date Placeholder 3"/>
          <p:cNvSpPr>
            <a:spLocks noGrp="1"/>
          </p:cNvSpPr>
          <p:nvPr>
            <p:ph type="dt" sz="half" idx="10"/>
          </p:nvPr>
        </p:nvSpPr>
        <p:spPr/>
        <p:txBody>
          <a:bodyPr/>
          <a:lstStyle>
            <a:lvl1pPr>
              <a:defRPr/>
            </a:lvl1pPr>
          </a:lstStyle>
          <a:p>
            <a:pPr>
              <a:defRPr/>
            </a:pPr>
            <a:fld id="{FFE80312-99A9-4855-8303-9D5C8872654F}" type="datetimeFigureOut">
              <a:rPr lang="en-US"/>
              <a:pPr>
                <a:defRPr/>
              </a:pPr>
              <a:t>4/4/2018</a:t>
            </a:fld>
            <a:endParaRPr lang="en-US" dirty="0"/>
          </a:p>
        </p:txBody>
      </p:sp>
      <p:sp>
        <p:nvSpPr>
          <p:cNvPr id="8" name="Footer Placeholder 4"/>
          <p:cNvSpPr>
            <a:spLocks noGrp="1"/>
          </p:cNvSpPr>
          <p:nvPr>
            <p:ph type="ftr" sz="quarter" idx="11"/>
          </p:nvPr>
        </p:nvSpPr>
        <p:spPr/>
        <p:txBody>
          <a:bodyPr/>
          <a:lstStyle>
            <a:lvl1pPr>
              <a:defRPr dirty="0"/>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4C21B657-3058-4F78-91EC-6722CDBF360E}" type="slidenum">
              <a:rPr lang="en-US"/>
              <a:pPr>
                <a:defRPr/>
              </a:pPr>
              <a:t>‹#›</a:t>
            </a:fld>
            <a:endParaRPr lang="en-US" dirty="0"/>
          </a:p>
        </p:txBody>
      </p:sp>
      <p:sp>
        <p:nvSpPr>
          <p:cNvPr id="11" name="Text Placeholder 3"/>
          <p:cNvSpPr>
            <a:spLocks noGrp="1"/>
          </p:cNvSpPr>
          <p:nvPr>
            <p:ph type="body" sz="quarter" idx="13" hasCustomPrompt="1"/>
          </p:nvPr>
        </p:nvSpPr>
        <p:spPr>
          <a:xfrm>
            <a:off x="7086600" y="2483979"/>
            <a:ext cx="1066800" cy="996696"/>
          </a:xfrm>
          <a:ln w="28575">
            <a:solidFill>
              <a:srgbClr val="5BA9C1"/>
            </a:solidFill>
          </a:ln>
        </p:spPr>
        <p:style>
          <a:lnRef idx="2">
            <a:schemeClr val="accent3"/>
          </a:lnRef>
          <a:fillRef idx="1">
            <a:schemeClr val="lt1"/>
          </a:fillRef>
          <a:effectRef idx="0">
            <a:schemeClr val="accent3"/>
          </a:effectRef>
          <a:fontRef idx="none"/>
        </p:style>
        <p:txBody>
          <a:bodyPr/>
          <a:lstStyle>
            <a:lvl1pPr marL="0" indent="0" algn="ctr" defTabSz="914400" rtl="0" eaLnBrk="1" fontAlgn="auto" latinLnBrk="0" hangingPunct="1">
              <a:spcBef>
                <a:spcPts val="900"/>
              </a:spcBef>
              <a:spcAft>
                <a:spcPts val="0"/>
              </a:spcAft>
              <a:buFont typeface="Wingdings" pitchFamily="2" charset="2"/>
              <a:buNone/>
              <a:defRPr lang="en-US" sz="5400" b="1" kern="1200" dirty="0" smtClean="0">
                <a:solidFill>
                  <a:prstClr val="black"/>
                </a:solidFill>
                <a:latin typeface="Arial" pitchFamily="34" charset="0"/>
                <a:ea typeface="+mn-ea"/>
                <a:cs typeface="Arial" pitchFamily="34" charset="0"/>
              </a:defRPr>
            </a:lvl1pPr>
            <a:lvl2pPr marL="0" indent="0" algn="ctr" defTabSz="914400" rtl="0" eaLnBrk="1" fontAlgn="auto" latinLnBrk="0" hangingPunct="1">
              <a:spcBef>
                <a:spcPts val="900"/>
              </a:spcBef>
              <a:spcAft>
                <a:spcPts val="0"/>
              </a:spcAft>
              <a:buFont typeface="Wingdings" pitchFamily="2" charset="2"/>
              <a:buNone/>
              <a:defRPr lang="en-US" sz="5400" b="1" kern="1200" dirty="0" smtClean="0">
                <a:solidFill>
                  <a:prstClr val="black"/>
                </a:solidFill>
                <a:latin typeface="Arial" pitchFamily="34" charset="0"/>
                <a:ea typeface="+mn-ea"/>
                <a:cs typeface="Arial" pitchFamily="34" charset="0"/>
              </a:defRPr>
            </a:lvl2pPr>
            <a:lvl3pPr marL="0" indent="0" algn="ctr" defTabSz="914400" rtl="0" eaLnBrk="1" fontAlgn="auto" latinLnBrk="0" hangingPunct="1">
              <a:spcBef>
                <a:spcPts val="900"/>
              </a:spcBef>
              <a:spcAft>
                <a:spcPts val="0"/>
              </a:spcAft>
              <a:buFont typeface="Wingdings" pitchFamily="2" charset="2"/>
              <a:buNone/>
              <a:defRPr lang="en-US" sz="5400" b="1" kern="1200" dirty="0" smtClean="0">
                <a:solidFill>
                  <a:prstClr val="black"/>
                </a:solidFill>
                <a:latin typeface="Arial" pitchFamily="34" charset="0"/>
                <a:ea typeface="+mn-ea"/>
                <a:cs typeface="Arial" pitchFamily="34" charset="0"/>
              </a:defRPr>
            </a:lvl3pPr>
            <a:lvl4pPr marL="0" indent="0" algn="ctr" defTabSz="914400" rtl="0" eaLnBrk="1" fontAlgn="auto" latinLnBrk="0" hangingPunct="1">
              <a:spcBef>
                <a:spcPts val="900"/>
              </a:spcBef>
              <a:spcAft>
                <a:spcPts val="0"/>
              </a:spcAft>
              <a:buFont typeface="Wingdings" pitchFamily="2" charset="2"/>
              <a:buNone/>
              <a:defRPr lang="en-US" sz="5400" b="1" kern="1200" dirty="0" smtClean="0">
                <a:solidFill>
                  <a:prstClr val="black"/>
                </a:solidFill>
                <a:latin typeface="Arial" pitchFamily="34" charset="0"/>
                <a:ea typeface="+mn-ea"/>
                <a:cs typeface="Arial" pitchFamily="34" charset="0"/>
              </a:defRPr>
            </a:lvl4pPr>
            <a:lvl5pPr marL="0" indent="0" algn="ctr" defTabSz="914400" rtl="0" eaLnBrk="1" fontAlgn="auto" latinLnBrk="0" hangingPunct="1">
              <a:spcBef>
                <a:spcPts val="900"/>
              </a:spcBef>
              <a:spcAft>
                <a:spcPts val="0"/>
              </a:spcAft>
              <a:buFont typeface="Wingdings" pitchFamily="2" charset="2"/>
              <a:buNone/>
              <a:defRPr lang="en-US" sz="5400" b="1" kern="1200" dirty="0">
                <a:solidFill>
                  <a:prstClr val="black"/>
                </a:solidFill>
                <a:latin typeface="Arial" pitchFamily="34" charset="0"/>
                <a:ea typeface="+mn-ea"/>
                <a:cs typeface="Arial" pitchFamily="34" charset="0"/>
              </a:defRPr>
            </a:lvl5pPr>
          </a:lstStyle>
          <a:p>
            <a:pPr lvl="0"/>
            <a:r>
              <a:rPr lang="en-US" dirty="0"/>
              <a:t>x</a:t>
            </a:r>
          </a:p>
        </p:txBody>
      </p:sp>
      <p:pic>
        <p:nvPicPr>
          <p:cNvPr id="3" name="Picture 2"/>
          <p:cNvPicPr>
            <a:picLocks noChangeAspect="1"/>
          </p:cNvPicPr>
          <p:nvPr userDrawn="1"/>
        </p:nvPicPr>
        <p:blipFill>
          <a:blip r:embed="rId3"/>
          <a:stretch>
            <a:fillRect/>
          </a:stretch>
        </p:blipFill>
        <p:spPr>
          <a:xfrm>
            <a:off x="0" y="5552"/>
            <a:ext cx="6934200" cy="2590800"/>
          </a:xfrm>
          <a:prstGeom prst="rect">
            <a:avLst/>
          </a:prstGeom>
        </p:spPr>
      </p:pic>
      <p:sp>
        <p:nvSpPr>
          <p:cNvPr id="10" name="TextBox 6"/>
          <p:cNvSpPr txBox="1">
            <a:spLocks noChangeArrowheads="1"/>
          </p:cNvSpPr>
          <p:nvPr userDrawn="1"/>
        </p:nvSpPr>
        <p:spPr bwMode="auto">
          <a:xfrm>
            <a:off x="6284118" y="6472947"/>
            <a:ext cx="267176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a:defRPr/>
            </a:pPr>
            <a:r>
              <a:rPr lang="en-US" sz="1200" dirty="0">
                <a:solidFill>
                  <a:prstClr val="black"/>
                </a:solidFill>
              </a:rPr>
              <a:t>© Cengage Learning 2016</a:t>
            </a:r>
          </a:p>
        </p:txBody>
      </p:sp>
    </p:spTree>
    <p:extLst>
      <p:ext uri="{BB962C8B-B14F-4D97-AF65-F5344CB8AC3E}">
        <p14:creationId xmlns:p14="http://schemas.microsoft.com/office/powerpoint/2010/main" val="1148133617"/>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lvl1pPr>
              <a:defRPr/>
            </a:lvl1pPr>
          </a:lstStyle>
          <a:p>
            <a:pPr>
              <a:defRPr/>
            </a:pPr>
            <a:fld id="{A3E0782E-3F9F-462E-82AD-708777655CA3}" type="datetimeFigureOut">
              <a:rPr lang="en-US"/>
              <a:pPr>
                <a:defRPr/>
              </a:pPr>
              <a:t>4/4/2018</a:t>
            </a:fld>
            <a:endParaRPr lang="en-US" dirty="0"/>
          </a:p>
        </p:txBody>
      </p:sp>
      <p:sp>
        <p:nvSpPr>
          <p:cNvPr id="4" name="Footer Placeholder 2"/>
          <p:cNvSpPr>
            <a:spLocks noGrp="1"/>
          </p:cNvSpPr>
          <p:nvPr>
            <p:ph type="ftr" sz="quarter" idx="11"/>
          </p:nvPr>
        </p:nvSpPr>
        <p:spPr/>
        <p:txBody>
          <a:bodyPr/>
          <a:lstStyle>
            <a:lvl1pPr>
              <a:defRPr dirty="0"/>
            </a:lvl1pPr>
          </a:lstStyle>
          <a:p>
            <a:pPr>
              <a:defRPr/>
            </a:pPr>
            <a:endParaRPr lang="en-US" dirty="0"/>
          </a:p>
        </p:txBody>
      </p:sp>
      <p:sp>
        <p:nvSpPr>
          <p:cNvPr id="5" name="Slide Number Placeholder 3"/>
          <p:cNvSpPr>
            <a:spLocks noGrp="1"/>
          </p:cNvSpPr>
          <p:nvPr>
            <p:ph type="sldNum" sz="quarter" idx="12"/>
          </p:nvPr>
        </p:nvSpPr>
        <p:spPr/>
        <p:txBody>
          <a:bodyPr/>
          <a:lstStyle>
            <a:lvl1pPr>
              <a:defRPr/>
            </a:lvl1pPr>
          </a:lstStyle>
          <a:p>
            <a:pPr>
              <a:defRPr/>
            </a:pPr>
            <a:fld id="{04BE63F4-A616-4BB9-A31E-CBB37186DD9F}" type="slidenum">
              <a:rPr lang="en-US"/>
              <a:pPr>
                <a:defRPr/>
              </a:pPr>
              <a:t>‹#›</a:t>
            </a:fld>
            <a:endParaRPr lang="en-US" dirty="0"/>
          </a:p>
        </p:txBody>
      </p:sp>
    </p:spTree>
    <p:extLst>
      <p:ext uri="{BB962C8B-B14F-4D97-AF65-F5344CB8AC3E}">
        <p14:creationId xmlns:p14="http://schemas.microsoft.com/office/powerpoint/2010/main" val="21996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0590"/>
            <a:ext cx="8229600" cy="5295010"/>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3"/>
          <p:cNvSpPr>
            <a:spLocks noGrp="1"/>
          </p:cNvSpPr>
          <p:nvPr>
            <p:ph type="dt" sz="half" idx="10"/>
          </p:nvPr>
        </p:nvSpPr>
        <p:spPr/>
        <p:txBody>
          <a:bodyPr/>
          <a:lstStyle>
            <a:lvl1pPr>
              <a:defRPr/>
            </a:lvl1pPr>
          </a:lstStyle>
          <a:p>
            <a:pPr>
              <a:defRPr/>
            </a:pPr>
            <a:fld id="{EA1E35A0-A3FF-4F4E-91A8-6FF5E74356E2}" type="datetimeFigureOut">
              <a:rPr lang="en-US"/>
              <a:pPr>
                <a:defRPr/>
              </a:pPr>
              <a:t>4/4/2018</a:t>
            </a:fld>
            <a:endParaRPr lang="en-US" dirty="0"/>
          </a:p>
        </p:txBody>
      </p:sp>
      <p:sp>
        <p:nvSpPr>
          <p:cNvPr id="6" name="Footer Placeholder 4"/>
          <p:cNvSpPr>
            <a:spLocks noGrp="1"/>
          </p:cNvSpPr>
          <p:nvPr>
            <p:ph type="ftr" sz="quarter" idx="11"/>
          </p:nvPr>
        </p:nvSpPr>
        <p:spPr/>
        <p:txBody>
          <a:bodyPr/>
          <a:lstStyle>
            <a:lvl1pPr>
              <a:defRPr dirty="0"/>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82FAD20F-7F3B-4310-9FE7-99DF68270456}" type="slidenum">
              <a:rPr lang="en-US"/>
              <a:pPr>
                <a:defRPr/>
              </a:pPr>
              <a:t>‹#›</a:t>
            </a:fld>
            <a:endParaRPr lang="en-US" dirty="0"/>
          </a:p>
        </p:txBody>
      </p:sp>
      <p:sp>
        <p:nvSpPr>
          <p:cNvPr id="10" name="Title Placeholder 1"/>
          <p:cNvSpPr>
            <a:spLocks noGrp="1"/>
          </p:cNvSpPr>
          <p:nvPr>
            <p:ph type="title"/>
          </p:nvPr>
        </p:nvSpPr>
        <p:spPr bwMode="auto">
          <a:xfrm>
            <a:off x="0" y="12550"/>
            <a:ext cx="9139518" cy="12828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a:defRPr/>
            </a:lvl1pPr>
          </a:lstStyle>
          <a:p>
            <a:pPr lvl="0"/>
            <a:r>
              <a:rPr lang="en-US" altLang="en-US" dirty="0"/>
              <a:t>Click to edit Master title style</a:t>
            </a:r>
          </a:p>
        </p:txBody>
      </p:sp>
      <p:cxnSp>
        <p:nvCxnSpPr>
          <p:cNvPr id="9" name="Straight Connector 8"/>
          <p:cNvCxnSpPr/>
          <p:nvPr userDrawn="1"/>
        </p:nvCxnSpPr>
        <p:spPr>
          <a:xfrm>
            <a:off x="-4482" y="1295399"/>
            <a:ext cx="9144000" cy="0"/>
          </a:xfrm>
          <a:prstGeom prst="line">
            <a:avLst/>
          </a:prstGeom>
          <a:ln w="28575">
            <a:solidFill>
              <a:srgbClr val="5BA9C1"/>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683992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lvl1pPr>
              <a:defRPr/>
            </a:lvl1pPr>
          </a:lstStyle>
          <a:p>
            <a:pPr>
              <a:defRPr/>
            </a:pPr>
            <a:fld id="{EA1E35A0-A3FF-4F4E-91A8-6FF5E74356E2}" type="datetimeFigureOut">
              <a:rPr lang="en-US"/>
              <a:pPr>
                <a:defRPr/>
              </a:pPr>
              <a:t>4/4/2018</a:t>
            </a:fld>
            <a:endParaRPr lang="en-US" dirty="0"/>
          </a:p>
        </p:txBody>
      </p:sp>
      <p:sp>
        <p:nvSpPr>
          <p:cNvPr id="6" name="Footer Placeholder 4"/>
          <p:cNvSpPr>
            <a:spLocks noGrp="1"/>
          </p:cNvSpPr>
          <p:nvPr>
            <p:ph type="ftr" sz="quarter" idx="11"/>
          </p:nvPr>
        </p:nvSpPr>
        <p:spPr/>
        <p:txBody>
          <a:bodyPr/>
          <a:lstStyle>
            <a:lvl1pPr>
              <a:defRPr dirty="0"/>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82FAD20F-7F3B-4310-9FE7-99DF68270456}" type="slidenum">
              <a:rPr lang="en-US"/>
              <a:pPr>
                <a:defRPr/>
              </a:pPr>
              <a:t>‹#›</a:t>
            </a:fld>
            <a:endParaRPr lang="en-US" dirty="0"/>
          </a:p>
        </p:txBody>
      </p:sp>
      <p:sp>
        <p:nvSpPr>
          <p:cNvPr id="12" name="Title Placeholder 1"/>
          <p:cNvSpPr>
            <a:spLocks noGrp="1"/>
          </p:cNvSpPr>
          <p:nvPr>
            <p:ph type="title"/>
          </p:nvPr>
        </p:nvSpPr>
        <p:spPr bwMode="auto">
          <a:xfrm>
            <a:off x="0" y="12551"/>
            <a:ext cx="9139518" cy="12066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a:defRPr/>
            </a:lvl1pPr>
          </a:lstStyle>
          <a:p>
            <a:pPr lvl="0"/>
            <a:r>
              <a:rPr lang="en-US" altLang="en-US" dirty="0"/>
              <a:t>Click to edit Master title style</a:t>
            </a:r>
          </a:p>
        </p:txBody>
      </p:sp>
      <p:cxnSp>
        <p:nvCxnSpPr>
          <p:cNvPr id="8" name="Straight Connector 7"/>
          <p:cNvCxnSpPr/>
          <p:nvPr userDrawn="1"/>
        </p:nvCxnSpPr>
        <p:spPr>
          <a:xfrm>
            <a:off x="-4482" y="1295399"/>
            <a:ext cx="9144000" cy="0"/>
          </a:xfrm>
          <a:prstGeom prst="line">
            <a:avLst/>
          </a:prstGeom>
          <a:ln w="28575">
            <a:solidFill>
              <a:srgbClr val="5BA9C1"/>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5160815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prstClr val="black">
                    <a:tint val="75000"/>
                  </a:prstClr>
                </a:solidFill>
              </a:defRPr>
            </a:lvl1pPr>
          </a:lstStyle>
          <a:p>
            <a:pPr>
              <a:defRPr/>
            </a:pPr>
            <a:fld id="{0B888C24-60D4-46A5-BB56-7E7DB7247923}" type="datetimeFigureOut">
              <a:rPr lang="en-US"/>
              <a:pPr>
                <a:defRPr/>
              </a:pPr>
              <a:t>4/4/2018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dirty="0">
                <a:solidFill>
                  <a:prstClr val="black">
                    <a:tint val="75000"/>
                  </a:prstClr>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prstClr val="black">
                    <a:tint val="75000"/>
                  </a:prstClr>
                </a:solidFill>
              </a:defRPr>
            </a:lvl1pPr>
          </a:lstStyle>
          <a:p>
            <a:pPr>
              <a:defRPr/>
            </a:pPr>
            <a:fld id="{54A54DDF-4F27-4E6F-9E2C-45E3673CD020}" type="slidenum">
              <a:rPr lang="en-US"/>
              <a:pPr>
                <a:defRPr/>
              </a:pPr>
              <a:t>‹#›</a:t>
            </a:fld>
            <a:endParaRPr lang="en-US" dirty="0"/>
          </a:p>
        </p:txBody>
      </p:sp>
      <p:sp>
        <p:nvSpPr>
          <p:cNvPr id="1031" name="TextBox 6"/>
          <p:cNvSpPr txBox="1">
            <a:spLocks noChangeArrowheads="1"/>
          </p:cNvSpPr>
          <p:nvPr userDrawn="1"/>
        </p:nvSpPr>
        <p:spPr bwMode="auto">
          <a:xfrm>
            <a:off x="79375" y="6521450"/>
            <a:ext cx="267176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defRPr/>
            </a:pPr>
            <a:r>
              <a:rPr lang="en-US" sz="1200" dirty="0">
                <a:solidFill>
                  <a:prstClr val="black"/>
                </a:solidFill>
              </a:rPr>
              <a:t>© Cengage Learning 2016</a:t>
            </a:r>
          </a:p>
        </p:txBody>
      </p:sp>
      <p:cxnSp>
        <p:nvCxnSpPr>
          <p:cNvPr id="8" name="Straight Connector 7"/>
          <p:cNvCxnSpPr/>
          <p:nvPr userDrawn="1"/>
        </p:nvCxnSpPr>
        <p:spPr>
          <a:xfrm>
            <a:off x="0" y="6858000"/>
            <a:ext cx="9144000" cy="0"/>
          </a:xfrm>
          <a:prstGeom prst="line">
            <a:avLst/>
          </a:prstGeom>
          <a:ln w="28575">
            <a:solidFill>
              <a:srgbClr val="5BA9C1"/>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1582019483"/>
      </p:ext>
    </p:extLst>
  </p:cSld>
  <p:clrMap bg1="lt1" tx1="dk1" bg2="lt2" tx2="dk2" accent1="accent1" accent2="accent2" accent3="accent3" accent4="accent4" accent5="accent5" accent6="accent6" hlink="hlink" folHlink="folHlink"/>
  <p:sldLayoutIdLst>
    <p:sldLayoutId id="2147483797" r:id="rId1"/>
    <p:sldLayoutId id="2147483798" r:id="rId2"/>
    <p:sldLayoutId id="2147483799" r:id="rId3"/>
    <p:sldLayoutId id="2147483800" r:id="rId4"/>
  </p:sldLayoutIdLst>
  <p:txStyles>
    <p:titleStyle>
      <a:lvl1pPr algn="l" rtl="0" eaLnBrk="0" fontAlgn="base" hangingPunct="0">
        <a:spcBef>
          <a:spcPct val="0"/>
        </a:spcBef>
        <a:spcAft>
          <a:spcPct val="0"/>
        </a:spcAft>
        <a:defRPr sz="3600" kern="120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ts val="900"/>
        </a:spcBef>
        <a:spcAft>
          <a:spcPct val="0"/>
        </a:spcAft>
        <a:buFont typeface="Arial" panose="020B0604020202020204" pitchFamily="34" charset="0"/>
        <a:buChar char="•"/>
        <a:defRPr sz="3200" kern="1200">
          <a:solidFill>
            <a:schemeClr val="tx1"/>
          </a:solidFill>
          <a:latin typeface="Arial" pitchFamily="34" charset="0"/>
          <a:ea typeface="+mn-ea"/>
          <a:cs typeface="Arial" pitchFamily="34" charset="0"/>
        </a:defRPr>
      </a:lvl1pPr>
      <a:lvl2pPr marL="742950" indent="-285750" algn="l" rtl="0" eaLnBrk="0" fontAlgn="base" hangingPunct="0">
        <a:spcBef>
          <a:spcPts val="900"/>
        </a:spcBef>
        <a:spcAft>
          <a:spcPct val="0"/>
        </a:spcAft>
        <a:buFont typeface="Arial" panose="020B0604020202020204" pitchFamily="34" charset="0"/>
        <a:buChar char="–"/>
        <a:defRPr sz="2800" kern="1200">
          <a:solidFill>
            <a:schemeClr val="tx1"/>
          </a:solidFill>
          <a:latin typeface="Arial" pitchFamily="34" charset="0"/>
          <a:ea typeface="+mn-ea"/>
          <a:cs typeface="Arial" pitchFamily="34" charset="0"/>
        </a:defRPr>
      </a:lvl2pPr>
      <a:lvl3pPr marL="1143000" indent="-228600" algn="l" rtl="0" eaLnBrk="0" fontAlgn="base" hangingPunct="0">
        <a:spcBef>
          <a:spcPts val="900"/>
        </a:spcBef>
        <a:spcAft>
          <a:spcPct val="0"/>
        </a:spcAft>
        <a:buFont typeface="Arial" panose="020B0604020202020204" pitchFamily="34" charset="0"/>
        <a:buChar char="•"/>
        <a:defRPr sz="2400" kern="1200">
          <a:solidFill>
            <a:schemeClr val="tx1"/>
          </a:solidFill>
          <a:latin typeface="Arial" pitchFamily="34" charset="0"/>
          <a:ea typeface="+mn-ea"/>
          <a:cs typeface="Arial" pitchFamily="34" charset="0"/>
        </a:defRPr>
      </a:lvl3pPr>
      <a:lvl4pPr marL="1600200" indent="-228600" algn="l" rtl="0" eaLnBrk="0" fontAlgn="base" hangingPunct="0">
        <a:spcBef>
          <a:spcPts val="900"/>
        </a:spcBef>
        <a:spcAft>
          <a:spcPct val="0"/>
        </a:spcAft>
        <a:buFont typeface="Arial" panose="020B0604020202020204" pitchFamily="34" charset="0"/>
        <a:buChar char="–"/>
        <a:defRPr sz="2000" kern="1200">
          <a:solidFill>
            <a:schemeClr val="tx1"/>
          </a:solidFill>
          <a:latin typeface="Arial" pitchFamily="34" charset="0"/>
          <a:ea typeface="+mn-ea"/>
          <a:cs typeface="Arial" pitchFamily="34" charset="0"/>
        </a:defRPr>
      </a:lvl4pPr>
      <a:lvl5pPr marL="2057400" indent="-228600" algn="l" rtl="0" eaLnBrk="0" fontAlgn="base" hangingPunct="0">
        <a:spcBef>
          <a:spcPts val="900"/>
        </a:spcBef>
        <a:spcAft>
          <a:spcPct val="0"/>
        </a:spcAft>
        <a:buFont typeface="Arial" panose="020B0604020202020204"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www.youtube.com/watch?v=1h3Dh5QAD7w"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hyperlink" Target="https://www.youtube.com/watch?v=dzA4wFHBiEI" TargetMode="Externa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hyperlink" Target="https://www.youtube.com/watch?v=KOami82xKec&amp;t=22s" TargetMode="External"/><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2.xml"/><Relationship Id="rId1" Type="http://schemas.openxmlformats.org/officeDocument/2006/relationships/slideLayout" Target="../slideLayouts/slideLayout4.xml"/><Relationship Id="rId4" Type="http://schemas.openxmlformats.org/officeDocument/2006/relationships/image" Target="../media/image13.png"/></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hyperlink" Target="https://www.youtube.com/watch?v=gAkjx25o4eI"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3977" name="Rectangle 9"/>
          <p:cNvSpPr>
            <a:spLocks noGrp="1" noChangeArrowheads="1"/>
          </p:cNvSpPr>
          <p:nvPr>
            <p:ph idx="1"/>
          </p:nvPr>
        </p:nvSpPr>
        <p:spPr/>
        <p:txBody>
          <a:bodyPr/>
          <a:lstStyle/>
          <a:p>
            <a:pPr eaLnBrk="1" hangingPunct="1">
              <a:lnSpc>
                <a:spcPct val="90000"/>
              </a:lnSpc>
            </a:pPr>
            <a:r>
              <a:rPr lang="en-US" altLang="en-US" dirty="0">
                <a:ea typeface="ＭＳ Ｐゴシック" panose="020B0600070205080204" pitchFamily="34" charset="-128"/>
              </a:rPr>
              <a:t>Symptoms:</a:t>
            </a:r>
          </a:p>
          <a:p>
            <a:pPr marL="457200" lvl="1" indent="0" eaLnBrk="1" hangingPunct="1">
              <a:lnSpc>
                <a:spcPct val="90000"/>
              </a:lnSpc>
              <a:buNone/>
            </a:pPr>
            <a:endParaRPr lang="en-US" altLang="en-US" dirty="0">
              <a:ea typeface="ＭＳ Ｐゴシック" panose="020B0600070205080204" pitchFamily="34" charset="-128"/>
            </a:endParaRPr>
          </a:p>
          <a:p>
            <a:pPr lvl="1" eaLnBrk="1" hangingPunct="1">
              <a:lnSpc>
                <a:spcPct val="90000"/>
              </a:lnSpc>
            </a:pPr>
            <a:r>
              <a:rPr lang="en-US" altLang="en-US" b="1" dirty="0">
                <a:ea typeface="ＭＳ Ｐゴシック" panose="020B0600070205080204" pitchFamily="34" charset="-128"/>
              </a:rPr>
              <a:t>Affective</a:t>
            </a:r>
            <a:r>
              <a:rPr lang="en-US" altLang="en-US" dirty="0">
                <a:ea typeface="ＭＳ Ｐゴシック" panose="020B0600070205080204" pitchFamily="34" charset="-128"/>
              </a:rPr>
              <a:t>: Anxiety </a:t>
            </a:r>
          </a:p>
          <a:p>
            <a:pPr lvl="1" eaLnBrk="1" hangingPunct="1">
              <a:lnSpc>
                <a:spcPct val="90000"/>
              </a:lnSpc>
            </a:pPr>
            <a:r>
              <a:rPr lang="en-US" altLang="en-US" b="1" dirty="0">
                <a:ea typeface="ＭＳ Ｐゴシック" panose="020B0600070205080204" pitchFamily="34" charset="-128"/>
              </a:rPr>
              <a:t>Behavioral</a:t>
            </a:r>
            <a:r>
              <a:rPr lang="en-US" altLang="en-US" dirty="0">
                <a:ea typeface="ＭＳ Ｐゴシック" panose="020B0600070205080204" pitchFamily="34" charset="-128"/>
              </a:rPr>
              <a:t>: Avoidance; Body Tension; Stress Response</a:t>
            </a:r>
          </a:p>
          <a:p>
            <a:pPr lvl="1" eaLnBrk="1" hangingPunct="1">
              <a:lnSpc>
                <a:spcPct val="90000"/>
              </a:lnSpc>
            </a:pPr>
            <a:r>
              <a:rPr lang="en-US" altLang="en-US" b="1" dirty="0">
                <a:ea typeface="ＭＳ Ｐゴシック" panose="020B0600070205080204" pitchFamily="34" charset="-128"/>
              </a:rPr>
              <a:t>Cognitive</a:t>
            </a:r>
            <a:r>
              <a:rPr lang="en-US" altLang="en-US" dirty="0">
                <a:ea typeface="ＭＳ Ｐゴシック" panose="020B0600070205080204" pitchFamily="34" charset="-128"/>
              </a:rPr>
              <a:t>: Irrational fears; worries</a:t>
            </a:r>
          </a:p>
          <a:p>
            <a:pPr marL="457200" lvl="1" indent="0" eaLnBrk="1" hangingPunct="1">
              <a:lnSpc>
                <a:spcPct val="90000"/>
              </a:lnSpc>
              <a:buNone/>
            </a:pPr>
            <a:endParaRPr lang="en-US" altLang="en-US" dirty="0">
              <a:ea typeface="ＭＳ Ｐゴシック" panose="020B0600070205080204" pitchFamily="34" charset="-128"/>
            </a:endParaRPr>
          </a:p>
          <a:p>
            <a:pPr marL="0" indent="0" eaLnBrk="1" hangingPunct="1">
              <a:lnSpc>
                <a:spcPct val="90000"/>
              </a:lnSpc>
              <a:buNone/>
            </a:pPr>
            <a:r>
              <a:rPr lang="en-US" altLang="en-US" dirty="0">
                <a:ea typeface="ＭＳ Ｐゴシック" panose="020B0600070205080204" pitchFamily="34" charset="-128"/>
              </a:rPr>
              <a:t>	</a:t>
            </a:r>
          </a:p>
          <a:p>
            <a:pPr lvl="1" eaLnBrk="1" hangingPunct="1">
              <a:lnSpc>
                <a:spcPct val="90000"/>
              </a:lnSpc>
            </a:pPr>
            <a:r>
              <a:rPr lang="en-US" altLang="en-US" b="1" dirty="0">
                <a:ea typeface="ＭＳ Ｐゴシック" panose="020B0600070205080204" pitchFamily="34" charset="-128"/>
              </a:rPr>
              <a:t>Dysfunction Criteria</a:t>
            </a:r>
            <a:r>
              <a:rPr lang="en-US" altLang="en-US" dirty="0">
                <a:ea typeface="ＭＳ Ｐゴシック" panose="020B0600070205080204" pitchFamily="34" charset="-128"/>
              </a:rPr>
              <a:t>: Symptoms interfere with an individual’s day-to-day functioning</a:t>
            </a:r>
          </a:p>
        </p:txBody>
      </p:sp>
      <p:sp>
        <p:nvSpPr>
          <p:cNvPr id="14338" name="Rectangle 8"/>
          <p:cNvSpPr>
            <a:spLocks noGrp="1" noChangeArrowheads="1"/>
          </p:cNvSpPr>
          <p:nvPr>
            <p:ph type="title"/>
          </p:nvPr>
        </p:nvSpPr>
        <p:spPr/>
        <p:txBody>
          <a:bodyPr/>
          <a:lstStyle/>
          <a:p>
            <a:pPr eaLnBrk="1" hangingPunct="1"/>
            <a:r>
              <a:rPr lang="en-US" altLang="en-US" dirty="0">
                <a:ea typeface="ＭＳ Ｐゴシック" panose="020B0600070205080204" pitchFamily="34" charset="-128"/>
              </a:rPr>
              <a:t>Understanding Anxiety Disorders </a:t>
            </a:r>
          </a:p>
        </p:txBody>
      </p:sp>
    </p:spTree>
  </p:cSld>
  <p:clrMapOvr>
    <a:masterClrMapping/>
  </p:clrMapOvr>
  <p:transition spd="med">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4E617D6-EB6E-4331-BF3C-D4A01C9736C8}"/>
              </a:ext>
            </a:extLst>
          </p:cNvPr>
          <p:cNvSpPr>
            <a:spLocks noGrp="1"/>
          </p:cNvSpPr>
          <p:nvPr>
            <p:ph idx="1"/>
          </p:nvPr>
        </p:nvSpPr>
        <p:spPr/>
        <p:txBody>
          <a:bodyPr/>
          <a:lstStyle/>
          <a:p>
            <a:r>
              <a:rPr lang="en-US" dirty="0"/>
              <a:t>Culture can influence how anxiety is expressed</a:t>
            </a:r>
          </a:p>
          <a:p>
            <a:pPr lvl="1"/>
            <a:r>
              <a:rPr lang="en-US" b="1" dirty="0"/>
              <a:t>“</a:t>
            </a:r>
            <a:r>
              <a:rPr lang="en-US" b="1" dirty="0" err="1"/>
              <a:t>Ataque</a:t>
            </a:r>
            <a:r>
              <a:rPr lang="en-US" b="1" dirty="0"/>
              <a:t> de </a:t>
            </a:r>
            <a:r>
              <a:rPr lang="en-US" b="1" dirty="0" err="1"/>
              <a:t>Nervious</a:t>
            </a:r>
            <a:r>
              <a:rPr lang="en-US" b="1" dirty="0"/>
              <a:t>”</a:t>
            </a:r>
            <a:r>
              <a:rPr lang="en-US" dirty="0"/>
              <a:t>(Latin </a:t>
            </a:r>
            <a:r>
              <a:rPr lang="en-US" dirty="0" err="1"/>
              <a:t>Amer</a:t>
            </a:r>
            <a:r>
              <a:rPr lang="en-US" dirty="0"/>
              <a:t>) – anxiety, paralysis, pain; represents a range of disorders from no dx to severe psychosis</a:t>
            </a:r>
          </a:p>
          <a:p>
            <a:pPr lvl="1"/>
            <a:endParaRPr lang="en-US" dirty="0"/>
          </a:p>
          <a:p>
            <a:pPr lvl="1"/>
            <a:r>
              <a:rPr lang="en-US" b="1" dirty="0"/>
              <a:t>“</a:t>
            </a:r>
            <a:r>
              <a:rPr lang="en-US" b="1" dirty="0" err="1"/>
              <a:t>Shenjing</a:t>
            </a:r>
            <a:r>
              <a:rPr lang="en-US" b="1" dirty="0"/>
              <a:t> </a:t>
            </a:r>
            <a:r>
              <a:rPr lang="en-US" b="1" dirty="0" err="1"/>
              <a:t>Shuairuo</a:t>
            </a:r>
            <a:r>
              <a:rPr lang="en-US" b="1" dirty="0"/>
              <a:t>” </a:t>
            </a:r>
            <a:r>
              <a:rPr lang="en-US" dirty="0"/>
              <a:t>(</a:t>
            </a:r>
            <a:r>
              <a:rPr lang="en-US" dirty="0" err="1"/>
              <a:t>Mand</a:t>
            </a:r>
            <a:r>
              <a:rPr lang="en-US" dirty="0"/>
              <a:t> Chin): weakness of the nervous system; numbing, mental fatigue, irritability, ruminating thoughts, excitement/conflicted; related to no dx to somatic </a:t>
            </a:r>
            <a:r>
              <a:rPr lang="en-US" dirty="0" err="1"/>
              <a:t>sx</a:t>
            </a:r>
            <a:r>
              <a:rPr lang="en-US" dirty="0"/>
              <a:t> disorder, depression</a:t>
            </a:r>
          </a:p>
          <a:p>
            <a:pPr lvl="1"/>
            <a:endParaRPr lang="en-US" dirty="0"/>
          </a:p>
          <a:p>
            <a:pPr lvl="1"/>
            <a:endParaRPr lang="en-US" dirty="0"/>
          </a:p>
          <a:p>
            <a:pPr lvl="1"/>
            <a:endParaRPr lang="en-US" dirty="0"/>
          </a:p>
          <a:p>
            <a:endParaRPr lang="en-US" dirty="0"/>
          </a:p>
        </p:txBody>
      </p:sp>
      <p:sp>
        <p:nvSpPr>
          <p:cNvPr id="3" name="Title 2">
            <a:extLst>
              <a:ext uri="{FF2B5EF4-FFF2-40B4-BE49-F238E27FC236}">
                <a16:creationId xmlns:a16="http://schemas.microsoft.com/office/drawing/2014/main" id="{04FC8263-93E8-40D1-A394-64915F5A604B}"/>
              </a:ext>
            </a:extLst>
          </p:cNvPr>
          <p:cNvSpPr>
            <a:spLocks noGrp="1"/>
          </p:cNvSpPr>
          <p:nvPr>
            <p:ph type="title"/>
          </p:nvPr>
        </p:nvSpPr>
        <p:spPr/>
        <p:txBody>
          <a:bodyPr/>
          <a:lstStyle/>
          <a:p>
            <a:r>
              <a:rPr lang="en-US" dirty="0"/>
              <a:t>Cultural Idioms of Distress    </a:t>
            </a:r>
          </a:p>
        </p:txBody>
      </p:sp>
    </p:spTree>
    <p:extLst>
      <p:ext uri="{BB962C8B-B14F-4D97-AF65-F5344CB8AC3E}">
        <p14:creationId xmlns:p14="http://schemas.microsoft.com/office/powerpoint/2010/main" val="30911562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Anxiety Disorders</a:t>
            </a:r>
          </a:p>
        </p:txBody>
      </p:sp>
      <p:pic>
        <p:nvPicPr>
          <p:cNvPr id="3" name="Picture 2" descr="Anxiety disorders&#10;"/>
          <p:cNvPicPr>
            <a:picLocks noChangeAspect="1"/>
          </p:cNvPicPr>
          <p:nvPr/>
        </p:nvPicPr>
        <p:blipFill>
          <a:blip r:embed="rId3"/>
          <a:stretch>
            <a:fillRect/>
          </a:stretch>
        </p:blipFill>
        <p:spPr>
          <a:xfrm>
            <a:off x="1311087" y="1371599"/>
            <a:ext cx="6728710" cy="5212080"/>
          </a:xfrm>
          <a:prstGeom prst="rect">
            <a:avLst/>
          </a:prstGeom>
        </p:spPr>
      </p:pic>
    </p:spTree>
    <p:extLst>
      <p:ext uri="{BB962C8B-B14F-4D97-AF65-F5344CB8AC3E}">
        <p14:creationId xmlns:p14="http://schemas.microsoft.com/office/powerpoint/2010/main" val="38800261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4221" name="Rectangle 13"/>
          <p:cNvSpPr>
            <a:spLocks noGrp="1" noChangeArrowheads="1"/>
          </p:cNvSpPr>
          <p:nvPr>
            <p:ph idx="1"/>
          </p:nvPr>
        </p:nvSpPr>
        <p:spPr/>
        <p:txBody>
          <a:bodyPr/>
          <a:lstStyle/>
          <a:p>
            <a:pPr eaLnBrk="1" hangingPunct="1"/>
            <a:r>
              <a:rPr lang="en-US" altLang="en-US" dirty="0">
                <a:ea typeface="ＭＳ Ｐゴシック" panose="020B0600070205080204" pitchFamily="34" charset="-128"/>
              </a:rPr>
              <a:t>Strong, persistent, unwarranted fear of a specific object or situation</a:t>
            </a:r>
          </a:p>
          <a:p>
            <a:pPr lvl="1" eaLnBrk="1" hangingPunct="1"/>
            <a:r>
              <a:rPr lang="en-US" altLang="en-US" dirty="0">
                <a:ea typeface="ＭＳ Ｐゴシック" panose="020B0600070205080204" pitchFamily="34" charset="-128"/>
              </a:rPr>
              <a:t>Extreme anxiety or panic is expressed when phobic stimulus is encountered</a:t>
            </a:r>
          </a:p>
          <a:p>
            <a:pPr lvl="1" eaLnBrk="1" hangingPunct="1"/>
            <a:r>
              <a:rPr lang="en-US" altLang="en-US" dirty="0">
                <a:ea typeface="ＭＳ Ｐゴシック" panose="020B0600070205080204" pitchFamily="34" charset="-128"/>
              </a:rPr>
              <a:t>Most adults recognize fear is irrational, but children may not</a:t>
            </a:r>
          </a:p>
          <a:p>
            <a:pPr eaLnBrk="1" hangingPunct="1"/>
            <a:endParaRPr lang="en-US" altLang="en-US" b="1" dirty="0">
              <a:ea typeface="ＭＳ Ｐゴシック" panose="020B0600070205080204" pitchFamily="34" charset="-128"/>
            </a:endParaRPr>
          </a:p>
          <a:p>
            <a:pPr eaLnBrk="1" hangingPunct="1"/>
            <a:r>
              <a:rPr lang="en-US" altLang="en-US" b="1" dirty="0">
                <a:ea typeface="ＭＳ Ｐゴシック" panose="020B0600070205080204" pitchFamily="34" charset="-128"/>
              </a:rPr>
              <a:t>Most common mental disorder in United States</a:t>
            </a:r>
          </a:p>
        </p:txBody>
      </p:sp>
      <p:sp>
        <p:nvSpPr>
          <p:cNvPr id="2458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i="1" dirty="0"/>
              <a:t>  </a:t>
            </a:r>
          </a:p>
          <a:p>
            <a:pPr eaLnBrk="1" hangingPunct="1"/>
            <a:endParaRPr lang="en-US" altLang="en-US" i="1" dirty="0"/>
          </a:p>
        </p:txBody>
      </p:sp>
      <p:sp>
        <p:nvSpPr>
          <p:cNvPr id="24578" name="Rectangle 12"/>
          <p:cNvSpPr>
            <a:spLocks noGrp="1" noChangeArrowheads="1"/>
          </p:cNvSpPr>
          <p:nvPr>
            <p:ph type="title"/>
          </p:nvPr>
        </p:nvSpPr>
        <p:spPr/>
        <p:txBody>
          <a:bodyPr/>
          <a:lstStyle/>
          <a:p>
            <a:pPr eaLnBrk="1" hangingPunct="1"/>
            <a:r>
              <a:rPr lang="en-US" altLang="en-US" dirty="0">
                <a:ea typeface="ＭＳ Ｐゴシック" panose="020B0600070205080204" pitchFamily="34" charset="-128"/>
              </a:rPr>
              <a:t>Phobias</a:t>
            </a:r>
          </a:p>
        </p:txBody>
      </p:sp>
    </p:spTree>
  </p:cSld>
  <p:clrMapOvr>
    <a:masterClrMapping/>
  </p:clrMapOvr>
  <p:transition spd="med">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idx="1"/>
          </p:nvPr>
        </p:nvSpPr>
        <p:spPr/>
        <p:txBody>
          <a:bodyPr/>
          <a:lstStyle/>
          <a:p>
            <a:pPr marL="0" indent="0" eaLnBrk="1" hangingPunct="1">
              <a:buNone/>
            </a:pPr>
            <a:endParaRPr lang="en-US" altLang="en-US" dirty="0">
              <a:ea typeface="ＭＳ Ｐゴシック" panose="020B0600070205080204" pitchFamily="34" charset="-128"/>
              <a:hlinkClick r:id="rId3"/>
            </a:endParaRPr>
          </a:p>
          <a:p>
            <a:pPr marL="0" indent="0" eaLnBrk="1" hangingPunct="1">
              <a:buNone/>
            </a:pPr>
            <a:r>
              <a:rPr lang="en-US" altLang="en-US" dirty="0">
                <a:ea typeface="ＭＳ Ｐゴシック" panose="020B0600070205080204" pitchFamily="34" charset="-128"/>
                <a:hlinkClick r:id="rId3"/>
              </a:rPr>
              <a:t>https://www.youtube.com/watch?v=1h3Dh5QAD7w</a:t>
            </a:r>
            <a:endParaRPr lang="en-US" altLang="en-US" dirty="0">
              <a:ea typeface="ＭＳ Ｐゴシック" panose="020B0600070205080204" pitchFamily="34" charset="-128"/>
            </a:endParaRPr>
          </a:p>
          <a:p>
            <a:pPr marL="457200" lvl="1" indent="0" eaLnBrk="1" hangingPunct="1">
              <a:buNone/>
            </a:pPr>
            <a:r>
              <a:rPr lang="en-US" altLang="en-US" dirty="0">
                <a:ea typeface="ＭＳ Ｐゴシック" panose="020B0600070205080204" pitchFamily="34" charset="-128"/>
              </a:rPr>
              <a:t>(Patient suffering from Clown Phobia)</a:t>
            </a:r>
          </a:p>
          <a:p>
            <a:pPr eaLnBrk="1" hangingPunct="1"/>
            <a:r>
              <a:rPr lang="en-US" altLang="en-US" dirty="0">
                <a:ea typeface="ＭＳ Ｐゴシック" panose="020B0600070205080204" pitchFamily="34" charset="-128"/>
              </a:rPr>
              <a:t>Primary types</a:t>
            </a:r>
          </a:p>
          <a:p>
            <a:pPr lvl="1" eaLnBrk="1" hangingPunct="1"/>
            <a:r>
              <a:rPr lang="en-US" altLang="en-US" dirty="0">
                <a:ea typeface="ＭＳ Ｐゴシック" panose="020B0600070205080204" pitchFamily="34" charset="-128"/>
              </a:rPr>
              <a:t>Living creatures (example: spiders)</a:t>
            </a:r>
          </a:p>
          <a:p>
            <a:pPr lvl="1" eaLnBrk="1" hangingPunct="1"/>
            <a:r>
              <a:rPr lang="en-US" altLang="en-US" dirty="0">
                <a:ea typeface="ＭＳ Ｐゴシック" panose="020B0600070205080204" pitchFamily="34" charset="-128"/>
              </a:rPr>
              <a:t>Environmental conditions (example: heights)</a:t>
            </a:r>
          </a:p>
          <a:p>
            <a:pPr lvl="1" eaLnBrk="1" hangingPunct="1"/>
            <a:r>
              <a:rPr lang="en-US" altLang="en-US" dirty="0">
                <a:ea typeface="ＭＳ Ｐゴシック" panose="020B0600070205080204" pitchFamily="34" charset="-128"/>
              </a:rPr>
              <a:t>Blood/injection or injury (example: needles)</a:t>
            </a:r>
          </a:p>
          <a:p>
            <a:pPr lvl="1" eaLnBrk="1" hangingPunct="1"/>
            <a:r>
              <a:rPr lang="en-US" altLang="en-US" dirty="0">
                <a:ea typeface="ＭＳ Ｐゴシック" panose="020B0600070205080204" pitchFamily="34" charset="-128"/>
              </a:rPr>
              <a:t>Situational factors (example: flying)</a:t>
            </a:r>
          </a:p>
        </p:txBody>
      </p:sp>
      <p:sp>
        <p:nvSpPr>
          <p:cNvPr id="2662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i="1" dirty="0"/>
              <a:t>  </a:t>
            </a:r>
          </a:p>
          <a:p>
            <a:pPr eaLnBrk="1" hangingPunct="1"/>
            <a:endParaRPr lang="en-US" altLang="en-US" i="1" dirty="0"/>
          </a:p>
        </p:txBody>
      </p:sp>
      <p:sp>
        <p:nvSpPr>
          <p:cNvPr id="26626" name="Rectangle 2"/>
          <p:cNvSpPr>
            <a:spLocks noGrp="1" noChangeArrowheads="1"/>
          </p:cNvSpPr>
          <p:nvPr>
            <p:ph type="title"/>
          </p:nvPr>
        </p:nvSpPr>
        <p:spPr/>
        <p:txBody>
          <a:bodyPr/>
          <a:lstStyle/>
          <a:p>
            <a:pPr eaLnBrk="1" hangingPunct="1"/>
            <a:r>
              <a:rPr lang="en-US" altLang="en-US" dirty="0">
                <a:ea typeface="ＭＳ Ｐゴシック" panose="020B0600070205080204" pitchFamily="34" charset="-128"/>
              </a:rPr>
              <a:t>Specific Phobia</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Content Placeholder 2"/>
          <p:cNvSpPr>
            <a:spLocks noGrp="1"/>
          </p:cNvSpPr>
          <p:nvPr>
            <p:ph idx="1"/>
          </p:nvPr>
        </p:nvSpPr>
        <p:spPr/>
        <p:txBody>
          <a:bodyPr/>
          <a:lstStyle/>
          <a:p>
            <a:r>
              <a:rPr lang="en-US" altLang="en-US" dirty="0">
                <a:ea typeface="ＭＳ Ｐゴシック" panose="020B0600070205080204" pitchFamily="34" charset="-128"/>
              </a:rPr>
              <a:t>Intense fear of at least two of the following</a:t>
            </a:r>
          </a:p>
          <a:p>
            <a:pPr lvl="1"/>
            <a:r>
              <a:rPr lang="en-US" altLang="en-US" dirty="0">
                <a:ea typeface="ＭＳ Ｐゴシック" panose="020B0600070205080204" pitchFamily="34" charset="-128"/>
              </a:rPr>
              <a:t>Being outside of the home alone</a:t>
            </a:r>
          </a:p>
          <a:p>
            <a:pPr lvl="1"/>
            <a:r>
              <a:rPr lang="en-US" altLang="en-US" dirty="0">
                <a:ea typeface="ＭＳ Ｐゴシック" panose="020B0600070205080204" pitchFamily="34" charset="-128"/>
              </a:rPr>
              <a:t>Traveling via public transportation</a:t>
            </a:r>
          </a:p>
          <a:p>
            <a:pPr lvl="1"/>
            <a:r>
              <a:rPr lang="en-US" altLang="en-US" dirty="0">
                <a:ea typeface="ＭＳ Ｐゴシック" panose="020B0600070205080204" pitchFamily="34" charset="-128"/>
              </a:rPr>
              <a:t>Being in open spaces</a:t>
            </a:r>
          </a:p>
          <a:p>
            <a:pPr lvl="1"/>
            <a:r>
              <a:rPr lang="en-US" altLang="en-US" dirty="0">
                <a:ea typeface="ＭＳ Ｐゴシック" panose="020B0600070205080204" pitchFamily="34" charset="-128"/>
              </a:rPr>
              <a:t>Being in stores or theatres</a:t>
            </a:r>
          </a:p>
          <a:p>
            <a:pPr lvl="1"/>
            <a:r>
              <a:rPr lang="en-US" altLang="en-US" dirty="0">
                <a:ea typeface="ＭＳ Ｐゴシック" panose="020B0600070205080204" pitchFamily="34" charset="-128"/>
              </a:rPr>
              <a:t>Standing in line or being in a crowd</a:t>
            </a:r>
          </a:p>
          <a:p>
            <a:r>
              <a:rPr lang="en-US" altLang="en-US" dirty="0">
                <a:ea typeface="ＭＳ Ｐゴシック" panose="020B0600070205080204" pitchFamily="34" charset="-128"/>
              </a:rPr>
              <a:t>Situations are feared </a:t>
            </a:r>
            <a:r>
              <a:rPr lang="en-US" altLang="en-US" b="1" dirty="0">
                <a:ea typeface="ＭＳ Ｐゴシック" panose="020B0600070205080204" pitchFamily="34" charset="-128"/>
              </a:rPr>
              <a:t>because escape or help may not be readily available </a:t>
            </a:r>
          </a:p>
        </p:txBody>
      </p:sp>
      <p:sp>
        <p:nvSpPr>
          <p:cNvPr id="2765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i="1" dirty="0"/>
              <a:t>  </a:t>
            </a:r>
          </a:p>
          <a:p>
            <a:pPr eaLnBrk="1" hangingPunct="1"/>
            <a:endParaRPr lang="en-US" altLang="en-US" i="1" dirty="0"/>
          </a:p>
        </p:txBody>
      </p:sp>
      <p:sp>
        <p:nvSpPr>
          <p:cNvPr id="27650" name="Title 1"/>
          <p:cNvSpPr>
            <a:spLocks noGrp="1"/>
          </p:cNvSpPr>
          <p:nvPr>
            <p:ph type="title"/>
          </p:nvPr>
        </p:nvSpPr>
        <p:spPr/>
        <p:txBody>
          <a:bodyPr/>
          <a:lstStyle/>
          <a:p>
            <a:r>
              <a:rPr lang="en-US" altLang="en-US" dirty="0">
                <a:ea typeface="ＭＳ Ｐゴシック" panose="020B0600070205080204" pitchFamily="34" charset="-128"/>
              </a:rPr>
              <a:t>Agoraphobia</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Phobia Onset</a:t>
            </a:r>
          </a:p>
        </p:txBody>
      </p:sp>
      <p:pic>
        <p:nvPicPr>
          <p:cNvPr id="4" name="Picture 3"/>
          <p:cNvPicPr>
            <a:picLocks noChangeAspect="1"/>
          </p:cNvPicPr>
          <p:nvPr/>
        </p:nvPicPr>
        <p:blipFill>
          <a:blip r:embed="rId3"/>
          <a:stretch>
            <a:fillRect/>
          </a:stretch>
        </p:blipFill>
        <p:spPr>
          <a:xfrm>
            <a:off x="1295400" y="1905000"/>
            <a:ext cx="6958171" cy="4023360"/>
          </a:xfrm>
          <a:prstGeom prst="rect">
            <a:avLst/>
          </a:prstGeom>
        </p:spPr>
      </p:pic>
    </p:spTree>
    <p:extLst>
      <p:ext uri="{BB962C8B-B14F-4D97-AF65-F5344CB8AC3E}">
        <p14:creationId xmlns:p14="http://schemas.microsoft.com/office/powerpoint/2010/main" val="26711688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293" name="Rectangle 13"/>
          <p:cNvSpPr>
            <a:spLocks noGrp="1" noChangeArrowheads="1"/>
          </p:cNvSpPr>
          <p:nvPr>
            <p:ph idx="1"/>
          </p:nvPr>
        </p:nvSpPr>
        <p:spPr/>
        <p:txBody>
          <a:bodyPr/>
          <a:lstStyle/>
          <a:p>
            <a:r>
              <a:rPr lang="en-US" altLang="en-US" dirty="0">
                <a:ea typeface="ＭＳ Ｐゴシック" panose="020B0600070205080204" pitchFamily="34" charset="-128"/>
              </a:rPr>
              <a:t>All phobia subtypes have moderate </a:t>
            </a:r>
            <a:r>
              <a:rPr lang="en-US" altLang="en-US" b="1" dirty="0">
                <a:ea typeface="ＭＳ Ｐゴシック" panose="020B0600070205080204" pitchFamily="34" charset="-128"/>
              </a:rPr>
              <a:t>genetic</a:t>
            </a:r>
            <a:r>
              <a:rPr lang="en-US" altLang="en-US" dirty="0">
                <a:ea typeface="ＭＳ Ｐゴシック" panose="020B0600070205080204" pitchFamily="34" charset="-128"/>
              </a:rPr>
              <a:t> contribution</a:t>
            </a:r>
          </a:p>
          <a:p>
            <a:pPr lvl="1"/>
            <a:r>
              <a:rPr lang="en-US" altLang="en-US" dirty="0">
                <a:ea typeface="ＭＳ Ｐゴシック" panose="020B0600070205080204" pitchFamily="34" charset="-128"/>
              </a:rPr>
              <a:t>31 percent heritability</a:t>
            </a:r>
          </a:p>
          <a:p>
            <a:r>
              <a:rPr lang="en-US" altLang="en-US" dirty="0">
                <a:ea typeface="ＭＳ Ｐゴシック" panose="020B0600070205080204" pitchFamily="34" charset="-128"/>
              </a:rPr>
              <a:t>Psychological dimension</a:t>
            </a:r>
          </a:p>
          <a:p>
            <a:pPr lvl="1"/>
            <a:r>
              <a:rPr lang="en-US" altLang="en-US" b="1" dirty="0">
                <a:ea typeface="ＭＳ Ｐゴシック" panose="020B0600070205080204" pitchFamily="34" charset="-128"/>
              </a:rPr>
              <a:t>Classical conditioning</a:t>
            </a:r>
          </a:p>
          <a:p>
            <a:pPr lvl="2"/>
            <a:r>
              <a:rPr lang="en-US" altLang="en-US" dirty="0">
                <a:ea typeface="ＭＳ Ｐゴシック" panose="020B0600070205080204" pitchFamily="34" charset="-128"/>
              </a:rPr>
              <a:t>Little Albert (Watson) 1920s: pairing rabbit(</a:t>
            </a:r>
            <a:r>
              <a:rPr lang="en-US" altLang="en-US" dirty="0" err="1">
                <a:ea typeface="ＭＳ Ｐゴシック" panose="020B0600070205080204" pitchFamily="34" charset="-128"/>
              </a:rPr>
              <a:t>cs</a:t>
            </a:r>
            <a:r>
              <a:rPr lang="en-US" altLang="en-US" dirty="0">
                <a:ea typeface="ＭＳ Ｐゴシック" panose="020B0600070205080204" pitchFamily="34" charset="-128"/>
              </a:rPr>
              <a:t>) with loud noise(</a:t>
            </a:r>
            <a:r>
              <a:rPr lang="en-US" altLang="en-US" dirty="0" err="1">
                <a:ea typeface="ＭＳ Ｐゴシック" panose="020B0600070205080204" pitchFamily="34" charset="-128"/>
              </a:rPr>
              <a:t>ucs</a:t>
            </a:r>
            <a:r>
              <a:rPr lang="en-US" altLang="en-US" dirty="0">
                <a:ea typeface="ＭＳ Ｐゴシック" panose="020B0600070205080204" pitchFamily="34" charset="-128"/>
              </a:rPr>
              <a:t>)</a:t>
            </a:r>
          </a:p>
          <a:p>
            <a:pPr lvl="2"/>
            <a:r>
              <a:rPr lang="en-US" altLang="en-US" dirty="0">
                <a:ea typeface="ＭＳ Ｐゴシック" panose="020B0600070205080204" pitchFamily="34" charset="-128"/>
              </a:rPr>
              <a:t>Chemotherapy: pairing strong flavored drink with </a:t>
            </a:r>
            <a:r>
              <a:rPr lang="en-US" altLang="en-US" dirty="0" err="1">
                <a:ea typeface="ＭＳ Ｐゴシック" panose="020B0600070205080204" pitchFamily="34" charset="-128"/>
              </a:rPr>
              <a:t>tx</a:t>
            </a:r>
            <a:endParaRPr lang="en-US" altLang="en-US" dirty="0">
              <a:ea typeface="ＭＳ Ｐゴシック" panose="020B0600070205080204" pitchFamily="34" charset="-128"/>
            </a:endParaRPr>
          </a:p>
          <a:p>
            <a:pPr lvl="3"/>
            <a:r>
              <a:rPr lang="en-US" altLang="en-US" dirty="0">
                <a:ea typeface="ＭＳ Ｐゴシック" panose="020B0600070205080204" pitchFamily="34" charset="-128"/>
              </a:rPr>
              <a:t>(helps avoid aversion to normal dietary foods)</a:t>
            </a:r>
          </a:p>
          <a:p>
            <a:pPr lvl="1"/>
            <a:r>
              <a:rPr lang="en-US" altLang="en-US" b="1" dirty="0">
                <a:ea typeface="ＭＳ Ｐゴシック" panose="020B0600070205080204" pitchFamily="34" charset="-128"/>
              </a:rPr>
              <a:t>Observational learning or modeling</a:t>
            </a:r>
          </a:p>
          <a:p>
            <a:pPr marL="457200" lvl="1" indent="0">
              <a:buNone/>
            </a:pPr>
            <a:endParaRPr lang="en-US" altLang="en-US" dirty="0">
              <a:ea typeface="ＭＳ Ｐゴシック" panose="020B0600070205080204" pitchFamily="34" charset="-128"/>
            </a:endParaRPr>
          </a:p>
          <a:p>
            <a:pPr marL="457200" lvl="1" indent="0">
              <a:buNone/>
            </a:pPr>
            <a:endParaRPr lang="en-US" altLang="en-US" dirty="0">
              <a:ea typeface="ＭＳ Ｐゴシック" panose="020B0600070205080204" pitchFamily="34" charset="-128"/>
            </a:endParaRPr>
          </a:p>
        </p:txBody>
      </p:sp>
      <p:sp>
        <p:nvSpPr>
          <p:cNvPr id="2970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i="1" dirty="0"/>
              <a:t>  </a:t>
            </a:r>
          </a:p>
          <a:p>
            <a:pPr eaLnBrk="1" hangingPunct="1"/>
            <a:endParaRPr lang="en-US" altLang="en-US" i="1" dirty="0"/>
          </a:p>
        </p:txBody>
      </p:sp>
      <p:sp>
        <p:nvSpPr>
          <p:cNvPr id="29698" name="Rectangle 12"/>
          <p:cNvSpPr>
            <a:spLocks noGrp="1" noChangeArrowheads="1"/>
          </p:cNvSpPr>
          <p:nvPr>
            <p:ph type="title"/>
          </p:nvPr>
        </p:nvSpPr>
        <p:spPr/>
        <p:txBody>
          <a:bodyPr/>
          <a:lstStyle/>
          <a:p>
            <a:r>
              <a:rPr lang="en-US" altLang="en-US" dirty="0">
                <a:ea typeface="ＭＳ Ｐゴシック" panose="020B0600070205080204" pitchFamily="34" charset="-128"/>
              </a:rPr>
              <a:t>Etiology of Phobias</a:t>
            </a:r>
          </a:p>
        </p:txBody>
      </p:sp>
    </p:spTree>
  </p:cSld>
  <p:clrMapOvr>
    <a:masterClrMapping/>
  </p:clrMapOvr>
  <p:transition spd="med">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Biopsychosocial Model of Phobias</a:t>
            </a:r>
          </a:p>
        </p:txBody>
      </p:sp>
      <p:pic>
        <p:nvPicPr>
          <p:cNvPr id="3" name="Picture 2"/>
          <p:cNvPicPr>
            <a:picLocks noChangeAspect="1"/>
          </p:cNvPicPr>
          <p:nvPr/>
        </p:nvPicPr>
        <p:blipFill>
          <a:blip r:embed="rId3"/>
          <a:stretch>
            <a:fillRect/>
          </a:stretch>
        </p:blipFill>
        <p:spPr>
          <a:xfrm>
            <a:off x="629603" y="1447800"/>
            <a:ext cx="7880312" cy="5120640"/>
          </a:xfrm>
          <a:prstGeom prst="rect">
            <a:avLst/>
          </a:prstGeom>
        </p:spPr>
      </p:pic>
    </p:spTree>
    <p:extLst>
      <p:ext uri="{BB962C8B-B14F-4D97-AF65-F5344CB8AC3E}">
        <p14:creationId xmlns:p14="http://schemas.microsoft.com/office/powerpoint/2010/main" val="39338393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7701" name="Rectangle 5"/>
          <p:cNvSpPr>
            <a:spLocks noGrp="1" noChangeArrowheads="1"/>
          </p:cNvSpPr>
          <p:nvPr>
            <p:ph idx="1"/>
          </p:nvPr>
        </p:nvSpPr>
        <p:spPr/>
        <p:txBody>
          <a:bodyPr/>
          <a:lstStyle/>
          <a:p>
            <a:pPr eaLnBrk="1" hangingPunct="1"/>
            <a:r>
              <a:rPr lang="en-US" altLang="en-US" b="1" dirty="0">
                <a:ea typeface="ＭＳ Ｐゴシック" panose="020B0600070205080204" pitchFamily="34" charset="-128"/>
              </a:rPr>
              <a:t>Intense fear of negative evaluation</a:t>
            </a:r>
          </a:p>
          <a:p>
            <a:pPr eaLnBrk="1" hangingPunct="1"/>
            <a:endParaRPr lang="en-US" altLang="en-US" b="1" dirty="0">
              <a:ea typeface="ＭＳ Ｐゴシック" panose="020B0600070205080204" pitchFamily="34" charset="-128"/>
            </a:endParaRPr>
          </a:p>
          <a:p>
            <a:pPr eaLnBrk="1" hangingPunct="1"/>
            <a:r>
              <a:rPr lang="en-US" altLang="en-US" dirty="0">
                <a:ea typeface="ＭＳ Ｐゴシック" panose="020B0600070205080204" pitchFamily="34" charset="-128"/>
              </a:rPr>
              <a:t>Often comorbid with major depressive disorder and substance-use disorders</a:t>
            </a:r>
          </a:p>
          <a:p>
            <a:pPr eaLnBrk="1" hangingPunct="1"/>
            <a:endParaRPr lang="en-US" altLang="en-US" dirty="0">
              <a:ea typeface="ＭＳ Ｐゴシック" panose="020B0600070205080204" pitchFamily="34" charset="-128"/>
            </a:endParaRPr>
          </a:p>
          <a:p>
            <a:pPr eaLnBrk="1" hangingPunct="1"/>
            <a:r>
              <a:rPr lang="en-US" altLang="en-US" b="1" dirty="0">
                <a:ea typeface="ＭＳ Ｐゴシック" panose="020B0600070205080204" pitchFamily="34" charset="-128"/>
              </a:rPr>
              <a:t>Women 2x </a:t>
            </a:r>
            <a:r>
              <a:rPr lang="en-US" altLang="en-US" dirty="0">
                <a:ea typeface="ＭＳ Ｐゴシック" panose="020B0600070205080204" pitchFamily="34" charset="-128"/>
              </a:rPr>
              <a:t>as likely as men to have social anxiety disorder</a:t>
            </a:r>
          </a:p>
          <a:p>
            <a:pPr eaLnBrk="1" hangingPunct="1"/>
            <a:r>
              <a:rPr lang="en-US" altLang="en-US" dirty="0">
                <a:ea typeface="ＭＳ Ｐゴシック" panose="020B0600070205080204" pitchFamily="34" charset="-128"/>
              </a:rPr>
              <a:t>Can be </a:t>
            </a:r>
            <a:r>
              <a:rPr lang="en-US" altLang="en-US" u="sng" dirty="0">
                <a:ea typeface="ＭＳ Ｐゴシック" panose="020B0600070205080204" pitchFamily="34" charset="-128"/>
              </a:rPr>
              <a:t>chronic and disabling</a:t>
            </a:r>
          </a:p>
        </p:txBody>
      </p:sp>
      <p:sp>
        <p:nvSpPr>
          <p:cNvPr id="2560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i="1" dirty="0"/>
              <a:t>  </a:t>
            </a:r>
          </a:p>
          <a:p>
            <a:pPr eaLnBrk="1" hangingPunct="1"/>
            <a:endParaRPr lang="en-US" altLang="en-US" i="1" dirty="0"/>
          </a:p>
        </p:txBody>
      </p:sp>
      <p:sp>
        <p:nvSpPr>
          <p:cNvPr id="25602" name="Rectangle 4"/>
          <p:cNvSpPr>
            <a:spLocks noGrp="1" noChangeArrowheads="1"/>
          </p:cNvSpPr>
          <p:nvPr>
            <p:ph type="title"/>
          </p:nvPr>
        </p:nvSpPr>
        <p:spPr/>
        <p:txBody>
          <a:bodyPr/>
          <a:lstStyle/>
          <a:p>
            <a:pPr eaLnBrk="1" hangingPunct="1"/>
            <a:r>
              <a:rPr lang="en-US" altLang="en-US" dirty="0">
                <a:ea typeface="ＭＳ Ｐゴシック" panose="020B0600070205080204" pitchFamily="34" charset="-128"/>
              </a:rPr>
              <a:t>Social Anxiety Disorder</a:t>
            </a:r>
          </a:p>
        </p:txBody>
      </p:sp>
    </p:spTree>
  </p:cSld>
  <p:clrMapOvr>
    <a:masterClrMapping/>
  </p:clrMapOvr>
  <p:transition spd="med">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Content Placeholder 2"/>
          <p:cNvSpPr>
            <a:spLocks noGrp="1"/>
          </p:cNvSpPr>
          <p:nvPr>
            <p:ph idx="1"/>
          </p:nvPr>
        </p:nvSpPr>
        <p:spPr/>
        <p:txBody>
          <a:bodyPr/>
          <a:lstStyle/>
          <a:p>
            <a:r>
              <a:rPr lang="en-US" altLang="en-US" u="sng" dirty="0">
                <a:ea typeface="ＭＳ Ｐゴシック" panose="020B0600070205080204" pitchFamily="34" charset="-128"/>
              </a:rPr>
              <a:t>Parental behaviors </a:t>
            </a:r>
            <a:r>
              <a:rPr lang="en-US" altLang="en-US" dirty="0">
                <a:ea typeface="ＭＳ Ｐゴシック" panose="020B0600070205080204" pitchFamily="34" charset="-128"/>
              </a:rPr>
              <a:t>influence development of social anxiety in children</a:t>
            </a:r>
          </a:p>
          <a:p>
            <a:pPr lvl="1"/>
            <a:r>
              <a:rPr lang="en-US" altLang="en-US" dirty="0">
                <a:ea typeface="ＭＳ Ｐゴシック" panose="020B0600070205080204" pitchFamily="34" charset="-128"/>
              </a:rPr>
              <a:t>Overprotection</a:t>
            </a:r>
          </a:p>
          <a:p>
            <a:pPr lvl="1"/>
            <a:r>
              <a:rPr lang="en-US" altLang="en-US" dirty="0">
                <a:ea typeface="ＭＳ Ｐゴシック" panose="020B0600070205080204" pitchFamily="34" charset="-128"/>
              </a:rPr>
              <a:t>Lack of support for independence</a:t>
            </a:r>
          </a:p>
          <a:p>
            <a:pPr lvl="1"/>
            <a:r>
              <a:rPr lang="en-US" altLang="en-US" dirty="0">
                <a:ea typeface="ＭＳ Ｐゴシック" panose="020B0600070205080204" pitchFamily="34" charset="-128"/>
              </a:rPr>
              <a:t>Punitive maternal parenting style</a:t>
            </a:r>
          </a:p>
          <a:p>
            <a:r>
              <a:rPr lang="en-US" altLang="en-US" u="sng" dirty="0">
                <a:ea typeface="ＭＳ Ｐゴシック" panose="020B0600070205080204" pitchFamily="34" charset="-128"/>
              </a:rPr>
              <a:t>Negative family </a:t>
            </a:r>
            <a:r>
              <a:rPr lang="en-US" altLang="en-US" dirty="0">
                <a:ea typeface="ＭＳ Ｐゴシック" panose="020B0600070205080204" pitchFamily="34" charset="-128"/>
              </a:rPr>
              <a:t>interactions and family stress</a:t>
            </a:r>
          </a:p>
          <a:p>
            <a:pPr lvl="1"/>
            <a:r>
              <a:rPr lang="en-US" altLang="en-US" dirty="0">
                <a:ea typeface="ＭＳ Ｐゴシック" panose="020B0600070205080204" pitchFamily="34" charset="-128"/>
              </a:rPr>
              <a:t>Associated with social anxiety in middle childhood</a:t>
            </a:r>
          </a:p>
          <a:p>
            <a:endParaRPr lang="en-US" altLang="en-US" dirty="0">
              <a:ea typeface="ＭＳ Ｐゴシック" panose="020B0600070205080204" pitchFamily="34" charset="-128"/>
            </a:endParaRPr>
          </a:p>
        </p:txBody>
      </p:sp>
      <p:sp>
        <p:nvSpPr>
          <p:cNvPr id="3072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i="1" dirty="0"/>
              <a:t>  </a:t>
            </a:r>
          </a:p>
          <a:p>
            <a:pPr eaLnBrk="1" hangingPunct="1"/>
            <a:endParaRPr lang="en-US" altLang="en-US" i="1" dirty="0"/>
          </a:p>
        </p:txBody>
      </p:sp>
      <p:sp>
        <p:nvSpPr>
          <p:cNvPr id="30722" name="Title 1"/>
          <p:cNvSpPr>
            <a:spLocks noGrp="1"/>
          </p:cNvSpPr>
          <p:nvPr>
            <p:ph type="title"/>
          </p:nvPr>
        </p:nvSpPr>
        <p:spPr/>
        <p:txBody>
          <a:bodyPr/>
          <a:lstStyle/>
          <a:p>
            <a:r>
              <a:rPr lang="en-US" altLang="en-US" dirty="0">
                <a:ea typeface="ＭＳ Ｐゴシック" panose="020B0600070205080204" pitchFamily="34" charset="-128"/>
              </a:rPr>
              <a:t>Causes of Social Anxiety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Prevalence and Lifetime Morbidity Risk of Anxiety Disorders in the U.S.</a:t>
            </a:r>
          </a:p>
        </p:txBody>
      </p:sp>
      <p:pic>
        <p:nvPicPr>
          <p:cNvPr id="4" name="Picture 3"/>
          <p:cNvPicPr>
            <a:picLocks noChangeAspect="1"/>
          </p:cNvPicPr>
          <p:nvPr/>
        </p:nvPicPr>
        <p:blipFill>
          <a:blip r:embed="rId3"/>
          <a:stretch>
            <a:fillRect/>
          </a:stretch>
        </p:blipFill>
        <p:spPr>
          <a:xfrm>
            <a:off x="1066800" y="1524000"/>
            <a:ext cx="6679680" cy="4846320"/>
          </a:xfrm>
          <a:prstGeom prst="rect">
            <a:avLst/>
          </a:prstGeom>
        </p:spPr>
      </p:pic>
    </p:spTree>
    <p:extLst>
      <p:ext uri="{BB962C8B-B14F-4D97-AF65-F5344CB8AC3E}">
        <p14:creationId xmlns:p14="http://schemas.microsoft.com/office/powerpoint/2010/main" val="16926377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u="sng" dirty="0"/>
              <a:t>Females</a:t>
            </a:r>
            <a:r>
              <a:rPr lang="en-US" dirty="0"/>
              <a:t> more likely to have phobias</a:t>
            </a:r>
          </a:p>
          <a:p>
            <a:pPr lvl="1"/>
            <a:r>
              <a:rPr lang="en-US" dirty="0"/>
              <a:t>Some objects of phobia trigger both fear and disgust responses</a:t>
            </a:r>
          </a:p>
          <a:p>
            <a:pPr lvl="2"/>
            <a:r>
              <a:rPr lang="en-US" dirty="0"/>
              <a:t>Disgust response stronger in females</a:t>
            </a:r>
          </a:p>
          <a:p>
            <a:r>
              <a:rPr lang="en-US" dirty="0"/>
              <a:t>Social anxiety disorder (SAD) more common </a:t>
            </a:r>
            <a:r>
              <a:rPr lang="en-US" u="sng" dirty="0"/>
              <a:t>in collectivistic </a:t>
            </a:r>
            <a:r>
              <a:rPr lang="en-US" dirty="0"/>
              <a:t>cultures</a:t>
            </a:r>
          </a:p>
          <a:p>
            <a:pPr lvl="1"/>
            <a:r>
              <a:rPr lang="en-US" dirty="0"/>
              <a:t>Individual behaviors seen to reflect on entire family or group</a:t>
            </a:r>
          </a:p>
          <a:p>
            <a:pPr marL="0" indent="0">
              <a:buNone/>
            </a:pPr>
            <a:r>
              <a:rPr lang="en-US" b="1" i="1" dirty="0"/>
              <a:t>Q: Why?</a:t>
            </a:r>
          </a:p>
        </p:txBody>
      </p:sp>
      <p:sp>
        <p:nvSpPr>
          <p:cNvPr id="3" name="Title 2"/>
          <p:cNvSpPr>
            <a:spLocks noGrp="1"/>
          </p:cNvSpPr>
          <p:nvPr>
            <p:ph type="title"/>
          </p:nvPr>
        </p:nvSpPr>
        <p:spPr/>
        <p:txBody>
          <a:bodyPr/>
          <a:lstStyle/>
          <a:p>
            <a:r>
              <a:rPr lang="en-US" dirty="0"/>
              <a:t>Sociocultural Dimension</a:t>
            </a:r>
          </a:p>
        </p:txBody>
      </p:sp>
    </p:spTree>
    <p:extLst>
      <p:ext uri="{BB962C8B-B14F-4D97-AF65-F5344CB8AC3E}">
        <p14:creationId xmlns:p14="http://schemas.microsoft.com/office/powerpoint/2010/main" val="17602925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317" name="Rectangle 13"/>
          <p:cNvSpPr>
            <a:spLocks noGrp="1" noChangeArrowheads="1"/>
          </p:cNvSpPr>
          <p:nvPr>
            <p:ph idx="1"/>
          </p:nvPr>
        </p:nvSpPr>
        <p:spPr/>
        <p:txBody>
          <a:bodyPr/>
          <a:lstStyle/>
          <a:p>
            <a:pPr eaLnBrk="1" hangingPunct="1"/>
            <a:r>
              <a:rPr lang="en-US" altLang="en-US" dirty="0">
                <a:ea typeface="ＭＳ Ｐゴシック" panose="020B0600070205080204" pitchFamily="34" charset="-128"/>
              </a:rPr>
              <a:t>Medications with efficacy for SAD</a:t>
            </a:r>
          </a:p>
          <a:p>
            <a:pPr lvl="1" eaLnBrk="1" hangingPunct="1"/>
            <a:r>
              <a:rPr lang="en-US" altLang="en-US" dirty="0">
                <a:ea typeface="ＭＳ Ｐゴシック" panose="020B0600070205080204" pitchFamily="34" charset="-128"/>
              </a:rPr>
              <a:t>Benzodiazepines  - sedating</a:t>
            </a:r>
          </a:p>
          <a:p>
            <a:pPr lvl="2" eaLnBrk="1" hangingPunct="1"/>
            <a:r>
              <a:rPr lang="en-US" altLang="en-US" dirty="0">
                <a:ea typeface="ＭＳ Ｐゴシック" panose="020B0600070205080204" pitchFamily="34" charset="-128"/>
              </a:rPr>
              <a:t>Examples: Ativan, Xanax, Valium</a:t>
            </a:r>
          </a:p>
          <a:p>
            <a:pPr lvl="2" eaLnBrk="1" hangingPunct="1"/>
            <a:r>
              <a:rPr lang="en-US" altLang="en-US" dirty="0">
                <a:ea typeface="ＭＳ Ｐゴシック" panose="020B0600070205080204" pitchFamily="34" charset="-128"/>
              </a:rPr>
              <a:t>Can produce dependence</a:t>
            </a:r>
          </a:p>
          <a:p>
            <a:pPr lvl="1" eaLnBrk="1" hangingPunct="1"/>
            <a:r>
              <a:rPr lang="en-US" altLang="en-US" dirty="0">
                <a:ea typeface="ＭＳ Ｐゴシック" panose="020B0600070205080204" pitchFamily="34" charset="-128"/>
              </a:rPr>
              <a:t>SSRIs</a:t>
            </a:r>
          </a:p>
          <a:p>
            <a:pPr lvl="2" eaLnBrk="1" hangingPunct="1"/>
            <a:r>
              <a:rPr lang="en-US" altLang="en-US" dirty="0">
                <a:ea typeface="ＭＳ Ｐゴシック" panose="020B0600070205080204" pitchFamily="34" charset="-128"/>
              </a:rPr>
              <a:t>Often prescribed for chronic forms of anxiety</a:t>
            </a:r>
          </a:p>
          <a:p>
            <a:pPr lvl="1" eaLnBrk="1" hangingPunct="1"/>
            <a:r>
              <a:rPr lang="en-US" altLang="en-US" dirty="0">
                <a:ea typeface="ＭＳ Ｐゴシック" panose="020B0600070205080204" pitchFamily="34" charset="-128"/>
              </a:rPr>
              <a:t>Beta-blockers – shuts off </a:t>
            </a:r>
            <a:r>
              <a:rPr lang="en-US" altLang="en-US" dirty="0" err="1">
                <a:ea typeface="ＭＳ Ｐゴシック" panose="020B0600070205080204" pitchFamily="34" charset="-128"/>
              </a:rPr>
              <a:t>symp</a:t>
            </a:r>
            <a:r>
              <a:rPr lang="en-US" altLang="en-US" dirty="0">
                <a:ea typeface="ＭＳ Ｐゴシック" panose="020B0600070205080204" pitchFamily="34" charset="-128"/>
              </a:rPr>
              <a:t> </a:t>
            </a:r>
            <a:r>
              <a:rPr lang="en-US" altLang="en-US" dirty="0" err="1">
                <a:ea typeface="ＭＳ Ｐゴシック" panose="020B0600070205080204" pitchFamily="34" charset="-128"/>
              </a:rPr>
              <a:t>nerv</a:t>
            </a:r>
            <a:r>
              <a:rPr lang="en-US" altLang="en-US" dirty="0">
                <a:ea typeface="ＭＳ Ｐゴシック" panose="020B0600070205080204" pitchFamily="34" charset="-128"/>
              </a:rPr>
              <a:t> sys</a:t>
            </a:r>
          </a:p>
          <a:p>
            <a:pPr lvl="1" eaLnBrk="1" hangingPunct="1"/>
            <a:r>
              <a:rPr lang="en-US" altLang="en-US" dirty="0">
                <a:ea typeface="ＭＳ Ｐゴシック" panose="020B0600070205080204" pitchFamily="34" charset="-128"/>
              </a:rPr>
              <a:t>D-</a:t>
            </a:r>
            <a:r>
              <a:rPr lang="en-US" altLang="en-US" dirty="0" err="1">
                <a:ea typeface="ＭＳ Ｐゴシック" panose="020B0600070205080204" pitchFamily="34" charset="-128"/>
              </a:rPr>
              <a:t>cycloserine</a:t>
            </a:r>
            <a:r>
              <a:rPr lang="en-US" altLang="en-US" dirty="0">
                <a:ea typeface="ＭＳ Ｐゴシック" panose="020B0600070205080204" pitchFamily="34" charset="-128"/>
              </a:rPr>
              <a:t> (</a:t>
            </a:r>
            <a:r>
              <a:rPr lang="en-US" altLang="en-US" dirty="0" err="1">
                <a:ea typeface="ＭＳ Ｐゴシック" panose="020B0600070205080204" pitchFamily="34" charset="-128"/>
              </a:rPr>
              <a:t>Seromycin</a:t>
            </a:r>
            <a:r>
              <a:rPr lang="en-US" altLang="en-US" dirty="0">
                <a:ea typeface="ＭＳ Ｐゴシック" panose="020B0600070205080204" pitchFamily="34" charset="-128"/>
              </a:rPr>
              <a:t>) antibiotic used to </a:t>
            </a:r>
            <a:r>
              <a:rPr lang="en-US" altLang="en-US" dirty="0" err="1">
                <a:ea typeface="ＭＳ Ｐゴシック" panose="020B0600070205080204" pitchFamily="34" charset="-128"/>
              </a:rPr>
              <a:t>tx</a:t>
            </a:r>
            <a:r>
              <a:rPr lang="en-US" altLang="en-US" dirty="0">
                <a:ea typeface="ＭＳ Ｐゴシック" panose="020B0600070205080204" pitchFamily="34" charset="-128"/>
              </a:rPr>
              <a:t> Tuberculosis – affects area of brain that unlearns fear response</a:t>
            </a:r>
          </a:p>
        </p:txBody>
      </p:sp>
      <p:sp>
        <p:nvSpPr>
          <p:cNvPr id="3174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i="1" dirty="0"/>
              <a:t>  </a:t>
            </a:r>
          </a:p>
          <a:p>
            <a:pPr eaLnBrk="1" hangingPunct="1"/>
            <a:endParaRPr lang="en-US" altLang="en-US" i="1" dirty="0"/>
          </a:p>
        </p:txBody>
      </p:sp>
      <p:sp>
        <p:nvSpPr>
          <p:cNvPr id="31746" name="Rectangle 12"/>
          <p:cNvSpPr>
            <a:spLocks noGrp="1" noChangeArrowheads="1"/>
          </p:cNvSpPr>
          <p:nvPr>
            <p:ph type="title"/>
          </p:nvPr>
        </p:nvSpPr>
        <p:spPr/>
        <p:txBody>
          <a:bodyPr/>
          <a:lstStyle/>
          <a:p>
            <a:pPr eaLnBrk="1" hangingPunct="1"/>
            <a:r>
              <a:rPr lang="en-US" altLang="en-US" dirty="0">
                <a:ea typeface="ＭＳ Ｐゴシック" panose="020B0600070205080204" pitchFamily="34" charset="-128"/>
              </a:rPr>
              <a:t>Psychiatric Treatment of Phobias</a:t>
            </a:r>
          </a:p>
        </p:txBody>
      </p:sp>
    </p:spTree>
  </p:cSld>
  <p:clrMapOvr>
    <a:masterClrMapping/>
  </p:clrMapOvr>
  <p:transition spd="med">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u="sng" dirty="0"/>
              <a:t>Exposure therapy</a:t>
            </a:r>
          </a:p>
          <a:p>
            <a:pPr lvl="1"/>
            <a:r>
              <a:rPr lang="en-US" dirty="0"/>
              <a:t>Flooding</a:t>
            </a:r>
          </a:p>
          <a:p>
            <a:pPr lvl="1"/>
            <a:r>
              <a:rPr lang="en-US" dirty="0"/>
              <a:t>Systematic desensitization</a:t>
            </a:r>
          </a:p>
          <a:p>
            <a:pPr lvl="2"/>
            <a:r>
              <a:rPr lang="en-US" dirty="0"/>
              <a:t>Gradual exposure with relaxation</a:t>
            </a:r>
          </a:p>
          <a:p>
            <a:pPr lvl="2"/>
            <a:r>
              <a:rPr lang="en-US" dirty="0"/>
              <a:t>In vivo or imagined</a:t>
            </a:r>
          </a:p>
          <a:p>
            <a:r>
              <a:rPr lang="en-US" u="sng" dirty="0"/>
              <a:t>Cognitive restructuring</a:t>
            </a:r>
          </a:p>
          <a:p>
            <a:pPr lvl="1"/>
            <a:r>
              <a:rPr lang="en-US" dirty="0"/>
              <a:t>Identifying and changing irrational thoughts</a:t>
            </a:r>
          </a:p>
          <a:p>
            <a:r>
              <a:rPr lang="en-US" u="sng" dirty="0"/>
              <a:t>Modeling therapy</a:t>
            </a:r>
          </a:p>
          <a:p>
            <a:pPr lvl="1"/>
            <a:r>
              <a:rPr lang="en-US" dirty="0"/>
              <a:t>Viewing another person’s successful interactions with the subject of the phobia</a:t>
            </a:r>
          </a:p>
        </p:txBody>
      </p:sp>
      <p:sp>
        <p:nvSpPr>
          <p:cNvPr id="3" name="Title 2"/>
          <p:cNvSpPr>
            <a:spLocks noGrp="1"/>
          </p:cNvSpPr>
          <p:nvPr>
            <p:ph type="title"/>
          </p:nvPr>
        </p:nvSpPr>
        <p:spPr/>
        <p:txBody>
          <a:bodyPr/>
          <a:lstStyle/>
          <a:p>
            <a:r>
              <a:rPr lang="en-US" dirty="0"/>
              <a:t>Cognitive-Behavioral Treatments</a:t>
            </a:r>
          </a:p>
        </p:txBody>
      </p:sp>
    </p:spTree>
    <p:extLst>
      <p:ext uri="{BB962C8B-B14F-4D97-AF65-F5344CB8AC3E}">
        <p14:creationId xmlns:p14="http://schemas.microsoft.com/office/powerpoint/2010/main" val="31972713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Recurrent, unexpected panic attacks</a:t>
            </a:r>
          </a:p>
          <a:p>
            <a:pPr lvl="1"/>
            <a:r>
              <a:rPr lang="en-US" dirty="0"/>
              <a:t>Combined with apprehension about having another attack or behavior changes designed to avoid having another attack</a:t>
            </a:r>
          </a:p>
          <a:p>
            <a:pPr lvl="1"/>
            <a:r>
              <a:rPr lang="en-US" dirty="0"/>
              <a:t>Reactions present for one month or more</a:t>
            </a:r>
          </a:p>
          <a:p>
            <a:r>
              <a:rPr lang="en-US" dirty="0"/>
              <a:t>Twelve month prevalence rate in the U.S. is 2.7 percent</a:t>
            </a:r>
          </a:p>
          <a:p>
            <a:pPr marL="457200" lvl="1" indent="0">
              <a:buNone/>
            </a:pPr>
            <a:r>
              <a:rPr lang="en-US" dirty="0"/>
              <a:t>- Women 2x Men</a:t>
            </a:r>
          </a:p>
          <a:p>
            <a:pPr lvl="1"/>
            <a:r>
              <a:rPr lang="en-US" dirty="0">
                <a:hlinkClick r:id="rId2"/>
              </a:rPr>
              <a:t>https://www.youtube.com/watch?v=dzA4wFHBiEI</a:t>
            </a:r>
            <a:endParaRPr lang="en-US" dirty="0"/>
          </a:p>
          <a:p>
            <a:pPr lvl="1"/>
            <a:endParaRPr lang="en-US" dirty="0"/>
          </a:p>
        </p:txBody>
      </p:sp>
      <p:sp>
        <p:nvSpPr>
          <p:cNvPr id="3" name="Title 2"/>
          <p:cNvSpPr>
            <a:spLocks noGrp="1"/>
          </p:cNvSpPr>
          <p:nvPr>
            <p:ph type="title"/>
          </p:nvPr>
        </p:nvSpPr>
        <p:spPr/>
        <p:txBody>
          <a:bodyPr/>
          <a:lstStyle/>
          <a:p>
            <a:r>
              <a:rPr lang="en-US" dirty="0"/>
              <a:t>Panic Disorder</a:t>
            </a:r>
          </a:p>
        </p:txBody>
      </p:sp>
    </p:spTree>
    <p:extLst>
      <p:ext uri="{BB962C8B-B14F-4D97-AF65-F5344CB8AC3E}">
        <p14:creationId xmlns:p14="http://schemas.microsoft.com/office/powerpoint/2010/main" val="9010173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Biopsychosocial Model of Panic Disorder</a:t>
            </a:r>
          </a:p>
        </p:txBody>
      </p:sp>
      <p:pic>
        <p:nvPicPr>
          <p:cNvPr id="4" name="Picture 3"/>
          <p:cNvPicPr>
            <a:picLocks noChangeAspect="1"/>
          </p:cNvPicPr>
          <p:nvPr/>
        </p:nvPicPr>
        <p:blipFill>
          <a:blip r:embed="rId3"/>
          <a:stretch>
            <a:fillRect/>
          </a:stretch>
        </p:blipFill>
        <p:spPr>
          <a:xfrm>
            <a:off x="838200" y="1371600"/>
            <a:ext cx="7164884" cy="5029200"/>
          </a:xfrm>
          <a:prstGeom prst="rect">
            <a:avLst/>
          </a:prstGeom>
        </p:spPr>
      </p:pic>
    </p:spTree>
    <p:extLst>
      <p:ext uri="{BB962C8B-B14F-4D97-AF65-F5344CB8AC3E}">
        <p14:creationId xmlns:p14="http://schemas.microsoft.com/office/powerpoint/2010/main" val="33512061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u="sng" dirty="0"/>
              <a:t>Biological dimension</a:t>
            </a:r>
          </a:p>
          <a:p>
            <a:pPr lvl="1"/>
            <a:r>
              <a:rPr lang="en-US" dirty="0"/>
              <a:t>Heritability is 32 percent</a:t>
            </a:r>
          </a:p>
          <a:p>
            <a:pPr lvl="1"/>
            <a:r>
              <a:rPr lang="en-US" dirty="0"/>
              <a:t>SSRIs have been shown to be effective</a:t>
            </a:r>
          </a:p>
          <a:p>
            <a:pPr lvl="2"/>
            <a:r>
              <a:rPr lang="en-US" dirty="0"/>
              <a:t>Designed to increase serotonin levels</a:t>
            </a:r>
          </a:p>
          <a:p>
            <a:pPr lvl="2"/>
            <a:endParaRPr lang="en-US" dirty="0"/>
          </a:p>
          <a:p>
            <a:r>
              <a:rPr lang="en-US" u="sng" dirty="0"/>
              <a:t>Psychological dimension</a:t>
            </a:r>
          </a:p>
          <a:p>
            <a:pPr lvl="1"/>
            <a:r>
              <a:rPr lang="en-US" dirty="0"/>
              <a:t>Heightened fear responses to bodily sensations</a:t>
            </a:r>
          </a:p>
          <a:p>
            <a:pPr lvl="1"/>
            <a:r>
              <a:rPr lang="en-US" dirty="0"/>
              <a:t>Trauma </a:t>
            </a:r>
            <a:r>
              <a:rPr lang="en-US" dirty="0" err="1"/>
              <a:t>hx</a:t>
            </a:r>
            <a:r>
              <a:rPr lang="en-US" dirty="0"/>
              <a:t> can heighten the sensitivity</a:t>
            </a:r>
          </a:p>
        </p:txBody>
      </p:sp>
      <p:sp>
        <p:nvSpPr>
          <p:cNvPr id="3" name="Title 2"/>
          <p:cNvSpPr>
            <a:spLocks noGrp="1"/>
          </p:cNvSpPr>
          <p:nvPr>
            <p:ph type="title"/>
          </p:nvPr>
        </p:nvSpPr>
        <p:spPr/>
        <p:txBody>
          <a:bodyPr/>
          <a:lstStyle/>
          <a:p>
            <a:r>
              <a:rPr lang="en-US" dirty="0"/>
              <a:t>Etiology of a Panic Disorder</a:t>
            </a:r>
          </a:p>
        </p:txBody>
      </p:sp>
    </p:spTree>
    <p:extLst>
      <p:ext uri="{BB962C8B-B14F-4D97-AF65-F5344CB8AC3E}">
        <p14:creationId xmlns:p14="http://schemas.microsoft.com/office/powerpoint/2010/main" val="3871112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 of Cognitions in Panic Attacks</a:t>
            </a:r>
          </a:p>
        </p:txBody>
      </p:sp>
      <p:pic>
        <p:nvPicPr>
          <p:cNvPr id="4" name="Picture 3" descr="Role of Cognitions in Panic Attacks &#10;A positive feedback loop between cognitions and somatic symptoms leads to panic attacks.&#10;"/>
          <p:cNvPicPr>
            <a:picLocks noChangeAspect="1"/>
          </p:cNvPicPr>
          <p:nvPr/>
        </p:nvPicPr>
        <p:blipFill>
          <a:blip r:embed="rId3"/>
          <a:stretch>
            <a:fillRect/>
          </a:stretch>
        </p:blipFill>
        <p:spPr>
          <a:xfrm>
            <a:off x="262149" y="2133600"/>
            <a:ext cx="8615219" cy="2971800"/>
          </a:xfrm>
          <a:prstGeom prst="rect">
            <a:avLst/>
          </a:prstGeom>
        </p:spPr>
      </p:pic>
    </p:spTree>
    <p:extLst>
      <p:ext uri="{BB962C8B-B14F-4D97-AF65-F5344CB8AC3E}">
        <p14:creationId xmlns:p14="http://schemas.microsoft.com/office/powerpoint/2010/main" val="11005206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Contributing factors</a:t>
            </a:r>
          </a:p>
          <a:p>
            <a:pPr lvl="1"/>
            <a:r>
              <a:rPr lang="en-US" dirty="0"/>
              <a:t>Stressful childhood</a:t>
            </a:r>
          </a:p>
          <a:p>
            <a:pPr lvl="2"/>
            <a:r>
              <a:rPr lang="en-US" dirty="0"/>
              <a:t>Separation anxiety, family conflicts, school problems, or loss of a loved one</a:t>
            </a:r>
          </a:p>
          <a:p>
            <a:r>
              <a:rPr lang="en-US" dirty="0"/>
              <a:t>Asian American and Latino/Hispanic adolescents less likely to panic</a:t>
            </a:r>
          </a:p>
          <a:p>
            <a:pPr lvl="1"/>
            <a:r>
              <a:rPr lang="en-US" dirty="0"/>
              <a:t>Higher anxiety sensitivity for European American adolescents</a:t>
            </a:r>
          </a:p>
          <a:p>
            <a:pPr lvl="2"/>
            <a:r>
              <a:rPr lang="en-US" dirty="0"/>
              <a:t>European </a:t>
            </a:r>
            <a:r>
              <a:rPr lang="en-US" dirty="0" err="1"/>
              <a:t>Amer</a:t>
            </a:r>
            <a:r>
              <a:rPr lang="en-US" dirty="0"/>
              <a:t> more likely to have panic attacks</a:t>
            </a:r>
          </a:p>
          <a:p>
            <a:pPr lvl="2"/>
            <a:r>
              <a:rPr lang="en-US" i="1" dirty="0"/>
              <a:t>Accuracy of incidence statistic unclear</a:t>
            </a:r>
          </a:p>
        </p:txBody>
      </p:sp>
      <p:sp>
        <p:nvSpPr>
          <p:cNvPr id="3" name="Title 2"/>
          <p:cNvSpPr>
            <a:spLocks noGrp="1"/>
          </p:cNvSpPr>
          <p:nvPr>
            <p:ph type="title"/>
          </p:nvPr>
        </p:nvSpPr>
        <p:spPr/>
        <p:txBody>
          <a:bodyPr/>
          <a:lstStyle/>
          <a:p>
            <a:r>
              <a:rPr lang="en-US" dirty="0"/>
              <a:t>Sociocultural Risk Factors of Panic Disorder</a:t>
            </a:r>
          </a:p>
        </p:txBody>
      </p:sp>
    </p:spTree>
    <p:extLst>
      <p:ext uri="{BB962C8B-B14F-4D97-AF65-F5344CB8AC3E}">
        <p14:creationId xmlns:p14="http://schemas.microsoft.com/office/powerpoint/2010/main" val="29514540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Benzodiazepines</a:t>
            </a:r>
          </a:p>
          <a:p>
            <a:r>
              <a:rPr lang="en-US" dirty="0"/>
              <a:t>Antidepressants</a:t>
            </a:r>
          </a:p>
          <a:p>
            <a:r>
              <a:rPr lang="en-US" dirty="0"/>
              <a:t>Beta-blockers</a:t>
            </a:r>
          </a:p>
          <a:p>
            <a:r>
              <a:rPr lang="en-US" dirty="0"/>
              <a:t>High relapse rates after cessation of drug therapy</a:t>
            </a:r>
          </a:p>
        </p:txBody>
      </p:sp>
      <p:sp>
        <p:nvSpPr>
          <p:cNvPr id="3" name="Title 2"/>
          <p:cNvSpPr>
            <a:spLocks noGrp="1"/>
          </p:cNvSpPr>
          <p:nvPr>
            <p:ph type="title"/>
          </p:nvPr>
        </p:nvSpPr>
        <p:spPr/>
        <p:txBody>
          <a:bodyPr/>
          <a:lstStyle/>
          <a:p>
            <a:r>
              <a:rPr lang="en-US" dirty="0"/>
              <a:t>Psychiatric Treatment of Panic Disorder</a:t>
            </a:r>
          </a:p>
        </p:txBody>
      </p:sp>
    </p:spTree>
    <p:extLst>
      <p:ext uri="{BB962C8B-B14F-4D97-AF65-F5344CB8AC3E}">
        <p14:creationId xmlns:p14="http://schemas.microsoft.com/office/powerpoint/2010/main" val="30502787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Promotes self-efficacy</a:t>
            </a:r>
          </a:p>
          <a:p>
            <a:r>
              <a:rPr lang="en-US" dirty="0"/>
              <a:t>General steps</a:t>
            </a:r>
          </a:p>
          <a:p>
            <a:pPr lvl="1"/>
            <a:r>
              <a:rPr lang="en-US" dirty="0"/>
              <a:t>Educating the client about panic disorder</a:t>
            </a:r>
          </a:p>
          <a:p>
            <a:pPr lvl="1"/>
            <a:r>
              <a:rPr lang="en-US" dirty="0"/>
              <a:t>Identifying and correcting catastrophic thinking</a:t>
            </a:r>
          </a:p>
          <a:p>
            <a:pPr lvl="1"/>
            <a:r>
              <a:rPr lang="en-US" dirty="0"/>
              <a:t>Teaching client to self-induce physiological symptoms in order to extinguish the conditioning</a:t>
            </a:r>
          </a:p>
          <a:p>
            <a:pPr lvl="1"/>
            <a:r>
              <a:rPr lang="en-US" dirty="0"/>
              <a:t>Encouraging client to face the symptoms</a:t>
            </a:r>
          </a:p>
          <a:p>
            <a:endParaRPr lang="en-US" dirty="0"/>
          </a:p>
        </p:txBody>
      </p:sp>
      <p:sp>
        <p:nvSpPr>
          <p:cNvPr id="3" name="Title 2"/>
          <p:cNvSpPr>
            <a:spLocks noGrp="1"/>
          </p:cNvSpPr>
          <p:nvPr>
            <p:ph type="title"/>
          </p:nvPr>
        </p:nvSpPr>
        <p:spPr/>
        <p:txBody>
          <a:bodyPr/>
          <a:lstStyle/>
          <a:p>
            <a:r>
              <a:rPr lang="en-US" dirty="0"/>
              <a:t>Cognitive-Behavioral Treatment</a:t>
            </a:r>
            <a:br>
              <a:rPr lang="en-US" dirty="0"/>
            </a:br>
            <a:r>
              <a:rPr lang="en-US" dirty="0"/>
              <a:t>of Panic Disorder</a:t>
            </a:r>
          </a:p>
        </p:txBody>
      </p:sp>
    </p:spTree>
    <p:extLst>
      <p:ext uri="{BB962C8B-B14F-4D97-AF65-F5344CB8AC3E}">
        <p14:creationId xmlns:p14="http://schemas.microsoft.com/office/powerpoint/2010/main" val="30380132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Biopsychosocial Model of Anxiety Disorders</a:t>
            </a:r>
          </a:p>
        </p:txBody>
      </p:sp>
      <p:pic>
        <p:nvPicPr>
          <p:cNvPr id="3" name="Picture 2" descr="Multipath Model of Anxiety&#10;Disorders&#10;The dimensions interact with one&#10;another and combine in different&#10;ways to result in a specific anxiety&#10;disorder. The importance and&#10;influence of each dimension vary&#10;from individual to individual."/>
          <p:cNvPicPr>
            <a:picLocks noChangeAspect="1"/>
          </p:cNvPicPr>
          <p:nvPr/>
        </p:nvPicPr>
        <p:blipFill>
          <a:blip r:embed="rId3"/>
          <a:stretch>
            <a:fillRect/>
          </a:stretch>
        </p:blipFill>
        <p:spPr>
          <a:xfrm>
            <a:off x="745471" y="1371600"/>
            <a:ext cx="7648575" cy="5130142"/>
          </a:xfrm>
          <a:prstGeom prst="rect">
            <a:avLst/>
          </a:prstGeom>
        </p:spPr>
      </p:pic>
    </p:spTree>
    <p:extLst>
      <p:ext uri="{BB962C8B-B14F-4D97-AF65-F5344CB8AC3E}">
        <p14:creationId xmlns:p14="http://schemas.microsoft.com/office/powerpoint/2010/main" val="17045200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9269" name="Rectangle 5"/>
          <p:cNvSpPr>
            <a:spLocks noGrp="1" noChangeArrowheads="1"/>
          </p:cNvSpPr>
          <p:nvPr>
            <p:ph idx="1"/>
          </p:nvPr>
        </p:nvSpPr>
        <p:spPr/>
        <p:txBody>
          <a:bodyPr/>
          <a:lstStyle/>
          <a:p>
            <a:r>
              <a:rPr lang="en-US" altLang="en-US" dirty="0"/>
              <a:t>Persistent anxiety and excessive worry over life circumstances</a:t>
            </a:r>
          </a:p>
          <a:p>
            <a:endParaRPr lang="en-US" altLang="en-US" dirty="0"/>
          </a:p>
          <a:p>
            <a:r>
              <a:rPr lang="en-US" altLang="en-US" dirty="0"/>
              <a:t>DSM-5 diagnostic criteria</a:t>
            </a:r>
          </a:p>
          <a:p>
            <a:pPr lvl="1"/>
            <a:r>
              <a:rPr lang="en-US" altLang="en-US" dirty="0"/>
              <a:t>Symptoms must be present on the majority of days for six months</a:t>
            </a:r>
          </a:p>
          <a:p>
            <a:pPr lvl="1"/>
            <a:r>
              <a:rPr lang="en-US" altLang="en-US" dirty="0"/>
              <a:t>Causes significant impairment in life activities</a:t>
            </a:r>
          </a:p>
          <a:p>
            <a:r>
              <a:rPr lang="en-US" altLang="en-US" dirty="0"/>
              <a:t>Develops gradually</a:t>
            </a:r>
          </a:p>
          <a:p>
            <a:pPr lvl="1"/>
            <a:r>
              <a:rPr lang="en-US" altLang="en-US" b="1" dirty="0"/>
              <a:t>Often begins in childhood or adolescence</a:t>
            </a:r>
          </a:p>
          <a:p>
            <a:pPr lvl="1"/>
            <a:endParaRPr lang="en-US" altLang="en-US" dirty="0"/>
          </a:p>
        </p:txBody>
      </p:sp>
      <p:sp>
        <p:nvSpPr>
          <p:cNvPr id="41988" name="Footer Placeholder 4"/>
          <p:cNvSpPr>
            <a:spLocks noGrp="1"/>
          </p:cNvSpPr>
          <p:nvPr>
            <p:ph type="ftr" sz="quarter" idx="11"/>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r>
              <a:rPr lang="en-US" altLang="en-US" dirty="0"/>
              <a:t>  </a:t>
            </a:r>
          </a:p>
          <a:p>
            <a:endParaRPr lang="en-US" altLang="en-US" dirty="0"/>
          </a:p>
        </p:txBody>
      </p:sp>
      <p:sp>
        <p:nvSpPr>
          <p:cNvPr id="41986" name="Rectangle 4"/>
          <p:cNvSpPr>
            <a:spLocks noGrp="1" noChangeArrowheads="1"/>
          </p:cNvSpPr>
          <p:nvPr>
            <p:ph type="title"/>
          </p:nvPr>
        </p:nvSpPr>
        <p:spPr/>
        <p:txBody>
          <a:bodyPr/>
          <a:lstStyle/>
          <a:p>
            <a:r>
              <a:rPr lang="en-US" altLang="en-US" dirty="0"/>
              <a:t>Generalized Anxiety Disorder (GAD)</a:t>
            </a:r>
          </a:p>
        </p:txBody>
      </p:sp>
    </p:spTree>
  </p:cSld>
  <p:clrMapOvr>
    <a:masterClrMapping/>
  </p:clrMapOvr>
  <p:transition spd="med">
    <p:wipe dir="r"/>
  </p:transition>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075" name="Rectangle 11"/>
          <p:cNvSpPr>
            <a:spLocks noGrp="1" noChangeArrowheads="1"/>
          </p:cNvSpPr>
          <p:nvPr>
            <p:ph idx="1"/>
          </p:nvPr>
        </p:nvSpPr>
        <p:spPr/>
        <p:txBody>
          <a:bodyPr/>
          <a:lstStyle/>
          <a:p>
            <a:r>
              <a:rPr lang="en-US" altLang="en-US" b="1" dirty="0"/>
              <a:t>Biological dimension</a:t>
            </a:r>
          </a:p>
          <a:p>
            <a:pPr lvl="1"/>
            <a:r>
              <a:rPr lang="en-US" altLang="en-US" dirty="0"/>
              <a:t>Small but significant heritability factor</a:t>
            </a:r>
          </a:p>
          <a:p>
            <a:pPr lvl="1"/>
            <a:r>
              <a:rPr lang="en-US" altLang="en-US" dirty="0"/>
              <a:t>May disrupt prefrontal cortex modulation of response to threatening situations</a:t>
            </a:r>
          </a:p>
          <a:p>
            <a:pPr lvl="1"/>
            <a:endParaRPr lang="en-US" altLang="en-US" dirty="0"/>
          </a:p>
          <a:p>
            <a:r>
              <a:rPr lang="en-US" altLang="en-US" b="1" dirty="0"/>
              <a:t>Psychological dimension</a:t>
            </a:r>
          </a:p>
          <a:p>
            <a:pPr lvl="1"/>
            <a:r>
              <a:rPr lang="en-US" altLang="en-US" dirty="0"/>
              <a:t>Cognitive theories: Distortive Thinking underlies persistent worries, not able to reality test thinking</a:t>
            </a:r>
          </a:p>
        </p:txBody>
      </p:sp>
      <p:sp>
        <p:nvSpPr>
          <p:cNvPr id="45060" name="Footer Placeholder 4"/>
          <p:cNvSpPr>
            <a:spLocks noGrp="1"/>
          </p:cNvSpPr>
          <p:nvPr>
            <p:ph type="ftr" sz="quarter" idx="11"/>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r>
              <a:rPr lang="en-US" altLang="en-US" dirty="0"/>
              <a:t>  </a:t>
            </a:r>
          </a:p>
          <a:p>
            <a:endParaRPr lang="en-US" altLang="en-US" dirty="0"/>
          </a:p>
        </p:txBody>
      </p:sp>
      <p:sp>
        <p:nvSpPr>
          <p:cNvPr id="45058" name="Rectangle 10"/>
          <p:cNvSpPr>
            <a:spLocks noGrp="1" noChangeArrowheads="1"/>
          </p:cNvSpPr>
          <p:nvPr>
            <p:ph type="title"/>
          </p:nvPr>
        </p:nvSpPr>
        <p:spPr/>
        <p:txBody>
          <a:bodyPr/>
          <a:lstStyle/>
          <a:p>
            <a:r>
              <a:rPr lang="en-US" altLang="en-US" dirty="0"/>
              <a:t>Etiology of Generalized Anxiety Disorder</a:t>
            </a:r>
          </a:p>
        </p:txBody>
      </p:sp>
    </p:spTree>
  </p:cSld>
  <p:clrMapOvr>
    <a:masterClrMapping/>
  </p:clrMapOvr>
  <p:transition spd="med">
    <p:wipe dir="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Multipath Model of Generalized Anxiety Disorder (GAD)&#10;The dimensions interact with one another and combine in different ways to result in generalized anxiety disorder (GAD)."/>
          <p:cNvPicPr>
            <a:picLocks noChangeAspect="1"/>
          </p:cNvPicPr>
          <p:nvPr/>
        </p:nvPicPr>
        <p:blipFill>
          <a:blip r:embed="rId3"/>
          <a:stretch>
            <a:fillRect/>
          </a:stretch>
        </p:blipFill>
        <p:spPr>
          <a:xfrm>
            <a:off x="700233" y="1447800"/>
            <a:ext cx="7739051" cy="5029200"/>
          </a:xfrm>
          <a:prstGeom prst="rect">
            <a:avLst/>
          </a:prstGeom>
        </p:spPr>
      </p:pic>
      <p:sp>
        <p:nvSpPr>
          <p:cNvPr id="2" name="Title 1"/>
          <p:cNvSpPr>
            <a:spLocks noGrp="1"/>
          </p:cNvSpPr>
          <p:nvPr>
            <p:ph type="title"/>
          </p:nvPr>
        </p:nvSpPr>
        <p:spPr/>
        <p:txBody>
          <a:bodyPr/>
          <a:lstStyle/>
          <a:p>
            <a:r>
              <a:rPr lang="en-US" dirty="0" err="1"/>
              <a:t>Biopsychosoical</a:t>
            </a:r>
            <a:r>
              <a:rPr lang="en-US" dirty="0"/>
              <a:t> Model of Generalized Anxiety Disorder (GAD)</a:t>
            </a:r>
          </a:p>
        </p:txBody>
      </p:sp>
    </p:spTree>
    <p:extLst>
      <p:ext uri="{BB962C8B-B14F-4D97-AF65-F5344CB8AC3E}">
        <p14:creationId xmlns:p14="http://schemas.microsoft.com/office/powerpoint/2010/main" val="12066640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Negative schemas play a key role</a:t>
            </a:r>
          </a:p>
          <a:p>
            <a:pPr lvl="1"/>
            <a:r>
              <a:rPr lang="en-US" dirty="0"/>
              <a:t>Ambiguous or positive situations seen negatively</a:t>
            </a:r>
          </a:p>
          <a:p>
            <a:pPr lvl="1"/>
            <a:endParaRPr lang="en-US" dirty="0"/>
          </a:p>
          <a:p>
            <a:r>
              <a:rPr lang="en-US" dirty="0"/>
              <a:t>Aspects of worrying</a:t>
            </a:r>
          </a:p>
          <a:p>
            <a:pPr lvl="1"/>
            <a:r>
              <a:rPr lang="en-US" dirty="0"/>
              <a:t>Poor Coping </a:t>
            </a:r>
          </a:p>
          <a:p>
            <a:pPr lvl="1"/>
            <a:r>
              <a:rPr lang="en-US" dirty="0"/>
              <a:t>Constantly generate solutions to “what if” scenarios</a:t>
            </a:r>
          </a:p>
          <a:p>
            <a:pPr lvl="1"/>
            <a:r>
              <a:rPr lang="en-US" dirty="0"/>
              <a:t>Worry about worry</a:t>
            </a:r>
          </a:p>
        </p:txBody>
      </p:sp>
      <p:sp>
        <p:nvSpPr>
          <p:cNvPr id="3" name="Title 2"/>
          <p:cNvSpPr>
            <a:spLocks noGrp="1"/>
          </p:cNvSpPr>
          <p:nvPr>
            <p:ph type="title"/>
          </p:nvPr>
        </p:nvSpPr>
        <p:spPr/>
        <p:txBody>
          <a:bodyPr/>
          <a:lstStyle/>
          <a:p>
            <a:r>
              <a:rPr lang="en-US" dirty="0"/>
              <a:t>Psychological Dimension of GAD</a:t>
            </a:r>
          </a:p>
        </p:txBody>
      </p:sp>
    </p:spTree>
    <p:extLst>
      <p:ext uri="{BB962C8B-B14F-4D97-AF65-F5344CB8AC3E}">
        <p14:creationId xmlns:p14="http://schemas.microsoft.com/office/powerpoint/2010/main" val="32466604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Mothers with anxiety </a:t>
            </a:r>
          </a:p>
          <a:p>
            <a:pPr lvl="1"/>
            <a:r>
              <a:rPr lang="en-US" dirty="0"/>
              <a:t>may be less engaged with their infants</a:t>
            </a:r>
          </a:p>
          <a:p>
            <a:pPr lvl="1"/>
            <a:r>
              <a:rPr lang="en-US" dirty="0"/>
              <a:t>Associated with increased likelihood of child developing GAD</a:t>
            </a:r>
          </a:p>
          <a:p>
            <a:r>
              <a:rPr lang="en-US" dirty="0"/>
              <a:t>Stressors that influence GAD</a:t>
            </a:r>
          </a:p>
          <a:p>
            <a:pPr lvl="1"/>
            <a:r>
              <a:rPr lang="en-US" dirty="0"/>
              <a:t>Poverty, poor housing, prejudice, and discrimination</a:t>
            </a:r>
          </a:p>
          <a:p>
            <a:pPr lvl="1"/>
            <a:r>
              <a:rPr lang="en-US" dirty="0"/>
              <a:t>Peer relationship conflicts</a:t>
            </a:r>
          </a:p>
        </p:txBody>
      </p:sp>
      <p:sp>
        <p:nvSpPr>
          <p:cNvPr id="3" name="Title 2"/>
          <p:cNvSpPr>
            <a:spLocks noGrp="1"/>
          </p:cNvSpPr>
          <p:nvPr>
            <p:ph type="title"/>
          </p:nvPr>
        </p:nvSpPr>
        <p:spPr/>
        <p:txBody>
          <a:bodyPr/>
          <a:lstStyle/>
          <a:p>
            <a:r>
              <a:rPr lang="en-US" dirty="0"/>
              <a:t>Social and Sociocultural Dimensions of GAD</a:t>
            </a:r>
          </a:p>
        </p:txBody>
      </p:sp>
    </p:spTree>
    <p:extLst>
      <p:ext uri="{BB962C8B-B14F-4D97-AF65-F5344CB8AC3E}">
        <p14:creationId xmlns:p14="http://schemas.microsoft.com/office/powerpoint/2010/main" val="14570128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9097" name="Rectangle 9"/>
          <p:cNvSpPr>
            <a:spLocks noGrp="1" noChangeArrowheads="1"/>
          </p:cNvSpPr>
          <p:nvPr>
            <p:ph idx="1"/>
          </p:nvPr>
        </p:nvSpPr>
        <p:spPr/>
        <p:txBody>
          <a:bodyPr/>
          <a:lstStyle/>
          <a:p>
            <a:r>
              <a:rPr lang="en-US" altLang="en-US" dirty="0"/>
              <a:t>Drug therapy</a:t>
            </a:r>
          </a:p>
          <a:p>
            <a:pPr lvl="1"/>
            <a:r>
              <a:rPr lang="en-US" altLang="en-US" dirty="0"/>
              <a:t>Benzodiazepines</a:t>
            </a:r>
          </a:p>
          <a:p>
            <a:pPr lvl="2"/>
            <a:r>
              <a:rPr lang="en-US" altLang="en-US" dirty="0"/>
              <a:t>Issues with dependence</a:t>
            </a:r>
          </a:p>
          <a:p>
            <a:pPr lvl="1"/>
            <a:r>
              <a:rPr lang="en-US" altLang="en-US" dirty="0"/>
              <a:t>Antidepressants</a:t>
            </a:r>
          </a:p>
          <a:p>
            <a:pPr lvl="2"/>
            <a:r>
              <a:rPr lang="en-US" altLang="en-US" dirty="0"/>
              <a:t>Lower less risk of dependence</a:t>
            </a:r>
          </a:p>
          <a:p>
            <a:r>
              <a:rPr lang="en-US" altLang="en-US" dirty="0"/>
              <a:t>Cognitive-behavioral therapy</a:t>
            </a:r>
          </a:p>
          <a:p>
            <a:pPr lvl="1"/>
            <a:r>
              <a:rPr lang="en-US" altLang="en-US" dirty="0"/>
              <a:t>Effective psychological treatment</a:t>
            </a:r>
          </a:p>
          <a:p>
            <a:pPr lvl="2"/>
            <a:r>
              <a:rPr lang="en-US" altLang="en-US" dirty="0"/>
              <a:t>60 percent showed significant symptom reduction that persisted 12 months after treatment</a:t>
            </a:r>
          </a:p>
          <a:p>
            <a:pPr lvl="1"/>
            <a:endParaRPr lang="en-US" altLang="en-US" dirty="0"/>
          </a:p>
        </p:txBody>
      </p:sp>
      <p:sp>
        <p:nvSpPr>
          <p:cNvPr id="47108" name="Footer Placeholder 4"/>
          <p:cNvSpPr>
            <a:spLocks noGrp="1"/>
          </p:cNvSpPr>
          <p:nvPr>
            <p:ph type="ftr" sz="quarter" idx="11"/>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r>
              <a:rPr lang="en-US" altLang="en-US" dirty="0"/>
              <a:t>  </a:t>
            </a:r>
          </a:p>
          <a:p>
            <a:endParaRPr lang="en-US" altLang="en-US" dirty="0"/>
          </a:p>
        </p:txBody>
      </p:sp>
      <p:sp>
        <p:nvSpPr>
          <p:cNvPr id="47106" name="Rectangle 8"/>
          <p:cNvSpPr>
            <a:spLocks noGrp="1" noChangeArrowheads="1"/>
          </p:cNvSpPr>
          <p:nvPr>
            <p:ph type="title"/>
          </p:nvPr>
        </p:nvSpPr>
        <p:spPr/>
        <p:txBody>
          <a:bodyPr/>
          <a:lstStyle/>
          <a:p>
            <a:r>
              <a:rPr lang="en-US" altLang="en-US" dirty="0"/>
              <a:t>Treatment of Generalized Anxiety Disorder</a:t>
            </a:r>
          </a:p>
        </p:txBody>
      </p:sp>
    </p:spTree>
  </p:cSld>
  <p:clrMapOvr>
    <a:masterClrMapping/>
  </p:clrMapOvr>
  <p:transition spd="med">
    <p:wipe dir="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Content Placeholder 2"/>
          <p:cNvSpPr>
            <a:spLocks noGrp="1"/>
          </p:cNvSpPr>
          <p:nvPr>
            <p:ph idx="1"/>
          </p:nvPr>
        </p:nvSpPr>
        <p:spPr/>
        <p:txBody>
          <a:bodyPr/>
          <a:lstStyle/>
          <a:p>
            <a:r>
              <a:rPr lang="en-US" altLang="en-US" dirty="0">
                <a:ea typeface="ＭＳ Ｐゴシック" panose="020B0600070205080204" pitchFamily="34" charset="-128"/>
              </a:rPr>
              <a:t>Obsessive-compulsive disorder</a:t>
            </a:r>
          </a:p>
          <a:p>
            <a:pPr lvl="1"/>
            <a:r>
              <a:rPr lang="en-US" altLang="en-US" b="1" dirty="0" err="1">
                <a:ea typeface="ＭＳ Ｐゴシック" panose="020B0600070205080204" pitchFamily="34" charset="-128"/>
              </a:rPr>
              <a:t>Obessions</a:t>
            </a:r>
            <a:r>
              <a:rPr lang="en-US" altLang="en-US" dirty="0">
                <a:ea typeface="ＭＳ Ｐゴシック" panose="020B0600070205080204" pitchFamily="34" charset="-128"/>
              </a:rPr>
              <a:t>: Consistent, anxiety producing thoughts or images: Immoral thoughts/images or Catastrophic thoughts/images</a:t>
            </a:r>
          </a:p>
          <a:p>
            <a:pPr lvl="1"/>
            <a:r>
              <a:rPr lang="en-US" altLang="en-US" b="1" dirty="0">
                <a:ea typeface="ＭＳ Ｐゴシック" panose="020B0600070205080204" pitchFamily="34" charset="-128"/>
              </a:rPr>
              <a:t>Compulsions</a:t>
            </a:r>
            <a:r>
              <a:rPr lang="en-US" altLang="en-US" dirty="0">
                <a:ea typeface="ＭＳ Ｐゴシック" panose="020B0600070205080204" pitchFamily="34" charset="-128"/>
              </a:rPr>
              <a:t>: Overwhelming need to engage in activities or mental acts to prevent feared event</a:t>
            </a:r>
          </a:p>
          <a:p>
            <a:pPr lvl="2"/>
            <a:r>
              <a:rPr lang="en-US" altLang="en-US" sz="1800" dirty="0">
                <a:ea typeface="ＭＳ Ｐゴシック" panose="020B0600070205080204" pitchFamily="34" charset="-128"/>
              </a:rPr>
              <a:t>Washing		- ritualistic behaviors</a:t>
            </a:r>
          </a:p>
          <a:p>
            <a:pPr lvl="2"/>
            <a:r>
              <a:rPr lang="en-US" altLang="en-US" sz="1800" dirty="0">
                <a:ea typeface="ＭＳ Ｐゴシック" panose="020B0600070205080204" pitchFamily="34" charset="-128"/>
              </a:rPr>
              <a:t>Checking		- ritualistic thoughts</a:t>
            </a:r>
          </a:p>
          <a:p>
            <a:pPr lvl="2"/>
            <a:r>
              <a:rPr lang="en-US" altLang="en-US" sz="1800" dirty="0">
                <a:ea typeface="ＭＳ Ｐゴシック" panose="020B0600070205080204" pitchFamily="34" charset="-128"/>
              </a:rPr>
              <a:t>Order of activity</a:t>
            </a:r>
          </a:p>
          <a:p>
            <a:pPr lvl="2"/>
            <a:r>
              <a:rPr lang="en-US" altLang="en-US" dirty="0">
                <a:ea typeface="ＭＳ Ｐゴシック" panose="020B0600070205080204" pitchFamily="34" charset="-128"/>
                <a:hlinkClick r:id="rId3"/>
              </a:rPr>
              <a:t>https://www.youtube.com/watch?v=KOami82xKec&amp;t=22s</a:t>
            </a:r>
            <a:endParaRPr lang="en-US" altLang="en-US" dirty="0">
              <a:ea typeface="ＭＳ Ｐゴシック" panose="020B0600070205080204" pitchFamily="34" charset="-128"/>
            </a:endParaRPr>
          </a:p>
          <a:p>
            <a:pPr lvl="2"/>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p:txBody>
      </p:sp>
      <p:sp>
        <p:nvSpPr>
          <p:cNvPr id="4813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i="1" dirty="0"/>
              <a:t>  </a:t>
            </a:r>
          </a:p>
          <a:p>
            <a:pPr eaLnBrk="1" hangingPunct="1"/>
            <a:endParaRPr lang="en-US" altLang="en-US" i="1" dirty="0"/>
          </a:p>
        </p:txBody>
      </p:sp>
      <p:sp>
        <p:nvSpPr>
          <p:cNvPr id="48130" name="Title 1"/>
          <p:cNvSpPr>
            <a:spLocks noGrp="1"/>
          </p:cNvSpPr>
          <p:nvPr>
            <p:ph type="title"/>
          </p:nvPr>
        </p:nvSpPr>
        <p:spPr/>
        <p:txBody>
          <a:bodyPr/>
          <a:lstStyle/>
          <a:p>
            <a:r>
              <a:rPr lang="en-US" altLang="en-US" dirty="0">
                <a:ea typeface="ＭＳ Ｐゴシック" panose="020B0600070205080204" pitchFamily="34" charset="-128"/>
              </a:rPr>
              <a:t>Obsessive-Compulsive and Related Disorders</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 Examples of Obsessions and Compulsions</a:t>
            </a:r>
          </a:p>
        </p:txBody>
      </p:sp>
      <p:pic>
        <p:nvPicPr>
          <p:cNvPr id="4" name="Picture 3"/>
          <p:cNvPicPr>
            <a:picLocks noChangeAspect="1"/>
          </p:cNvPicPr>
          <p:nvPr/>
        </p:nvPicPr>
        <p:blipFill>
          <a:blip r:embed="rId3"/>
          <a:stretch>
            <a:fillRect/>
          </a:stretch>
        </p:blipFill>
        <p:spPr>
          <a:xfrm>
            <a:off x="609600" y="1524000"/>
            <a:ext cx="7442338" cy="4727923"/>
          </a:xfrm>
          <a:prstGeom prst="rect">
            <a:avLst/>
          </a:prstGeom>
        </p:spPr>
      </p:pic>
    </p:spTree>
    <p:extLst>
      <p:ext uri="{BB962C8B-B14F-4D97-AF65-F5344CB8AC3E}">
        <p14:creationId xmlns:p14="http://schemas.microsoft.com/office/powerpoint/2010/main" val="31345757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Common Obsessions and Compulsions</a:t>
            </a:r>
          </a:p>
        </p:txBody>
      </p:sp>
      <p:pic>
        <p:nvPicPr>
          <p:cNvPr id="4" name="Picture 3"/>
          <p:cNvPicPr>
            <a:picLocks noChangeAspect="1"/>
          </p:cNvPicPr>
          <p:nvPr/>
        </p:nvPicPr>
        <p:blipFill>
          <a:blip r:embed="rId3"/>
          <a:stretch>
            <a:fillRect/>
          </a:stretch>
        </p:blipFill>
        <p:spPr>
          <a:xfrm>
            <a:off x="304800" y="1752600"/>
            <a:ext cx="4023698" cy="4114800"/>
          </a:xfrm>
          <a:prstGeom prst="rect">
            <a:avLst/>
          </a:prstGeom>
        </p:spPr>
      </p:pic>
      <p:pic>
        <p:nvPicPr>
          <p:cNvPr id="5" name="Picture 4"/>
          <p:cNvPicPr>
            <a:picLocks noChangeAspect="1"/>
          </p:cNvPicPr>
          <p:nvPr/>
        </p:nvPicPr>
        <p:blipFill>
          <a:blip r:embed="rId4"/>
          <a:stretch>
            <a:fillRect/>
          </a:stretch>
        </p:blipFill>
        <p:spPr>
          <a:xfrm>
            <a:off x="4569759" y="1828800"/>
            <a:ext cx="4038321" cy="4114800"/>
          </a:xfrm>
          <a:prstGeom prst="rect">
            <a:avLst/>
          </a:prstGeom>
        </p:spPr>
      </p:pic>
    </p:spTree>
    <p:extLst>
      <p:ext uri="{BB962C8B-B14F-4D97-AF65-F5344CB8AC3E}">
        <p14:creationId xmlns:p14="http://schemas.microsoft.com/office/powerpoint/2010/main" val="36526091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Content Placeholder 2"/>
          <p:cNvSpPr>
            <a:spLocks noGrp="1"/>
          </p:cNvSpPr>
          <p:nvPr>
            <p:ph idx="1"/>
          </p:nvPr>
        </p:nvSpPr>
        <p:spPr/>
        <p:txBody>
          <a:bodyPr/>
          <a:lstStyle/>
          <a:p>
            <a:r>
              <a:rPr lang="en-US" altLang="en-US" dirty="0"/>
              <a:t>Body dysmorphic disorder</a:t>
            </a:r>
          </a:p>
          <a:p>
            <a:pPr lvl="1"/>
            <a:r>
              <a:rPr lang="en-US" altLang="en-US" dirty="0"/>
              <a:t>Preoccupation with a perceived physical defect</a:t>
            </a:r>
          </a:p>
          <a:p>
            <a:pPr lvl="1"/>
            <a:r>
              <a:rPr lang="en-US" altLang="en-US" dirty="0"/>
              <a:t>Symptoms cause significant distress or impairment in life activities</a:t>
            </a:r>
          </a:p>
          <a:p>
            <a:r>
              <a:rPr lang="en-US" altLang="en-US" dirty="0"/>
              <a:t>Hair-pulling disorder</a:t>
            </a:r>
          </a:p>
          <a:p>
            <a:pPr lvl="1"/>
            <a:r>
              <a:rPr lang="en-US" altLang="en-US" dirty="0"/>
              <a:t>Recurrent and frequent hair-pulling despite repeated attempts to stop</a:t>
            </a:r>
          </a:p>
          <a:p>
            <a:r>
              <a:rPr lang="en-US" altLang="en-US" dirty="0"/>
              <a:t>Skin-picking disorder</a:t>
            </a:r>
          </a:p>
          <a:p>
            <a:pPr lvl="1"/>
            <a:r>
              <a:rPr lang="en-US" altLang="en-US" dirty="0"/>
              <a:t>Results in skin lesions</a:t>
            </a:r>
          </a:p>
          <a:p>
            <a:endParaRPr lang="en-US" altLang="en-US" dirty="0"/>
          </a:p>
          <a:p>
            <a:endParaRPr lang="en-US" altLang="en-US" dirty="0"/>
          </a:p>
        </p:txBody>
      </p:sp>
      <p:sp>
        <p:nvSpPr>
          <p:cNvPr id="50180" name="Footer Placeholder 4"/>
          <p:cNvSpPr>
            <a:spLocks noGrp="1"/>
          </p:cNvSpPr>
          <p:nvPr>
            <p:ph type="ftr" sz="quarter" idx="11"/>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r>
              <a:rPr lang="en-US" altLang="en-US" dirty="0"/>
              <a:t>  </a:t>
            </a:r>
          </a:p>
          <a:p>
            <a:endParaRPr lang="en-US" altLang="en-US" dirty="0"/>
          </a:p>
        </p:txBody>
      </p:sp>
      <p:sp>
        <p:nvSpPr>
          <p:cNvPr id="50178" name="Title 1"/>
          <p:cNvSpPr>
            <a:spLocks noGrp="1"/>
          </p:cNvSpPr>
          <p:nvPr>
            <p:ph type="title"/>
          </p:nvPr>
        </p:nvSpPr>
        <p:spPr/>
        <p:txBody>
          <a:bodyPr/>
          <a:lstStyle/>
          <a:p>
            <a:r>
              <a:rPr lang="en-US" altLang="en-US" dirty="0"/>
              <a:t>Other Types of OCD-Related Disorders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u="sng" dirty="0"/>
              <a:t>Ruling out </a:t>
            </a:r>
            <a:r>
              <a:rPr lang="en-US" dirty="0"/>
              <a:t>medical or physical causes of anxiety symptoms is important</a:t>
            </a:r>
          </a:p>
          <a:p>
            <a:pPr lvl="1"/>
            <a:r>
              <a:rPr lang="en-US" dirty="0"/>
              <a:t>Hyperthyroidism</a:t>
            </a:r>
          </a:p>
          <a:p>
            <a:pPr lvl="1"/>
            <a:r>
              <a:rPr lang="en-US" dirty="0"/>
              <a:t>Cardiac arrhythmias</a:t>
            </a:r>
          </a:p>
          <a:p>
            <a:pPr lvl="1"/>
            <a:r>
              <a:rPr lang="en-US" dirty="0"/>
              <a:t>Asthma medications</a:t>
            </a:r>
          </a:p>
          <a:p>
            <a:pPr lvl="1"/>
            <a:r>
              <a:rPr lang="en-US" dirty="0"/>
              <a:t>Stimulants</a:t>
            </a:r>
          </a:p>
          <a:p>
            <a:pPr lvl="1"/>
            <a:r>
              <a:rPr lang="en-US" dirty="0"/>
              <a:t>Withdrawal from alcohol</a:t>
            </a:r>
          </a:p>
          <a:p>
            <a:pPr lvl="1"/>
            <a:endParaRPr lang="en-US" dirty="0"/>
          </a:p>
          <a:p>
            <a:pPr lvl="1"/>
            <a:r>
              <a:rPr lang="en-US" dirty="0"/>
              <a:t>Request a full physical before dx; can co-occur</a:t>
            </a:r>
          </a:p>
        </p:txBody>
      </p:sp>
      <p:sp>
        <p:nvSpPr>
          <p:cNvPr id="3" name="Title 2"/>
          <p:cNvSpPr>
            <a:spLocks noGrp="1"/>
          </p:cNvSpPr>
          <p:nvPr>
            <p:ph type="title"/>
          </p:nvPr>
        </p:nvSpPr>
        <p:spPr/>
        <p:txBody>
          <a:bodyPr/>
          <a:lstStyle/>
          <a:p>
            <a:r>
              <a:rPr lang="en-US"/>
              <a:t>Medical Causes</a:t>
            </a:r>
            <a:endParaRPr lang="en-US" dirty="0"/>
          </a:p>
        </p:txBody>
      </p:sp>
    </p:spTree>
    <p:extLst>
      <p:ext uri="{BB962C8B-B14F-4D97-AF65-F5344CB8AC3E}">
        <p14:creationId xmlns:p14="http://schemas.microsoft.com/office/powerpoint/2010/main" val="404282650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Content Placeholder 2"/>
          <p:cNvSpPr>
            <a:spLocks noGrp="1"/>
          </p:cNvSpPr>
          <p:nvPr>
            <p:ph idx="1"/>
          </p:nvPr>
        </p:nvSpPr>
        <p:spPr/>
        <p:txBody>
          <a:bodyPr/>
          <a:lstStyle/>
          <a:p>
            <a:r>
              <a:rPr lang="en-US" altLang="en-US" dirty="0">
                <a:ea typeface="ＭＳ Ｐゴシック" panose="020B0600070205080204" pitchFamily="34" charset="-128"/>
              </a:rPr>
              <a:t>Heredity is involved</a:t>
            </a:r>
          </a:p>
          <a:p>
            <a:r>
              <a:rPr lang="en-US" altLang="en-US" dirty="0">
                <a:ea typeface="ＭＳ Ｐゴシック" panose="020B0600070205080204" pitchFamily="34" charset="-128"/>
              </a:rPr>
              <a:t>Impairment in:</a:t>
            </a:r>
          </a:p>
          <a:p>
            <a:pPr lvl="2"/>
            <a:r>
              <a:rPr lang="en-US" altLang="en-US" dirty="0">
                <a:ea typeface="ＭＳ Ｐゴシック" panose="020B0600070205080204" pitchFamily="34" charset="-128"/>
              </a:rPr>
              <a:t>Decision-making</a:t>
            </a:r>
          </a:p>
          <a:p>
            <a:pPr lvl="2"/>
            <a:r>
              <a:rPr lang="en-US" altLang="en-US" dirty="0">
                <a:ea typeface="ＭＳ Ｐゴシック" panose="020B0600070205080204" pitchFamily="34" charset="-128"/>
              </a:rPr>
              <a:t>Planning</a:t>
            </a:r>
          </a:p>
          <a:p>
            <a:pPr lvl="2"/>
            <a:r>
              <a:rPr lang="en-US" altLang="en-US" dirty="0">
                <a:ea typeface="ＭＳ Ｐゴシック" panose="020B0600070205080204" pitchFamily="34" charset="-128"/>
              </a:rPr>
              <a:t>Mental flexibility : thought-action fusion</a:t>
            </a:r>
          </a:p>
          <a:p>
            <a:pPr marL="914400" lvl="2" indent="0">
              <a:buNone/>
            </a:pPr>
            <a:endParaRPr lang="en-US" altLang="en-US" dirty="0">
              <a:ea typeface="ＭＳ Ｐゴシック" panose="020B0600070205080204" pitchFamily="34" charset="-128"/>
            </a:endParaRPr>
          </a:p>
          <a:p>
            <a:r>
              <a:rPr lang="en-US" altLang="en-US" dirty="0">
                <a:ea typeface="ＭＳ Ｐゴシック" panose="020B0600070205080204" pitchFamily="34" charset="-128"/>
              </a:rPr>
              <a:t>Increased metabolic activity in frontal lobe of left hemisphere of the brain</a:t>
            </a:r>
          </a:p>
        </p:txBody>
      </p:sp>
      <p:sp>
        <p:nvSpPr>
          <p:cNvPr id="5734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i="1" dirty="0"/>
              <a:t>  </a:t>
            </a:r>
          </a:p>
          <a:p>
            <a:pPr eaLnBrk="1" hangingPunct="1"/>
            <a:endParaRPr lang="en-US" altLang="en-US" i="1" dirty="0"/>
          </a:p>
        </p:txBody>
      </p:sp>
      <p:sp>
        <p:nvSpPr>
          <p:cNvPr id="57346" name="Title 1"/>
          <p:cNvSpPr>
            <a:spLocks noGrp="1"/>
          </p:cNvSpPr>
          <p:nvPr>
            <p:ph type="title"/>
          </p:nvPr>
        </p:nvSpPr>
        <p:spPr/>
        <p:txBody>
          <a:bodyPr/>
          <a:lstStyle/>
          <a:p>
            <a:r>
              <a:rPr lang="en-US" altLang="en-US" dirty="0">
                <a:ea typeface="ＭＳ Ｐゴシック" panose="020B0600070205080204" pitchFamily="34" charset="-128"/>
              </a:rPr>
              <a:t>Etiology of Obsessive-Compulsive and Related Disorders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Biopsychosocial Model of </a:t>
            </a:r>
            <a:br>
              <a:rPr lang="en-US" dirty="0"/>
            </a:br>
            <a:r>
              <a:rPr lang="en-US" dirty="0"/>
              <a:t>Obsessive-Compulsive Disorder</a:t>
            </a:r>
          </a:p>
        </p:txBody>
      </p:sp>
      <p:pic>
        <p:nvPicPr>
          <p:cNvPr id="4" name="Picture 3"/>
          <p:cNvPicPr>
            <a:picLocks noChangeAspect="1"/>
          </p:cNvPicPr>
          <p:nvPr/>
        </p:nvPicPr>
        <p:blipFill>
          <a:blip r:embed="rId3"/>
          <a:stretch>
            <a:fillRect/>
          </a:stretch>
        </p:blipFill>
        <p:spPr>
          <a:xfrm>
            <a:off x="1143000" y="1447800"/>
            <a:ext cx="6706386" cy="5120640"/>
          </a:xfrm>
          <a:prstGeom prst="rect">
            <a:avLst/>
          </a:prstGeom>
        </p:spPr>
      </p:pic>
    </p:spTree>
    <p:extLst>
      <p:ext uri="{BB962C8B-B14F-4D97-AF65-F5344CB8AC3E}">
        <p14:creationId xmlns:p14="http://schemas.microsoft.com/office/powerpoint/2010/main" val="28237166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Content Placeholder 2"/>
          <p:cNvSpPr>
            <a:spLocks noGrp="1"/>
          </p:cNvSpPr>
          <p:nvPr>
            <p:ph idx="1"/>
          </p:nvPr>
        </p:nvSpPr>
        <p:spPr/>
        <p:txBody>
          <a:bodyPr/>
          <a:lstStyle/>
          <a:p>
            <a:r>
              <a:rPr lang="en-US" altLang="en-US" b="1" dirty="0">
                <a:ea typeface="ＭＳ Ｐゴシック" panose="020B0600070205080204" pitchFamily="34" charset="-128"/>
              </a:rPr>
              <a:t>Behavioral perspective</a:t>
            </a:r>
          </a:p>
          <a:p>
            <a:pPr lvl="1"/>
            <a:r>
              <a:rPr lang="en-US" altLang="en-US" dirty="0">
                <a:ea typeface="ＭＳ Ｐゴシック" panose="020B0600070205080204" pitchFamily="34" charset="-128"/>
              </a:rPr>
              <a:t>Obsessive-compulsive behaviors develop because they reduce anxiety</a:t>
            </a:r>
          </a:p>
          <a:p>
            <a:pPr lvl="1"/>
            <a:r>
              <a:rPr lang="en-US" altLang="en-US" dirty="0">
                <a:ea typeface="ＭＳ Ｐゴシック" panose="020B0600070205080204" pitchFamily="34" charset="-128"/>
              </a:rPr>
              <a:t>Self-Reinforcing</a:t>
            </a:r>
          </a:p>
          <a:p>
            <a:pPr marL="457200" lvl="1" indent="0">
              <a:buNone/>
            </a:pPr>
            <a:endParaRPr lang="en-US" altLang="en-US" dirty="0">
              <a:ea typeface="ＭＳ Ｐゴシック" panose="020B0600070205080204" pitchFamily="34" charset="-128"/>
            </a:endParaRPr>
          </a:p>
          <a:p>
            <a:pPr marL="457200" lvl="1" indent="0">
              <a:buNone/>
            </a:pPr>
            <a:r>
              <a:rPr lang="en-US" altLang="en-US" b="1" dirty="0">
                <a:ea typeface="ＭＳ Ｐゴシック" panose="020B0600070205080204" pitchFamily="34" charset="-128"/>
              </a:rPr>
              <a:t>Cognitive characteristics</a:t>
            </a:r>
          </a:p>
          <a:p>
            <a:pPr lvl="1"/>
            <a:r>
              <a:rPr lang="en-US" altLang="en-US" dirty="0">
                <a:ea typeface="ＭＳ Ｐゴシック" panose="020B0600070205080204" pitchFamily="34" charset="-128"/>
              </a:rPr>
              <a:t>Overestimate risk</a:t>
            </a:r>
          </a:p>
          <a:p>
            <a:pPr lvl="1"/>
            <a:r>
              <a:rPr lang="en-US" altLang="en-US" dirty="0">
                <a:ea typeface="ＭＳ Ｐゴシック" panose="020B0600070205080204" pitchFamily="34" charset="-128"/>
              </a:rPr>
              <a:t>Perceived Control</a:t>
            </a:r>
          </a:p>
          <a:p>
            <a:pPr lvl="1"/>
            <a:r>
              <a:rPr lang="en-US" altLang="en-US" dirty="0">
                <a:ea typeface="ＭＳ Ｐゴシック" panose="020B0600070205080204" pitchFamily="34" charset="-128"/>
              </a:rPr>
              <a:t>Intolerance of uncertainty</a:t>
            </a:r>
          </a:p>
          <a:p>
            <a:pPr marL="457200" lvl="1" indent="0">
              <a:buNone/>
            </a:pPr>
            <a:endParaRPr lang="en-US" altLang="en-US" dirty="0">
              <a:ea typeface="ＭＳ Ｐゴシック" panose="020B0600070205080204" pitchFamily="34" charset="-128"/>
            </a:endParaRPr>
          </a:p>
          <a:p>
            <a:pPr marL="0" indent="0">
              <a:buNone/>
            </a:pPr>
            <a:endParaRPr lang="en-US" altLang="en-US" dirty="0">
              <a:ea typeface="ＭＳ Ｐゴシック" panose="020B0600070205080204" pitchFamily="34" charset="-128"/>
            </a:endParaRPr>
          </a:p>
        </p:txBody>
      </p:sp>
      <p:sp>
        <p:nvSpPr>
          <p:cNvPr id="5939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i="1" dirty="0"/>
              <a:t>  </a:t>
            </a:r>
          </a:p>
          <a:p>
            <a:pPr eaLnBrk="1" hangingPunct="1"/>
            <a:endParaRPr lang="en-US" altLang="en-US" i="1" dirty="0"/>
          </a:p>
        </p:txBody>
      </p:sp>
      <p:sp>
        <p:nvSpPr>
          <p:cNvPr id="59394" name="Title 1"/>
          <p:cNvSpPr>
            <a:spLocks noGrp="1"/>
          </p:cNvSpPr>
          <p:nvPr>
            <p:ph type="title"/>
          </p:nvPr>
        </p:nvSpPr>
        <p:spPr/>
        <p:txBody>
          <a:bodyPr/>
          <a:lstStyle/>
          <a:p>
            <a:r>
              <a:rPr lang="en-US" altLang="en-US" dirty="0">
                <a:ea typeface="ＭＳ Ｐゴシック" panose="020B0600070205080204" pitchFamily="34" charset="-128"/>
              </a:rPr>
              <a:t>Psychological Dimension of OCD</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Content Placeholder 2"/>
          <p:cNvSpPr>
            <a:spLocks noGrp="1"/>
          </p:cNvSpPr>
          <p:nvPr>
            <p:ph idx="1"/>
          </p:nvPr>
        </p:nvSpPr>
        <p:spPr/>
        <p:txBody>
          <a:bodyPr/>
          <a:lstStyle/>
          <a:p>
            <a:r>
              <a:rPr lang="en-US" altLang="en-US" dirty="0">
                <a:ea typeface="ＭＳ Ｐゴシック" panose="020B0600070205080204" pitchFamily="34" charset="-128"/>
              </a:rPr>
              <a:t>Family variables</a:t>
            </a:r>
          </a:p>
          <a:p>
            <a:pPr lvl="1"/>
            <a:r>
              <a:rPr lang="en-US" altLang="en-US" dirty="0">
                <a:ea typeface="ＭＳ Ｐゴシック" panose="020B0600070205080204" pitchFamily="34" charset="-128"/>
              </a:rPr>
              <a:t>Controlling, overly critical parenting styles</a:t>
            </a:r>
          </a:p>
          <a:p>
            <a:pPr lvl="1"/>
            <a:r>
              <a:rPr lang="en-US" altLang="en-US" dirty="0">
                <a:ea typeface="ＭＳ Ｐゴシック" panose="020B0600070205080204" pitchFamily="34" charset="-128"/>
              </a:rPr>
              <a:t>Low parental warmth </a:t>
            </a:r>
          </a:p>
          <a:p>
            <a:pPr lvl="1"/>
            <a:r>
              <a:rPr lang="en-US" altLang="en-US" dirty="0">
                <a:ea typeface="ＭＳ Ｐゴシック" panose="020B0600070205080204" pitchFamily="34" charset="-128"/>
              </a:rPr>
              <a:t>Discouragement of autonomy</a:t>
            </a:r>
          </a:p>
          <a:p>
            <a:pPr marL="457200" lvl="1" indent="0">
              <a:buNone/>
            </a:pPr>
            <a:endParaRPr lang="en-US" altLang="en-US" dirty="0">
              <a:ea typeface="ＭＳ Ｐゴシック" panose="020B0600070205080204" pitchFamily="34" charset="-128"/>
            </a:endParaRPr>
          </a:p>
          <a:p>
            <a:r>
              <a:rPr lang="en-US" altLang="en-US" dirty="0">
                <a:ea typeface="ＭＳ Ｐゴシック" panose="020B0600070205080204" pitchFamily="34" charset="-128"/>
              </a:rPr>
              <a:t>Reactions of family members to OCD can increase symptom severity</a:t>
            </a:r>
          </a:p>
          <a:p>
            <a:r>
              <a:rPr lang="en-US" altLang="en-US" dirty="0">
                <a:ea typeface="ＭＳ Ｐゴシック" panose="020B0600070205080204" pitchFamily="34" charset="-128"/>
              </a:rPr>
              <a:t>Culture may affect how symptoms are expressed </a:t>
            </a:r>
          </a:p>
        </p:txBody>
      </p:sp>
      <p:sp>
        <p:nvSpPr>
          <p:cNvPr id="6042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i="1" dirty="0"/>
              <a:t>  </a:t>
            </a:r>
          </a:p>
          <a:p>
            <a:pPr eaLnBrk="1" hangingPunct="1"/>
            <a:endParaRPr lang="en-US" altLang="en-US" i="1" dirty="0"/>
          </a:p>
        </p:txBody>
      </p:sp>
      <p:sp>
        <p:nvSpPr>
          <p:cNvPr id="60418" name="Title 1"/>
          <p:cNvSpPr>
            <a:spLocks noGrp="1"/>
          </p:cNvSpPr>
          <p:nvPr>
            <p:ph type="title"/>
          </p:nvPr>
        </p:nvSpPr>
        <p:spPr/>
        <p:txBody>
          <a:bodyPr/>
          <a:lstStyle/>
          <a:p>
            <a:r>
              <a:rPr lang="en-US" altLang="en-US" dirty="0">
                <a:ea typeface="ＭＳ Ｐゴシック" panose="020B0600070205080204" pitchFamily="34" charset="-128"/>
              </a:rPr>
              <a:t>Social and Sociocultural Dimensions</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Biological treatments</a:t>
            </a:r>
          </a:p>
          <a:p>
            <a:pPr lvl="1"/>
            <a:r>
              <a:rPr lang="en-US" dirty="0"/>
              <a:t>SSRI antidepressants</a:t>
            </a:r>
          </a:p>
          <a:p>
            <a:pPr lvl="2"/>
            <a:r>
              <a:rPr lang="en-US" dirty="0"/>
              <a:t>Only about 60 percent respond to this therapy</a:t>
            </a:r>
          </a:p>
          <a:p>
            <a:pPr lvl="2"/>
            <a:r>
              <a:rPr lang="en-US" dirty="0"/>
              <a:t>Outcome improved when combined with behavioral interventions</a:t>
            </a:r>
          </a:p>
          <a:p>
            <a:r>
              <a:rPr lang="en-US" dirty="0"/>
              <a:t>Cognitive- Behavioral treatments</a:t>
            </a:r>
          </a:p>
          <a:p>
            <a:pPr lvl="1"/>
            <a:r>
              <a:rPr lang="en-US" dirty="0"/>
              <a:t>Flooding</a:t>
            </a:r>
          </a:p>
          <a:p>
            <a:pPr lvl="1"/>
            <a:r>
              <a:rPr lang="en-US" dirty="0"/>
              <a:t>Response prevention</a:t>
            </a:r>
          </a:p>
          <a:p>
            <a:pPr lvl="1"/>
            <a:r>
              <a:rPr lang="en-US" dirty="0"/>
              <a:t>Cognitive Restructuring of Distortive Beliefs (guilt for thought, thought-action fusion)</a:t>
            </a:r>
          </a:p>
          <a:p>
            <a:pPr marL="457200" lvl="1" indent="0">
              <a:buNone/>
            </a:pPr>
            <a:endParaRPr lang="en-US" dirty="0"/>
          </a:p>
        </p:txBody>
      </p:sp>
      <p:sp>
        <p:nvSpPr>
          <p:cNvPr id="3" name="Title 2"/>
          <p:cNvSpPr>
            <a:spLocks noGrp="1"/>
          </p:cNvSpPr>
          <p:nvPr>
            <p:ph type="title"/>
          </p:nvPr>
        </p:nvSpPr>
        <p:spPr/>
        <p:txBody>
          <a:bodyPr/>
          <a:lstStyle/>
          <a:p>
            <a:r>
              <a:rPr lang="en-US" dirty="0"/>
              <a:t>Treatment of Obsessive-Compulsive and Related Disorders</a:t>
            </a:r>
          </a:p>
        </p:txBody>
      </p:sp>
    </p:spTree>
    <p:extLst>
      <p:ext uri="{BB962C8B-B14F-4D97-AF65-F5344CB8AC3E}">
        <p14:creationId xmlns:p14="http://schemas.microsoft.com/office/powerpoint/2010/main" val="139416469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According to the multipath model, how are biological, psychological, social, and sociocultural factors involved in the development of anxiety disorders?</a:t>
            </a:r>
          </a:p>
          <a:p>
            <a:r>
              <a:rPr lang="en-US" dirty="0"/>
              <a:t>What are phobias, what contributes to their development, and how are they treated?</a:t>
            </a:r>
          </a:p>
          <a:p>
            <a:r>
              <a:rPr lang="en-US" dirty="0"/>
              <a:t>What is panic disorder, what produces it, and how is it treated?</a:t>
            </a:r>
          </a:p>
        </p:txBody>
      </p:sp>
      <p:sp>
        <p:nvSpPr>
          <p:cNvPr id="3" name="Title 2"/>
          <p:cNvSpPr>
            <a:spLocks noGrp="1"/>
          </p:cNvSpPr>
          <p:nvPr>
            <p:ph type="title"/>
          </p:nvPr>
        </p:nvSpPr>
        <p:spPr/>
        <p:txBody>
          <a:bodyPr/>
          <a:lstStyle/>
          <a:p>
            <a:r>
              <a:rPr lang="en-US" dirty="0"/>
              <a:t>Review</a:t>
            </a:r>
          </a:p>
        </p:txBody>
      </p:sp>
    </p:spTree>
    <p:extLst>
      <p:ext uri="{BB962C8B-B14F-4D97-AF65-F5344CB8AC3E}">
        <p14:creationId xmlns:p14="http://schemas.microsoft.com/office/powerpoint/2010/main" val="167418733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What is generalized anxiety disorder, what are its causes, and how is it treated?</a:t>
            </a:r>
          </a:p>
          <a:p>
            <a:r>
              <a:rPr lang="en-US" dirty="0"/>
              <a:t>What are characteristics of obsessive-compulsive and related disorders, what causes these disorders, and how are they treated?</a:t>
            </a:r>
          </a:p>
          <a:p>
            <a:endParaRPr lang="en-US" dirty="0"/>
          </a:p>
        </p:txBody>
      </p:sp>
      <p:sp>
        <p:nvSpPr>
          <p:cNvPr id="3" name="Title 2"/>
          <p:cNvSpPr>
            <a:spLocks noGrp="1"/>
          </p:cNvSpPr>
          <p:nvPr>
            <p:ph type="title"/>
          </p:nvPr>
        </p:nvSpPr>
        <p:spPr/>
        <p:txBody>
          <a:bodyPr/>
          <a:lstStyle/>
          <a:p>
            <a:r>
              <a:rPr lang="en-US" dirty="0"/>
              <a:t>Review (cont’d.)</a:t>
            </a:r>
          </a:p>
        </p:txBody>
      </p:sp>
    </p:spTree>
    <p:extLst>
      <p:ext uri="{BB962C8B-B14F-4D97-AF65-F5344CB8AC3E}">
        <p14:creationId xmlns:p14="http://schemas.microsoft.com/office/powerpoint/2010/main" val="2564290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3A63AA2-BF87-49E9-A93E-DCE20549B1D8}"/>
              </a:ext>
            </a:extLst>
          </p:cNvPr>
          <p:cNvSpPr>
            <a:spLocks noGrp="1"/>
          </p:cNvSpPr>
          <p:nvPr>
            <p:ph idx="1"/>
          </p:nvPr>
        </p:nvSpPr>
        <p:spPr/>
        <p:txBody>
          <a:bodyPr/>
          <a:lstStyle/>
          <a:p>
            <a:r>
              <a:rPr lang="en-US" dirty="0"/>
              <a:t>Diaphragmatic Breathing</a:t>
            </a:r>
          </a:p>
          <a:p>
            <a:r>
              <a:rPr lang="en-US" dirty="0">
                <a:hlinkClick r:id="rId2"/>
              </a:rPr>
              <a:t>https://www.youtube.com/watch?v=gAkjx25o4eI</a:t>
            </a:r>
            <a:endParaRPr lang="en-US" dirty="0"/>
          </a:p>
          <a:p>
            <a:endParaRPr lang="en-US" dirty="0"/>
          </a:p>
          <a:p>
            <a:r>
              <a:rPr lang="en-US" dirty="0"/>
              <a:t>Mindfulness Exercise</a:t>
            </a:r>
          </a:p>
          <a:p>
            <a:pPr lvl="1"/>
            <a:r>
              <a:rPr lang="en-US" dirty="0"/>
              <a:t>Body Scan</a:t>
            </a:r>
          </a:p>
          <a:p>
            <a:pPr lvl="1"/>
            <a:r>
              <a:rPr lang="en-US" dirty="0"/>
              <a:t>Progressive Relaxation</a:t>
            </a:r>
          </a:p>
          <a:p>
            <a:pPr lvl="1"/>
            <a:r>
              <a:rPr lang="en-US" dirty="0"/>
              <a:t>Safe Place Visualization</a:t>
            </a:r>
          </a:p>
        </p:txBody>
      </p:sp>
      <p:sp>
        <p:nvSpPr>
          <p:cNvPr id="3" name="Title 2">
            <a:extLst>
              <a:ext uri="{FF2B5EF4-FFF2-40B4-BE49-F238E27FC236}">
                <a16:creationId xmlns:a16="http://schemas.microsoft.com/office/drawing/2014/main" id="{5E594A52-DEC4-427B-AA25-BD175621291B}"/>
              </a:ext>
            </a:extLst>
          </p:cNvPr>
          <p:cNvSpPr>
            <a:spLocks noGrp="1"/>
          </p:cNvSpPr>
          <p:nvPr>
            <p:ph type="title"/>
          </p:nvPr>
        </p:nvSpPr>
        <p:spPr/>
        <p:txBody>
          <a:bodyPr/>
          <a:lstStyle/>
          <a:p>
            <a:r>
              <a:rPr lang="en-US" dirty="0"/>
              <a:t>Anxiety Management</a:t>
            </a:r>
          </a:p>
        </p:txBody>
      </p:sp>
    </p:spTree>
    <p:extLst>
      <p:ext uri="{BB962C8B-B14F-4D97-AF65-F5344CB8AC3E}">
        <p14:creationId xmlns:p14="http://schemas.microsoft.com/office/powerpoint/2010/main" val="3897138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a:t>Amygdala</a:t>
            </a:r>
          </a:p>
          <a:p>
            <a:pPr lvl="1"/>
            <a:r>
              <a:rPr lang="en-US" dirty="0"/>
              <a:t>Plays a central role in triggering state of fear or anxiety</a:t>
            </a:r>
          </a:p>
          <a:p>
            <a:pPr lvl="1"/>
            <a:r>
              <a:rPr lang="en-US" dirty="0"/>
              <a:t>Enlarged in chronically anxious</a:t>
            </a:r>
          </a:p>
          <a:p>
            <a:pPr lvl="1"/>
            <a:r>
              <a:rPr lang="en-US" u="sng" dirty="0"/>
              <a:t>Hijacks higher brain processes-irrationality</a:t>
            </a:r>
          </a:p>
          <a:p>
            <a:r>
              <a:rPr lang="en-US" b="1" dirty="0"/>
              <a:t>Hypothalamus</a:t>
            </a:r>
            <a:r>
              <a:rPr lang="en-US" dirty="0"/>
              <a:t>: fight or flight response </a:t>
            </a:r>
          </a:p>
          <a:p>
            <a:pPr lvl="1"/>
            <a:r>
              <a:rPr lang="en-US" dirty="0"/>
              <a:t>All or nothing Stress Response</a:t>
            </a:r>
          </a:p>
          <a:p>
            <a:pPr lvl="2"/>
            <a:r>
              <a:rPr lang="en-US" dirty="0"/>
              <a:t>Not a rational process</a:t>
            </a:r>
          </a:p>
          <a:p>
            <a:pPr lvl="2"/>
            <a:r>
              <a:rPr lang="en-US" dirty="0"/>
              <a:t>Instinctive, Reactive</a:t>
            </a:r>
          </a:p>
        </p:txBody>
      </p:sp>
      <p:sp>
        <p:nvSpPr>
          <p:cNvPr id="3" name="Title 2"/>
          <p:cNvSpPr>
            <a:spLocks noGrp="1"/>
          </p:cNvSpPr>
          <p:nvPr>
            <p:ph type="title"/>
          </p:nvPr>
        </p:nvSpPr>
        <p:spPr/>
        <p:txBody>
          <a:bodyPr/>
          <a:lstStyle/>
          <a:p>
            <a:r>
              <a:rPr lang="en-US" dirty="0"/>
              <a:t>Fear in the Brain</a:t>
            </a:r>
          </a:p>
        </p:txBody>
      </p:sp>
    </p:spTree>
    <p:extLst>
      <p:ext uri="{BB962C8B-B14F-4D97-AF65-F5344CB8AC3E}">
        <p14:creationId xmlns:p14="http://schemas.microsoft.com/office/powerpoint/2010/main" val="2712416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a:t>Serotonin</a:t>
            </a:r>
            <a:r>
              <a:rPr lang="en-US" dirty="0"/>
              <a:t> (a neurotransmitter) linked to depression and anxiety</a:t>
            </a:r>
          </a:p>
          <a:p>
            <a:endParaRPr lang="en-US" dirty="0"/>
          </a:p>
          <a:p>
            <a:r>
              <a:rPr lang="en-US" dirty="0"/>
              <a:t>Multiple genes affect vulnerability</a:t>
            </a:r>
          </a:p>
          <a:p>
            <a:pPr lvl="1"/>
            <a:r>
              <a:rPr lang="en-US" dirty="0"/>
              <a:t>Inherit Risk only; environment a factor</a:t>
            </a:r>
          </a:p>
          <a:p>
            <a:pPr lvl="1"/>
            <a:r>
              <a:rPr lang="en-US" dirty="0"/>
              <a:t>Higher incidence of Anxiety disorders in 1</a:t>
            </a:r>
            <a:r>
              <a:rPr lang="en-US" baseline="30000" dirty="0"/>
              <a:t>st</a:t>
            </a:r>
            <a:r>
              <a:rPr lang="en-US" dirty="0"/>
              <a:t> degree relative</a:t>
            </a:r>
          </a:p>
          <a:p>
            <a:pPr lvl="1"/>
            <a:r>
              <a:rPr lang="en-US" dirty="0"/>
              <a:t>Nature vs Nurture Debate: Which is it?</a:t>
            </a:r>
          </a:p>
          <a:p>
            <a:pPr lvl="1"/>
            <a:endParaRPr lang="en-US" dirty="0"/>
          </a:p>
          <a:p>
            <a:pPr lvl="1"/>
            <a:endParaRPr lang="en-US" dirty="0"/>
          </a:p>
        </p:txBody>
      </p:sp>
      <p:sp>
        <p:nvSpPr>
          <p:cNvPr id="3" name="Title 2"/>
          <p:cNvSpPr>
            <a:spLocks noGrp="1"/>
          </p:cNvSpPr>
          <p:nvPr>
            <p:ph type="title"/>
          </p:nvPr>
        </p:nvSpPr>
        <p:spPr/>
        <p:txBody>
          <a:bodyPr/>
          <a:lstStyle/>
          <a:p>
            <a:r>
              <a:rPr lang="en-US" dirty="0"/>
              <a:t>Biological Influences</a:t>
            </a:r>
          </a:p>
        </p:txBody>
      </p:sp>
    </p:spTree>
    <p:extLst>
      <p:ext uri="{BB962C8B-B14F-4D97-AF65-F5344CB8AC3E}">
        <p14:creationId xmlns:p14="http://schemas.microsoft.com/office/powerpoint/2010/main" val="842635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u="sng" dirty="0"/>
              <a:t>Children with Anxiety</a:t>
            </a:r>
          </a:p>
          <a:p>
            <a:pPr lvl="1"/>
            <a:r>
              <a:rPr lang="en-US" dirty="0"/>
              <a:t>Behavioral inhibition linked to family stressors (e.g., domestic violence) and a genetic predisposition </a:t>
            </a:r>
            <a:r>
              <a:rPr lang="en-US" b="1" dirty="0"/>
              <a:t>combined</a:t>
            </a:r>
          </a:p>
          <a:p>
            <a:pPr lvl="1"/>
            <a:endParaRPr lang="en-US" dirty="0"/>
          </a:p>
          <a:p>
            <a:pPr lvl="1"/>
            <a:r>
              <a:rPr lang="en-US" dirty="0"/>
              <a:t>Parents </a:t>
            </a:r>
            <a:r>
              <a:rPr lang="en-US" b="1" dirty="0"/>
              <a:t>modeling</a:t>
            </a:r>
            <a:r>
              <a:rPr lang="en-US" dirty="0"/>
              <a:t> avoidance as means of coping with anxiety</a:t>
            </a:r>
          </a:p>
          <a:p>
            <a:pPr lvl="1"/>
            <a:endParaRPr lang="en-US" dirty="0"/>
          </a:p>
          <a:p>
            <a:pPr lvl="1"/>
            <a:r>
              <a:rPr lang="en-US" dirty="0"/>
              <a:t>Living in a chaotic household, </a:t>
            </a:r>
            <a:r>
              <a:rPr lang="en-US" b="1" dirty="0"/>
              <a:t>unpredictability</a:t>
            </a:r>
            <a:r>
              <a:rPr lang="en-US" dirty="0"/>
              <a:t>, uncertainty</a:t>
            </a:r>
          </a:p>
        </p:txBody>
      </p:sp>
      <p:sp>
        <p:nvSpPr>
          <p:cNvPr id="3" name="Title 2"/>
          <p:cNvSpPr>
            <a:spLocks noGrp="1"/>
          </p:cNvSpPr>
          <p:nvPr>
            <p:ph type="title"/>
          </p:nvPr>
        </p:nvSpPr>
        <p:spPr/>
        <p:txBody>
          <a:bodyPr/>
          <a:lstStyle/>
          <a:p>
            <a:r>
              <a:rPr lang="en-US" dirty="0"/>
              <a:t>Interactions Between Biological and Environmental Influences</a:t>
            </a:r>
          </a:p>
        </p:txBody>
      </p:sp>
    </p:spTree>
    <p:extLst>
      <p:ext uri="{BB962C8B-B14F-4D97-AF65-F5344CB8AC3E}">
        <p14:creationId xmlns:p14="http://schemas.microsoft.com/office/powerpoint/2010/main" val="37627676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u="sng" dirty="0"/>
              <a:t>Risk Factors for Anxiety</a:t>
            </a:r>
          </a:p>
          <a:p>
            <a:pPr lvl="1"/>
            <a:r>
              <a:rPr lang="en-US" dirty="0"/>
              <a:t>Negative appraisal: expecting the worst</a:t>
            </a:r>
          </a:p>
          <a:p>
            <a:pPr lvl="2"/>
            <a:r>
              <a:rPr lang="en-US" dirty="0"/>
              <a:t>Interpreting events as threatening</a:t>
            </a:r>
          </a:p>
          <a:p>
            <a:pPr lvl="2"/>
            <a:endParaRPr lang="en-US" dirty="0"/>
          </a:p>
          <a:p>
            <a:pPr lvl="1"/>
            <a:r>
              <a:rPr lang="en-US" dirty="0"/>
              <a:t>Skill of reappraisal: decrease likelihood of </a:t>
            </a:r>
            <a:r>
              <a:rPr lang="en-US" dirty="0" err="1"/>
              <a:t>anx</a:t>
            </a:r>
            <a:endParaRPr lang="en-US" dirty="0"/>
          </a:p>
          <a:p>
            <a:pPr lvl="2"/>
            <a:r>
              <a:rPr lang="en-US" dirty="0"/>
              <a:t>Looking at a situation from various perspectives</a:t>
            </a:r>
          </a:p>
          <a:p>
            <a:pPr lvl="2"/>
            <a:r>
              <a:rPr lang="en-US" dirty="0"/>
              <a:t>Minimize negative responses</a:t>
            </a:r>
          </a:p>
          <a:p>
            <a:pPr lvl="2"/>
            <a:endParaRPr lang="en-US" dirty="0"/>
          </a:p>
          <a:p>
            <a:pPr marL="914400" lvl="2" indent="0">
              <a:buNone/>
            </a:pPr>
            <a:r>
              <a:rPr lang="en-US" b="1" i="1" dirty="0"/>
              <a:t>Question: How do individuals learn the ability to appraise situations flexibly or negatively</a:t>
            </a:r>
            <a:r>
              <a:rPr lang="en-US" i="1" dirty="0"/>
              <a:t>?</a:t>
            </a:r>
          </a:p>
        </p:txBody>
      </p:sp>
      <p:sp>
        <p:nvSpPr>
          <p:cNvPr id="3" name="Title 2"/>
          <p:cNvSpPr>
            <a:spLocks noGrp="1"/>
          </p:cNvSpPr>
          <p:nvPr>
            <p:ph type="title"/>
          </p:nvPr>
        </p:nvSpPr>
        <p:spPr/>
        <p:txBody>
          <a:bodyPr/>
          <a:lstStyle/>
          <a:p>
            <a:r>
              <a:rPr lang="en-US" dirty="0"/>
              <a:t>Psychological Risks</a:t>
            </a:r>
          </a:p>
        </p:txBody>
      </p:sp>
    </p:spTree>
    <p:extLst>
      <p:ext uri="{BB962C8B-B14F-4D97-AF65-F5344CB8AC3E}">
        <p14:creationId xmlns:p14="http://schemas.microsoft.com/office/powerpoint/2010/main" val="4698061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a:t>Daily stress</a:t>
            </a:r>
            <a:r>
              <a:rPr lang="en-US" dirty="0"/>
              <a:t> can produce anxiety</a:t>
            </a:r>
          </a:p>
          <a:p>
            <a:pPr lvl="1"/>
            <a:r>
              <a:rPr lang="en-US" dirty="0"/>
              <a:t>Noise, traffic, work stress, lack of green space, safety, loneliness, access to resources</a:t>
            </a:r>
          </a:p>
          <a:p>
            <a:r>
              <a:rPr lang="en-US" b="1" dirty="0"/>
              <a:t>Chronic Stress</a:t>
            </a:r>
          </a:p>
          <a:p>
            <a:pPr lvl="1"/>
            <a:r>
              <a:rPr lang="en-US" dirty="0"/>
              <a:t>Poverty, traumatic events, adverse working conditions, limited social support, and acculturation</a:t>
            </a:r>
          </a:p>
          <a:p>
            <a:pPr lvl="1"/>
            <a:r>
              <a:rPr lang="en-US" dirty="0"/>
              <a:t>Culture can influence how anxiety is expressed (how much affect, which </a:t>
            </a:r>
            <a:r>
              <a:rPr lang="en-US" dirty="0" err="1"/>
              <a:t>sx</a:t>
            </a:r>
            <a:r>
              <a:rPr lang="en-US" dirty="0"/>
              <a:t> prominent, etc.)</a:t>
            </a:r>
          </a:p>
        </p:txBody>
      </p:sp>
      <p:sp>
        <p:nvSpPr>
          <p:cNvPr id="3" name="Title 2"/>
          <p:cNvSpPr>
            <a:spLocks noGrp="1"/>
          </p:cNvSpPr>
          <p:nvPr>
            <p:ph type="title"/>
          </p:nvPr>
        </p:nvSpPr>
        <p:spPr/>
        <p:txBody>
          <a:bodyPr/>
          <a:lstStyle/>
          <a:p>
            <a:r>
              <a:rPr lang="en-US" dirty="0"/>
              <a:t>Social and Sociocultural Risk Factors</a:t>
            </a:r>
          </a:p>
        </p:txBody>
      </p:sp>
    </p:spTree>
    <p:extLst>
      <p:ext uri="{BB962C8B-B14F-4D97-AF65-F5344CB8AC3E}">
        <p14:creationId xmlns:p14="http://schemas.microsoft.com/office/powerpoint/2010/main" val="829503784"/>
      </p:ext>
    </p:extLst>
  </p:cSld>
  <p:clrMapOvr>
    <a:masterClrMapping/>
  </p:clrMapOvr>
</p:sld>
</file>

<file path=ppt/theme/theme1.xml><?xml version="1.0" encoding="utf-8"?>
<a:theme xmlns:a="http://schemas.openxmlformats.org/drawingml/2006/main" name="2_Office Theme">
  <a:themeElements>
    <a:clrScheme name="Custom 1">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6122</TotalTime>
  <Pages>0</Pages>
  <Words>1937</Words>
  <Characters>0</Characters>
  <Application>Microsoft Office PowerPoint</Application>
  <DocSecurity>0</DocSecurity>
  <PresentationFormat>On-screen Show (4:3)</PresentationFormat>
  <Lines>0</Lines>
  <Paragraphs>349</Paragraphs>
  <Slides>47</Slides>
  <Notes>27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47</vt:i4>
      </vt:variant>
    </vt:vector>
  </HeadingPairs>
  <TitlesOfParts>
    <vt:vector size="52" baseType="lpstr">
      <vt:lpstr>ＭＳ Ｐゴシック</vt:lpstr>
      <vt:lpstr>Arial</vt:lpstr>
      <vt:lpstr>Times New Roman</vt:lpstr>
      <vt:lpstr>Wingdings</vt:lpstr>
      <vt:lpstr>2_Office Theme</vt:lpstr>
      <vt:lpstr>Understanding Anxiety Disorders </vt:lpstr>
      <vt:lpstr>Prevalence and Lifetime Morbidity Risk of Anxiety Disorders in the U.S.</vt:lpstr>
      <vt:lpstr>Biopsychosocial Model of Anxiety Disorders</vt:lpstr>
      <vt:lpstr>Medical Causes</vt:lpstr>
      <vt:lpstr>Fear in the Brain</vt:lpstr>
      <vt:lpstr>Biological Influences</vt:lpstr>
      <vt:lpstr>Interactions Between Biological and Environmental Influences</vt:lpstr>
      <vt:lpstr>Psychological Risks</vt:lpstr>
      <vt:lpstr>Social and Sociocultural Risk Factors</vt:lpstr>
      <vt:lpstr>Cultural Idioms of Distress    </vt:lpstr>
      <vt:lpstr>Anxiety Disorders</vt:lpstr>
      <vt:lpstr>Phobias</vt:lpstr>
      <vt:lpstr>Specific Phobia</vt:lpstr>
      <vt:lpstr>Agoraphobia</vt:lpstr>
      <vt:lpstr>Phobia Onset</vt:lpstr>
      <vt:lpstr>Etiology of Phobias</vt:lpstr>
      <vt:lpstr>Biopsychosocial Model of Phobias</vt:lpstr>
      <vt:lpstr>Social Anxiety Disorder</vt:lpstr>
      <vt:lpstr>Causes of Social Anxiety</vt:lpstr>
      <vt:lpstr>Sociocultural Dimension</vt:lpstr>
      <vt:lpstr>Psychiatric Treatment of Phobias</vt:lpstr>
      <vt:lpstr>Cognitive-Behavioral Treatments</vt:lpstr>
      <vt:lpstr>Panic Disorder</vt:lpstr>
      <vt:lpstr>Biopsychosocial Model of Panic Disorder</vt:lpstr>
      <vt:lpstr>Etiology of a Panic Disorder</vt:lpstr>
      <vt:lpstr>Role of Cognitions in Panic Attacks</vt:lpstr>
      <vt:lpstr>Sociocultural Risk Factors of Panic Disorder</vt:lpstr>
      <vt:lpstr>Psychiatric Treatment of Panic Disorder</vt:lpstr>
      <vt:lpstr>Cognitive-Behavioral Treatment of Panic Disorder</vt:lpstr>
      <vt:lpstr>Generalized Anxiety Disorder (GAD)</vt:lpstr>
      <vt:lpstr>Etiology of Generalized Anxiety Disorder</vt:lpstr>
      <vt:lpstr>Biopsychosoical Model of Generalized Anxiety Disorder (GAD)</vt:lpstr>
      <vt:lpstr>Psychological Dimension of GAD</vt:lpstr>
      <vt:lpstr>Social and Sociocultural Dimensions of GAD</vt:lpstr>
      <vt:lpstr>Treatment of Generalized Anxiety Disorder</vt:lpstr>
      <vt:lpstr>Obsessive-Compulsive and Related Disorders</vt:lpstr>
      <vt:lpstr>Clinical Examples of Obsessions and Compulsions</vt:lpstr>
      <vt:lpstr>Common Obsessions and Compulsions</vt:lpstr>
      <vt:lpstr>Other Types of OCD-Related Disorders</vt:lpstr>
      <vt:lpstr>Etiology of Obsessive-Compulsive and Related Disorders</vt:lpstr>
      <vt:lpstr>Biopsychosocial Model of  Obsessive-Compulsive Disorder</vt:lpstr>
      <vt:lpstr>Psychological Dimension of OCD</vt:lpstr>
      <vt:lpstr>Social and Sociocultural Dimensions</vt:lpstr>
      <vt:lpstr>Treatment of Obsessive-Compulsive and Related Disorders</vt:lpstr>
      <vt:lpstr>Review</vt:lpstr>
      <vt:lpstr>Review (cont’d.)</vt:lpstr>
      <vt:lpstr>Anxiety Management</vt:lpstr>
    </vt:vector>
  </TitlesOfParts>
  <LinksUpToDate>false</LinksUpToDate>
  <CharactersWithSpaces>0</CharactersWithSpaces>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Anxiety and Obsessive-Compulsive and Related Disorders</dc:title>
  <dc:creator>Saadia McLeod</dc:creator>
  <cp:lastModifiedBy>Saadia McLeod</cp:lastModifiedBy>
  <cp:revision>129</cp:revision>
  <dcterms:created xsi:type="dcterms:W3CDTF">2011-08-05T23:28:02Z</dcterms:created>
  <dcterms:modified xsi:type="dcterms:W3CDTF">2018-04-05T04:57:42Z</dcterms:modified>
</cp:coreProperties>
</file>