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96" r:id="rId1"/>
    <p:sldMasterId id="2147483819" r:id="rId2"/>
    <p:sldMasterId id="2147483893" r:id="rId3"/>
  </p:sldMasterIdLst>
  <p:notesMasterIdLst>
    <p:notesMasterId r:id="rId37"/>
  </p:notesMasterIdLst>
  <p:handoutMasterIdLst>
    <p:handoutMasterId r:id="rId38"/>
  </p:handoutMasterIdLst>
  <p:sldIdLst>
    <p:sldId id="365" r:id="rId4"/>
    <p:sldId id="366" r:id="rId5"/>
    <p:sldId id="350" r:id="rId6"/>
    <p:sldId id="352" r:id="rId7"/>
    <p:sldId id="353" r:id="rId8"/>
    <p:sldId id="354" r:id="rId9"/>
    <p:sldId id="333" r:id="rId10"/>
    <p:sldId id="310" r:id="rId11"/>
    <p:sldId id="312" r:id="rId12"/>
    <p:sldId id="319" r:id="rId13"/>
    <p:sldId id="367" r:id="rId14"/>
    <p:sldId id="355" r:id="rId15"/>
    <p:sldId id="356" r:id="rId16"/>
    <p:sldId id="320" r:id="rId17"/>
    <p:sldId id="368" r:id="rId18"/>
    <p:sldId id="357" r:id="rId19"/>
    <p:sldId id="358" r:id="rId20"/>
    <p:sldId id="369" r:id="rId21"/>
    <p:sldId id="257" r:id="rId22"/>
    <p:sldId id="321" r:id="rId23"/>
    <p:sldId id="360" r:id="rId24"/>
    <p:sldId id="322" r:id="rId25"/>
    <p:sldId id="324" r:id="rId26"/>
    <p:sldId id="339" r:id="rId27"/>
    <p:sldId id="325" r:id="rId28"/>
    <p:sldId id="361" r:id="rId29"/>
    <p:sldId id="362" r:id="rId30"/>
    <p:sldId id="263" r:id="rId31"/>
    <p:sldId id="329" r:id="rId32"/>
    <p:sldId id="330" r:id="rId33"/>
    <p:sldId id="332" r:id="rId34"/>
    <p:sldId id="278" r:id="rId35"/>
    <p:sldId id="363"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58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06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25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dirty="0">
                <a:latin typeface="Times New Roman" charset="0"/>
                <a:ea typeface="ＭＳ Ｐゴシック" charset="-128"/>
              </a:defRPr>
            </a:lvl1pPr>
          </a:lstStyle>
          <a:p>
            <a:pPr>
              <a:defRPr/>
            </a:pPr>
            <a:endParaRPr lang="en-US" dirty="0"/>
          </a:p>
        </p:txBody>
      </p:sp>
      <p:sp>
        <p:nvSpPr>
          <p:cNvPr id="15257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dirty="0">
                <a:latin typeface="Times New Roman" charset="0"/>
                <a:ea typeface="ＭＳ Ｐゴシック" charset="-128"/>
              </a:defRPr>
            </a:lvl1pPr>
          </a:lstStyle>
          <a:p>
            <a:pPr>
              <a:defRPr/>
            </a:pPr>
            <a:endParaRPr lang="en-US" dirty="0"/>
          </a:p>
        </p:txBody>
      </p:sp>
      <p:sp>
        <p:nvSpPr>
          <p:cNvPr id="15258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dirty="0">
                <a:latin typeface="Times New Roman" charset="0"/>
                <a:ea typeface="ＭＳ Ｐゴシック" charset="-128"/>
              </a:defRPr>
            </a:lvl1pPr>
          </a:lstStyle>
          <a:p>
            <a:pPr>
              <a:defRPr/>
            </a:pPr>
            <a:endParaRPr lang="en-US" dirty="0"/>
          </a:p>
        </p:txBody>
      </p:sp>
      <p:sp>
        <p:nvSpPr>
          <p:cNvPr id="15258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fld id="{6F4B347B-9955-4CD6-963B-1A958362A278}" type="slidenum">
              <a:rPr lang="en-US" altLang="en-US"/>
              <a:pPr/>
              <a:t>‹#›</a:t>
            </a:fld>
            <a:endParaRPr lang="en-US" altLang="en-US" dirty="0"/>
          </a:p>
        </p:txBody>
      </p:sp>
    </p:spTree>
    <p:extLst>
      <p:ext uri="{BB962C8B-B14F-4D97-AF65-F5344CB8AC3E}">
        <p14:creationId xmlns:p14="http://schemas.microsoft.com/office/powerpoint/2010/main" val="1498723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i="1" dirty="0">
                <a:latin typeface="Times New Roman" charset="0"/>
                <a:ea typeface="ＭＳ Ｐゴシック" charset="-128"/>
              </a:defRPr>
            </a:lvl1pPr>
          </a:lstStyle>
          <a:p>
            <a:pPr>
              <a:defRPr/>
            </a:pPr>
            <a:endParaRPr lang="en-US" dirty="0"/>
          </a:p>
        </p:txBody>
      </p:sp>
      <p:sp>
        <p:nvSpPr>
          <p:cNvPr id="11878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i="1" dirty="0">
                <a:latin typeface="Times New Roman" charset="0"/>
                <a:ea typeface="ＭＳ Ｐゴシック" charset="-128"/>
              </a:defRPr>
            </a:lvl1pPr>
          </a:lstStyle>
          <a:p>
            <a:pPr>
              <a:defRPr/>
            </a:pPr>
            <a:endParaRPr lang="en-US" dirty="0"/>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879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i="1" dirty="0">
                <a:latin typeface="Times New Roman" charset="0"/>
                <a:ea typeface="ＭＳ Ｐゴシック" charset="-128"/>
              </a:defRPr>
            </a:lvl1pPr>
          </a:lstStyle>
          <a:p>
            <a:pPr>
              <a:defRPr/>
            </a:pPr>
            <a:endParaRPr lang="en-US" dirty="0"/>
          </a:p>
        </p:txBody>
      </p:sp>
      <p:sp>
        <p:nvSpPr>
          <p:cNvPr id="11879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i="1">
                <a:latin typeface="Times New Roman" panose="02020603050405020304" pitchFamily="18" charset="0"/>
              </a:defRPr>
            </a:lvl1pPr>
          </a:lstStyle>
          <a:p>
            <a:fld id="{1D1EF080-719C-4ED4-A01E-8051CBA3E853}" type="slidenum">
              <a:rPr lang="en-US" altLang="en-US"/>
              <a:pPr/>
              <a:t>‹#›</a:t>
            </a:fld>
            <a:endParaRPr lang="en-US" altLang="en-US" dirty="0"/>
          </a:p>
        </p:txBody>
      </p:sp>
    </p:spTree>
    <p:extLst>
      <p:ext uri="{BB962C8B-B14F-4D97-AF65-F5344CB8AC3E}">
        <p14:creationId xmlns:p14="http://schemas.microsoft.com/office/powerpoint/2010/main" val="15805975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Table 6.1 </a:t>
            </a:r>
            <a:r>
              <a:rPr lang="en-US" dirty="0"/>
              <a:t>Trauma-</a:t>
            </a:r>
            <a:r>
              <a:rPr lang="en-US" baseline="0" dirty="0"/>
              <a:t> and Stressor-Related Disorders</a:t>
            </a:r>
            <a:endParaRPr lang="en-US" dirty="0"/>
          </a:p>
        </p:txBody>
      </p:sp>
      <p:sp>
        <p:nvSpPr>
          <p:cNvPr id="4" name="Slide Number Placeholder 3"/>
          <p:cNvSpPr>
            <a:spLocks noGrp="1"/>
          </p:cNvSpPr>
          <p:nvPr>
            <p:ph type="sldNum" sz="quarter" idx="10"/>
          </p:nvPr>
        </p:nvSpPr>
        <p:spPr/>
        <p:txBody>
          <a:bodyPr/>
          <a:lstStyle/>
          <a:p>
            <a:fld id="{1D1EF080-719C-4ED4-A01E-8051CBA3E853}" type="slidenum">
              <a:rPr lang="en-US" altLang="en-US" smtClean="0"/>
              <a:pPr/>
              <a:t>4</a:t>
            </a:fld>
            <a:endParaRPr lang="en-US" altLang="en-US" dirty="0"/>
          </a:p>
        </p:txBody>
      </p:sp>
    </p:spTree>
    <p:extLst>
      <p:ext uri="{BB962C8B-B14F-4D97-AF65-F5344CB8AC3E}">
        <p14:creationId xmlns:p14="http://schemas.microsoft.com/office/powerpoint/2010/main" val="4122710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31418B6-EDC9-4AD7-A07D-D9AD6C7C980C}" type="slidenum">
              <a:rPr lang="en-US" altLang="en-US">
                <a:latin typeface="Times New Roman" panose="02020603050405020304" pitchFamily="18" charset="0"/>
              </a:rPr>
              <a:pPr/>
              <a:t>19</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641131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48603F1-A05D-4539-8365-1EC901C64885}" type="slidenum">
              <a:rPr lang="en-US" altLang="en-US">
                <a:latin typeface="Times New Roman" panose="02020603050405020304" pitchFamily="18" charset="0"/>
              </a:rPr>
              <a:pPr/>
              <a:t>20</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245269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Figure 6.3 </a:t>
            </a:r>
            <a:r>
              <a:rPr lang="en-US" dirty="0"/>
              <a:t>Atherosclerosis</a:t>
            </a:r>
          </a:p>
          <a:p>
            <a:r>
              <a:rPr lang="en-US" sz="1200" b="0" i="0" u="none" strike="noStrike" kern="1200" baseline="0" dirty="0">
                <a:solidFill>
                  <a:schemeClr val="tx1"/>
                </a:solidFill>
                <a:latin typeface="Times New Roman" charset="0"/>
                <a:ea typeface="ＭＳ Ｐゴシック" charset="-128"/>
                <a:cs typeface="ＭＳ Ｐゴシック" charset="-128"/>
              </a:rPr>
              <a:t>Atherosclerosis occurs when fat, cholesterol, and other substances build up in arteries and form a hard structure called </a:t>
            </a:r>
            <a:r>
              <a:rPr lang="en-US" sz="1200" b="0" i="1" u="none" strike="noStrike" kern="1200" baseline="0" dirty="0">
                <a:solidFill>
                  <a:schemeClr val="tx1"/>
                </a:solidFill>
                <a:latin typeface="Times New Roman" charset="0"/>
                <a:ea typeface="ＭＳ Ｐゴシック" charset="-128"/>
                <a:cs typeface="ＭＳ Ｐゴシック" charset="-128"/>
              </a:rPr>
              <a:t>plaque</a:t>
            </a:r>
            <a:r>
              <a:rPr lang="en-US" sz="1200" b="0" i="0" u="none" strike="noStrike" kern="1200" baseline="0" dirty="0">
                <a:solidFill>
                  <a:schemeClr val="tx1"/>
                </a:solidFill>
                <a:latin typeface="Times New Roman" charset="0"/>
                <a:ea typeface="ＭＳ Ｐゴシック" charset="-128"/>
                <a:cs typeface="ＭＳ Ｐゴシック" charset="-128"/>
              </a:rPr>
              <a:t>. The buildup of plaque and resultant narrowing of the arteries can result in arteriosclerosis, or hardening of the arteries, a condition that can reduce or even stop blood flow to tissues and major organs.</a:t>
            </a:r>
            <a:endParaRPr lang="en-US" dirty="0"/>
          </a:p>
        </p:txBody>
      </p:sp>
      <p:sp>
        <p:nvSpPr>
          <p:cNvPr id="4" name="Slide Number Placeholder 3"/>
          <p:cNvSpPr>
            <a:spLocks noGrp="1"/>
          </p:cNvSpPr>
          <p:nvPr>
            <p:ph type="sldNum" sz="quarter" idx="10"/>
          </p:nvPr>
        </p:nvSpPr>
        <p:spPr/>
        <p:txBody>
          <a:bodyPr/>
          <a:lstStyle/>
          <a:p>
            <a:fld id="{1D1EF080-719C-4ED4-A01E-8051CBA3E853}" type="slidenum">
              <a:rPr lang="en-US" altLang="en-US" smtClean="0"/>
              <a:pPr/>
              <a:t>21</a:t>
            </a:fld>
            <a:endParaRPr lang="en-US" altLang="en-US" dirty="0"/>
          </a:p>
        </p:txBody>
      </p:sp>
    </p:spTree>
    <p:extLst>
      <p:ext uri="{BB962C8B-B14F-4D97-AF65-F5344CB8AC3E}">
        <p14:creationId xmlns:p14="http://schemas.microsoft.com/office/powerpoint/2010/main" val="8038895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372CACB-2F09-4315-A41D-D21F15F83CE0}" type="slidenum">
              <a:rPr lang="en-US" altLang="en-US">
                <a:latin typeface="Times New Roman" panose="02020603050405020304" pitchFamily="18" charset="0"/>
              </a:rPr>
              <a:pPr/>
              <a:t>22</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1506802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DAE867F-396F-4933-8F9E-A9F82E7E405C}" type="slidenum">
              <a:rPr lang="en-US" altLang="en-US">
                <a:latin typeface="Times New Roman" panose="02020603050405020304" pitchFamily="18" charset="0"/>
              </a:rPr>
              <a:pPr/>
              <a:t>23</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7053964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6EB644B-E9CC-4C5F-AE7C-B69D84C2379A}" type="slidenum">
              <a:rPr lang="en-US" altLang="en-US">
                <a:latin typeface="Times New Roman" panose="02020603050405020304" pitchFamily="18" charset="0"/>
              </a:rPr>
              <a:pPr/>
              <a:t>24</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763007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E773938-6BBD-4C58-9F5D-3A66DA1FA6C0}" type="slidenum">
              <a:rPr lang="en-US" altLang="en-US">
                <a:latin typeface="Times New Roman" panose="02020603050405020304" pitchFamily="18" charset="0"/>
              </a:rPr>
              <a:pPr/>
              <a:t>25</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9586348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Figure 6.7 </a:t>
            </a:r>
            <a:r>
              <a:rPr lang="en-US" dirty="0"/>
              <a:t>An asthma attack</a:t>
            </a:r>
          </a:p>
          <a:p>
            <a:r>
              <a:rPr lang="en-US" sz="1200" b="0" i="0" u="none" strike="noStrike" kern="1200" baseline="0" dirty="0">
                <a:solidFill>
                  <a:schemeClr val="tx1"/>
                </a:solidFill>
                <a:latin typeface="Times New Roman" charset="0"/>
                <a:ea typeface="ＭＳ Ｐゴシック" charset="-128"/>
                <a:cs typeface="ＭＳ Ｐゴシック" charset="-128"/>
              </a:rPr>
              <a:t>Asthma attacks and deaths have increased dramatically since the 1980s.</a:t>
            </a:r>
            <a:endParaRPr lang="en-US" dirty="0"/>
          </a:p>
        </p:txBody>
      </p:sp>
      <p:sp>
        <p:nvSpPr>
          <p:cNvPr id="4" name="Slide Number Placeholder 3"/>
          <p:cNvSpPr>
            <a:spLocks noGrp="1"/>
          </p:cNvSpPr>
          <p:nvPr>
            <p:ph type="sldNum" sz="quarter" idx="10"/>
          </p:nvPr>
        </p:nvSpPr>
        <p:spPr/>
        <p:txBody>
          <a:bodyPr/>
          <a:lstStyle/>
          <a:p>
            <a:fld id="{1D1EF080-719C-4ED4-A01E-8051CBA3E853}" type="slidenum">
              <a:rPr lang="en-US" altLang="en-US" smtClean="0"/>
              <a:pPr/>
              <a:t>26</a:t>
            </a:fld>
            <a:endParaRPr lang="en-US" altLang="en-US" dirty="0"/>
          </a:p>
        </p:txBody>
      </p:sp>
    </p:spTree>
    <p:extLst>
      <p:ext uri="{BB962C8B-B14F-4D97-AF65-F5344CB8AC3E}">
        <p14:creationId xmlns:p14="http://schemas.microsoft.com/office/powerpoint/2010/main" val="7746054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Figure 6.8 </a:t>
            </a:r>
            <a:r>
              <a:rPr lang="en-US" dirty="0"/>
              <a:t>Asthma prevalence</a:t>
            </a:r>
          </a:p>
          <a:p>
            <a:r>
              <a:rPr lang="en-US" sz="1200" b="0" i="0" u="none" strike="noStrike" kern="1200" baseline="0" dirty="0">
                <a:solidFill>
                  <a:schemeClr val="tx1"/>
                </a:solidFill>
                <a:latin typeface="Times New Roman" charset="0"/>
                <a:ea typeface="ＭＳ Ｐゴシック" charset="-128"/>
                <a:cs typeface="ＭＳ Ｐゴシック" charset="-128"/>
              </a:rPr>
              <a:t>This figure shows the prevalence of asthma among adults and children, men and women, and members of different ethnic groups. Of these groups, Puerto Ricans, African Americans, females, and children appear to be especially vulnerable.</a:t>
            </a:r>
            <a:endParaRPr lang="en-US" dirty="0"/>
          </a:p>
        </p:txBody>
      </p:sp>
      <p:sp>
        <p:nvSpPr>
          <p:cNvPr id="4" name="Slide Number Placeholder 3"/>
          <p:cNvSpPr>
            <a:spLocks noGrp="1"/>
          </p:cNvSpPr>
          <p:nvPr>
            <p:ph type="sldNum" sz="quarter" idx="10"/>
          </p:nvPr>
        </p:nvSpPr>
        <p:spPr/>
        <p:txBody>
          <a:bodyPr/>
          <a:lstStyle/>
          <a:p>
            <a:fld id="{1D1EF080-719C-4ED4-A01E-8051CBA3E853}" type="slidenum">
              <a:rPr lang="en-US" altLang="en-US" smtClean="0"/>
              <a:pPr/>
              <a:t>27</a:t>
            </a:fld>
            <a:endParaRPr lang="en-US" altLang="en-US" dirty="0"/>
          </a:p>
        </p:txBody>
      </p:sp>
    </p:spTree>
    <p:extLst>
      <p:ext uri="{BB962C8B-B14F-4D97-AF65-F5344CB8AC3E}">
        <p14:creationId xmlns:p14="http://schemas.microsoft.com/office/powerpoint/2010/main" val="38021179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8727492-9F2C-4466-8967-A251C052B334}" type="slidenum">
              <a:rPr lang="en-US" altLang="en-US">
                <a:latin typeface="Times New Roman" panose="02020603050405020304" pitchFamily="18" charset="0"/>
              </a:rPr>
              <a:pPr/>
              <a:t>28</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809815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Table 6.2 Undergraduates’ lifetime exposure to traumatic events</a:t>
            </a:r>
          </a:p>
        </p:txBody>
      </p:sp>
      <p:sp>
        <p:nvSpPr>
          <p:cNvPr id="4" name="Slide Number Placeholder 3"/>
          <p:cNvSpPr>
            <a:spLocks noGrp="1"/>
          </p:cNvSpPr>
          <p:nvPr>
            <p:ph type="sldNum" sz="quarter" idx="10"/>
          </p:nvPr>
        </p:nvSpPr>
        <p:spPr/>
        <p:txBody>
          <a:bodyPr/>
          <a:lstStyle/>
          <a:p>
            <a:fld id="{1D1EF080-719C-4ED4-A01E-8051CBA3E853}" type="slidenum">
              <a:rPr lang="en-US" altLang="en-US" smtClean="0"/>
              <a:pPr/>
              <a:t>6</a:t>
            </a:fld>
            <a:endParaRPr lang="en-US" altLang="en-US" dirty="0"/>
          </a:p>
        </p:txBody>
      </p:sp>
    </p:spTree>
    <p:extLst>
      <p:ext uri="{BB962C8B-B14F-4D97-AF65-F5344CB8AC3E}">
        <p14:creationId xmlns:p14="http://schemas.microsoft.com/office/powerpoint/2010/main" val="34929345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D5B45B8-45A4-4DD2-AAB5-184C59037507}" type="slidenum">
              <a:rPr lang="en-US" altLang="en-US">
                <a:latin typeface="Times New Roman" panose="02020603050405020304" pitchFamily="18" charset="0"/>
              </a:rPr>
              <a:pPr/>
              <a:t>29</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0431002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4DD47D6-4384-4796-9784-93740F1E233F}" type="slidenum">
              <a:rPr lang="en-US" altLang="en-US">
                <a:latin typeface="Times New Roman" panose="02020603050405020304" pitchFamily="18" charset="0"/>
              </a:rPr>
              <a:pPr/>
              <a:t>30</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327882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5F3FA69-58EE-4E9B-8E95-A34AD45D2B87}" type="slidenum">
              <a:rPr lang="en-US" altLang="en-US">
                <a:latin typeface="Times New Roman" panose="02020603050405020304" pitchFamily="18" charset="0"/>
              </a:rPr>
              <a:pPr/>
              <a:t>31</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5310789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81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BB6C3F8-635C-467F-A331-920C208C7FC4}" type="slidenum">
              <a:rPr lang="en-US" altLang="en-US">
                <a:latin typeface="Times New Roman" panose="02020603050405020304" pitchFamily="18" charset="0"/>
              </a:rPr>
              <a:pPr/>
              <a:t>32</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50115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63835DD9-F1A7-4BE7-A353-D503ACF89858}" type="slidenum">
              <a:rPr lang="en-US" altLang="en-US">
                <a:latin typeface="Times New Roman" panose="02020603050405020304" pitchFamily="18" charset="0"/>
              </a:rPr>
              <a:pPr/>
              <a:t>7</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869506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F294D19-130A-4088-A280-857A8F756E07}" type="slidenum">
              <a:rPr lang="en-US" altLang="en-US">
                <a:latin typeface="Times New Roman" panose="02020603050405020304" pitchFamily="18" charset="0"/>
              </a:rPr>
              <a:pPr/>
              <a:t>8</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390317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6668D06-A3A0-4684-ACB7-0E7925A85683}" type="slidenum">
              <a:rPr lang="en-US" altLang="en-US">
                <a:latin typeface="Times New Roman" panose="02020603050405020304" pitchFamily="18" charset="0"/>
              </a:rPr>
              <a:pPr/>
              <a:t>9</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41517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EEF5ABE-AC3A-4413-ABAE-985DBC297022}" type="slidenum">
              <a:rPr lang="en-US" altLang="en-US">
                <a:latin typeface="Times New Roman" panose="02020603050405020304" pitchFamily="18" charset="0"/>
              </a:rPr>
              <a:pPr/>
              <a:t>10</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2786738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Table 6.3 </a:t>
            </a:r>
            <a:r>
              <a:rPr lang="en-US" dirty="0"/>
              <a:t>Lifetime</a:t>
            </a:r>
            <a:r>
              <a:rPr lang="en-US" baseline="0" dirty="0"/>
              <a:t> prevalence of exposure to stressors by gender and PTSD risk</a:t>
            </a:r>
            <a:endParaRPr lang="en-US" dirty="0"/>
          </a:p>
        </p:txBody>
      </p:sp>
      <p:sp>
        <p:nvSpPr>
          <p:cNvPr id="4" name="Slide Number Placeholder 3"/>
          <p:cNvSpPr>
            <a:spLocks noGrp="1"/>
          </p:cNvSpPr>
          <p:nvPr>
            <p:ph type="sldNum" sz="quarter" idx="10"/>
          </p:nvPr>
        </p:nvSpPr>
        <p:spPr/>
        <p:txBody>
          <a:bodyPr/>
          <a:lstStyle/>
          <a:p>
            <a:fld id="{1D1EF080-719C-4ED4-A01E-8051CBA3E853}" type="slidenum">
              <a:rPr lang="en-US" altLang="en-US" smtClean="0"/>
              <a:pPr/>
              <a:t>12</a:t>
            </a:fld>
            <a:endParaRPr lang="en-US" altLang="en-US" dirty="0"/>
          </a:p>
        </p:txBody>
      </p:sp>
    </p:spTree>
    <p:extLst>
      <p:ext uri="{BB962C8B-B14F-4D97-AF65-F5344CB8AC3E}">
        <p14:creationId xmlns:p14="http://schemas.microsoft.com/office/powerpoint/2010/main" val="924715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Figure</a:t>
            </a:r>
            <a:r>
              <a:rPr lang="en-US" b="1" baseline="0" dirty="0"/>
              <a:t> 6.1 </a:t>
            </a:r>
            <a:r>
              <a:rPr lang="en-US" baseline="0" dirty="0"/>
              <a:t>Multipath model for post-traumatic stress disorder</a:t>
            </a:r>
          </a:p>
          <a:p>
            <a:r>
              <a:rPr lang="en-US" sz="1200" b="0" i="0" u="none" strike="noStrike" kern="1200" baseline="0" dirty="0">
                <a:solidFill>
                  <a:schemeClr val="tx1"/>
                </a:solidFill>
                <a:latin typeface="Times New Roman" charset="0"/>
                <a:ea typeface="ＭＳ Ｐゴシック" charset="-128"/>
                <a:cs typeface="ＭＳ Ｐゴシック" charset="-128"/>
              </a:rPr>
              <a:t>The dimensions interact with one another and combine in different ways to result in posttraumatic stress disorder (PTSD).</a:t>
            </a:r>
            <a:endParaRPr lang="en-US" dirty="0"/>
          </a:p>
        </p:txBody>
      </p:sp>
      <p:sp>
        <p:nvSpPr>
          <p:cNvPr id="4" name="Slide Number Placeholder 3"/>
          <p:cNvSpPr>
            <a:spLocks noGrp="1"/>
          </p:cNvSpPr>
          <p:nvPr>
            <p:ph type="sldNum" sz="quarter" idx="10"/>
          </p:nvPr>
        </p:nvSpPr>
        <p:spPr/>
        <p:txBody>
          <a:bodyPr/>
          <a:lstStyle/>
          <a:p>
            <a:fld id="{1D1EF080-719C-4ED4-A01E-8051CBA3E853}" type="slidenum">
              <a:rPr lang="en-US" altLang="en-US" smtClean="0"/>
              <a:pPr/>
              <a:t>13</a:t>
            </a:fld>
            <a:endParaRPr lang="en-US" altLang="en-US" dirty="0"/>
          </a:p>
        </p:txBody>
      </p:sp>
    </p:spTree>
    <p:extLst>
      <p:ext uri="{BB962C8B-B14F-4D97-AF65-F5344CB8AC3E}">
        <p14:creationId xmlns:p14="http://schemas.microsoft.com/office/powerpoint/2010/main" val="4251779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a typeface="ＭＳ Ｐゴシック" panose="020B0600070205080204" pitchFamily="34" charset="-128"/>
            </a:endParaRP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D20F5C3-6F49-48A8-AFAE-6324FF371557}" type="slidenum">
              <a:rPr lang="en-US" altLang="en-US">
                <a:latin typeface="Times New Roman" panose="02020603050405020304" pitchFamily="18" charset="0"/>
              </a:rPr>
              <a:pPr/>
              <a:t>14</a:t>
            </a:fld>
            <a:endParaRPr lang="en-US" altLang="en-US" dirty="0">
              <a:latin typeface="Times New Roman" panose="02020603050405020304" pitchFamily="18" charset="0"/>
            </a:endParaRPr>
          </a:p>
        </p:txBody>
      </p:sp>
    </p:spTree>
    <p:extLst>
      <p:ext uri="{BB962C8B-B14F-4D97-AF65-F5344CB8AC3E}">
        <p14:creationId xmlns:p14="http://schemas.microsoft.com/office/powerpoint/2010/main" val="42932137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stretch>
            <a:fillRect/>
          </a:stretch>
        </p:blipFill>
        <p:spPr>
          <a:xfrm>
            <a:off x="0" y="4419600"/>
            <a:ext cx="2590893" cy="2377440"/>
          </a:xfrm>
          <a:prstGeom prst="rect">
            <a:avLst/>
          </a:prstGeom>
        </p:spPr>
      </p:pic>
      <p:sp>
        <p:nvSpPr>
          <p:cNvPr id="2" name="Title 1"/>
          <p:cNvSpPr>
            <a:spLocks noGrp="1"/>
          </p:cNvSpPr>
          <p:nvPr>
            <p:ph type="ctrTitle"/>
          </p:nvPr>
        </p:nvSpPr>
        <p:spPr>
          <a:xfrm>
            <a:off x="1612751" y="3684587"/>
            <a:ext cx="6616849" cy="1470025"/>
          </a:xfrm>
        </p:spPr>
        <p:txBody>
          <a:bodyPr/>
          <a:lstStyle>
            <a:lvl1pPr algn="r">
              <a:defRPr/>
            </a:lvl1pPr>
          </a:lstStyle>
          <a:p>
            <a:r>
              <a:rPr lang="en-US" dirty="0"/>
              <a:t>Click to edit Master title style</a:t>
            </a:r>
          </a:p>
        </p:txBody>
      </p:sp>
      <p:sp>
        <p:nvSpPr>
          <p:cNvPr id="7" name="Date Placeholder 3"/>
          <p:cNvSpPr>
            <a:spLocks noGrp="1"/>
          </p:cNvSpPr>
          <p:nvPr>
            <p:ph type="dt" sz="half" idx="10"/>
          </p:nvPr>
        </p:nvSpPr>
        <p:spPr/>
        <p:txBody>
          <a:bodyPr/>
          <a:lstStyle>
            <a:lvl1pPr>
              <a:defRPr/>
            </a:lvl1pPr>
          </a:lstStyle>
          <a:p>
            <a:pPr>
              <a:defRPr/>
            </a:pPr>
            <a:fld id="{FFE80312-99A9-4855-8303-9D5C8872654F}" type="datetimeFigureOut">
              <a:rPr lang="en-US"/>
              <a:pPr>
                <a:defRPr/>
              </a:pPr>
              <a:t>4/9/2018</a:t>
            </a:fld>
            <a:endParaRPr lang="en-US" dirty="0"/>
          </a:p>
        </p:txBody>
      </p:sp>
      <p:sp>
        <p:nvSpPr>
          <p:cNvPr id="8" name="Footer Placeholder 4"/>
          <p:cNvSpPr>
            <a:spLocks noGrp="1"/>
          </p:cNvSpPr>
          <p:nvPr>
            <p:ph type="ftr" sz="quarter" idx="11"/>
          </p:nvPr>
        </p:nvSpPr>
        <p:spPr/>
        <p:txBody>
          <a:bodyPr/>
          <a:lstStyle>
            <a:lvl1pPr>
              <a:defRPr dirty="0"/>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4C21B657-3058-4F78-91EC-6722CDBF360E}" type="slidenum">
              <a:rPr lang="en-US"/>
              <a:pPr>
                <a:defRPr/>
              </a:pPr>
              <a:t>‹#›</a:t>
            </a:fld>
            <a:endParaRPr lang="en-US" dirty="0"/>
          </a:p>
        </p:txBody>
      </p:sp>
      <p:sp>
        <p:nvSpPr>
          <p:cNvPr id="11" name="Text Placeholder 3"/>
          <p:cNvSpPr>
            <a:spLocks noGrp="1"/>
          </p:cNvSpPr>
          <p:nvPr>
            <p:ph type="body" sz="quarter" idx="13" hasCustomPrompt="1"/>
          </p:nvPr>
        </p:nvSpPr>
        <p:spPr>
          <a:xfrm>
            <a:off x="7086600" y="2483979"/>
            <a:ext cx="1066800" cy="996696"/>
          </a:xfrm>
          <a:ln w="28575">
            <a:solidFill>
              <a:srgbClr val="5BA9C1"/>
            </a:solidFill>
          </a:ln>
        </p:spPr>
        <p:style>
          <a:lnRef idx="2">
            <a:schemeClr val="accent3"/>
          </a:lnRef>
          <a:fillRef idx="1">
            <a:schemeClr val="lt1"/>
          </a:fillRef>
          <a:effectRef idx="0">
            <a:schemeClr val="accent3"/>
          </a:effectRef>
          <a:fontRef idx="none"/>
        </p:style>
        <p:txBody>
          <a:bodyPr/>
          <a:lstStyle>
            <a:lvl1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1pPr>
            <a:lvl2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2pPr>
            <a:lvl3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3pPr>
            <a:lvl4pPr marL="0" indent="0" algn="ctr" defTabSz="914400" rtl="0" eaLnBrk="1" fontAlgn="auto" latinLnBrk="0" hangingPunct="1">
              <a:spcBef>
                <a:spcPts val="900"/>
              </a:spcBef>
              <a:spcAft>
                <a:spcPts val="0"/>
              </a:spcAft>
              <a:buFont typeface="Wingdings" pitchFamily="2" charset="2"/>
              <a:buNone/>
              <a:defRPr lang="en-US" sz="5400" b="1" kern="1200" dirty="0" smtClean="0">
                <a:solidFill>
                  <a:prstClr val="black"/>
                </a:solidFill>
                <a:latin typeface="Arial" pitchFamily="34" charset="0"/>
                <a:ea typeface="+mn-ea"/>
                <a:cs typeface="Arial" pitchFamily="34" charset="0"/>
              </a:defRPr>
            </a:lvl4pPr>
            <a:lvl5pPr marL="0" indent="0" algn="ctr" defTabSz="914400" rtl="0" eaLnBrk="1" fontAlgn="auto" latinLnBrk="0" hangingPunct="1">
              <a:spcBef>
                <a:spcPts val="900"/>
              </a:spcBef>
              <a:spcAft>
                <a:spcPts val="0"/>
              </a:spcAft>
              <a:buFont typeface="Wingdings" pitchFamily="2" charset="2"/>
              <a:buNone/>
              <a:defRPr lang="en-US" sz="5400" b="1" kern="1200" dirty="0">
                <a:solidFill>
                  <a:prstClr val="black"/>
                </a:solidFill>
                <a:latin typeface="Arial" pitchFamily="34" charset="0"/>
                <a:ea typeface="+mn-ea"/>
                <a:cs typeface="Arial" pitchFamily="34" charset="0"/>
              </a:defRPr>
            </a:lvl5pPr>
          </a:lstStyle>
          <a:p>
            <a:pPr lvl="0"/>
            <a:r>
              <a:rPr lang="en-US" dirty="0"/>
              <a:t>x</a:t>
            </a:r>
          </a:p>
        </p:txBody>
      </p:sp>
      <p:pic>
        <p:nvPicPr>
          <p:cNvPr id="3" name="Picture 2"/>
          <p:cNvPicPr>
            <a:picLocks noChangeAspect="1"/>
          </p:cNvPicPr>
          <p:nvPr userDrawn="1"/>
        </p:nvPicPr>
        <p:blipFill>
          <a:blip r:embed="rId3"/>
          <a:stretch>
            <a:fillRect/>
          </a:stretch>
        </p:blipFill>
        <p:spPr>
          <a:xfrm>
            <a:off x="0" y="5552"/>
            <a:ext cx="6934200" cy="2590800"/>
          </a:xfrm>
          <a:prstGeom prst="rect">
            <a:avLst/>
          </a:prstGeom>
        </p:spPr>
      </p:pic>
      <p:sp>
        <p:nvSpPr>
          <p:cNvPr id="10" name="TextBox 6"/>
          <p:cNvSpPr txBox="1">
            <a:spLocks noChangeArrowheads="1"/>
          </p:cNvSpPr>
          <p:nvPr userDrawn="1"/>
        </p:nvSpPr>
        <p:spPr bwMode="auto">
          <a:xfrm>
            <a:off x="6284118" y="6472947"/>
            <a:ext cx="26717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defRPr/>
            </a:pPr>
            <a:r>
              <a:rPr lang="en-US" sz="1200" dirty="0">
                <a:solidFill>
                  <a:prstClr val="black"/>
                </a:solidFill>
              </a:rPr>
              <a:t>© Cengage Learning 2016</a:t>
            </a:r>
          </a:p>
        </p:txBody>
      </p:sp>
    </p:spTree>
    <p:extLst>
      <p:ext uri="{BB962C8B-B14F-4D97-AF65-F5344CB8AC3E}">
        <p14:creationId xmlns:p14="http://schemas.microsoft.com/office/powerpoint/2010/main" val="70965942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10097-EA6E-4818-B0BD-A37AB68BA7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647EB9-EE8B-47D9-AC3E-4D3348875FAE}"/>
              </a:ext>
            </a:extLst>
          </p:cNvPr>
          <p:cNvSpPr>
            <a:spLocks noGrp="1"/>
          </p:cNvSpPr>
          <p:nvPr>
            <p:ph type="dt" sz="half" idx="10"/>
          </p:nvPr>
        </p:nvSpPr>
        <p:spPr/>
        <p:txBody>
          <a:bodyPr/>
          <a:lstStyle/>
          <a:p>
            <a:fld id="{B6EB6F6B-D53D-4851-ADD4-E4EE21724222}" type="datetimeFigureOut">
              <a:rPr lang="en-US" smtClean="0"/>
              <a:t>4/9/2018</a:t>
            </a:fld>
            <a:endParaRPr lang="en-US" dirty="0"/>
          </a:p>
        </p:txBody>
      </p:sp>
      <p:sp>
        <p:nvSpPr>
          <p:cNvPr id="4" name="Footer Placeholder 3">
            <a:extLst>
              <a:ext uri="{FF2B5EF4-FFF2-40B4-BE49-F238E27FC236}">
                <a16:creationId xmlns:a16="http://schemas.microsoft.com/office/drawing/2014/main" id="{842264EB-F369-408B-92DD-542ADFD6481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8FFD2FB-02DA-4B0A-A521-E2C89928C449}"/>
              </a:ext>
            </a:extLst>
          </p:cNvPr>
          <p:cNvSpPr>
            <a:spLocks noGrp="1"/>
          </p:cNvSpPr>
          <p:nvPr>
            <p:ph type="sldNum" sz="quarter" idx="12"/>
          </p:nvPr>
        </p:nvSpPr>
        <p:spPr/>
        <p:txBody>
          <a:bodyPr/>
          <a:lstStyle/>
          <a:p>
            <a:fld id="{E11B9552-A5B8-4208-80B3-702A34C28D03}" type="slidenum">
              <a:rPr lang="en-US" smtClean="0"/>
              <a:t>‹#›</a:t>
            </a:fld>
            <a:endParaRPr lang="en-US" dirty="0"/>
          </a:p>
        </p:txBody>
      </p:sp>
    </p:spTree>
    <p:extLst>
      <p:ext uri="{BB962C8B-B14F-4D97-AF65-F5344CB8AC3E}">
        <p14:creationId xmlns:p14="http://schemas.microsoft.com/office/powerpoint/2010/main" val="1348102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4AFF9A-441A-46B6-AAFB-8533DE374C89}"/>
              </a:ext>
            </a:extLst>
          </p:cNvPr>
          <p:cNvSpPr>
            <a:spLocks noGrp="1"/>
          </p:cNvSpPr>
          <p:nvPr>
            <p:ph type="dt" sz="half" idx="10"/>
          </p:nvPr>
        </p:nvSpPr>
        <p:spPr/>
        <p:txBody>
          <a:bodyPr/>
          <a:lstStyle/>
          <a:p>
            <a:fld id="{B6EB6F6B-D53D-4851-ADD4-E4EE21724222}" type="datetimeFigureOut">
              <a:rPr lang="en-US" smtClean="0"/>
              <a:t>4/9/2018</a:t>
            </a:fld>
            <a:endParaRPr lang="en-US" dirty="0"/>
          </a:p>
        </p:txBody>
      </p:sp>
      <p:sp>
        <p:nvSpPr>
          <p:cNvPr id="3" name="Footer Placeholder 2">
            <a:extLst>
              <a:ext uri="{FF2B5EF4-FFF2-40B4-BE49-F238E27FC236}">
                <a16:creationId xmlns:a16="http://schemas.microsoft.com/office/drawing/2014/main" id="{C55D5D1F-BF34-4871-B671-16892087237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1194B70-03DA-443D-8B68-45E0BCA81939}"/>
              </a:ext>
            </a:extLst>
          </p:cNvPr>
          <p:cNvSpPr>
            <a:spLocks noGrp="1"/>
          </p:cNvSpPr>
          <p:nvPr>
            <p:ph type="sldNum" sz="quarter" idx="12"/>
          </p:nvPr>
        </p:nvSpPr>
        <p:spPr/>
        <p:txBody>
          <a:bodyPr/>
          <a:lstStyle/>
          <a:p>
            <a:fld id="{E11B9552-A5B8-4208-80B3-702A34C28D03}" type="slidenum">
              <a:rPr lang="en-US" smtClean="0"/>
              <a:t>‹#›</a:t>
            </a:fld>
            <a:endParaRPr lang="en-US" dirty="0"/>
          </a:p>
        </p:txBody>
      </p:sp>
    </p:spTree>
    <p:extLst>
      <p:ext uri="{BB962C8B-B14F-4D97-AF65-F5344CB8AC3E}">
        <p14:creationId xmlns:p14="http://schemas.microsoft.com/office/powerpoint/2010/main" val="1564188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8DF31-3B35-4425-ACD2-552E8CD17DA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05A716-3D3E-46C9-A563-4E3ED210416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3251364-B7B8-4997-B644-34FA57D93F8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94D5EA-A154-4F06-87DF-87CF88B19ED9}"/>
              </a:ext>
            </a:extLst>
          </p:cNvPr>
          <p:cNvSpPr>
            <a:spLocks noGrp="1"/>
          </p:cNvSpPr>
          <p:nvPr>
            <p:ph type="dt" sz="half" idx="10"/>
          </p:nvPr>
        </p:nvSpPr>
        <p:spPr/>
        <p:txBody>
          <a:bodyPr/>
          <a:lstStyle/>
          <a:p>
            <a:fld id="{B6EB6F6B-D53D-4851-ADD4-E4EE21724222}" type="datetimeFigureOut">
              <a:rPr lang="en-US" smtClean="0"/>
              <a:t>4/9/2018</a:t>
            </a:fld>
            <a:endParaRPr lang="en-US" dirty="0"/>
          </a:p>
        </p:txBody>
      </p:sp>
      <p:sp>
        <p:nvSpPr>
          <p:cNvPr id="6" name="Footer Placeholder 5">
            <a:extLst>
              <a:ext uri="{FF2B5EF4-FFF2-40B4-BE49-F238E27FC236}">
                <a16:creationId xmlns:a16="http://schemas.microsoft.com/office/drawing/2014/main" id="{1909283D-900F-452D-8BBC-7EAFB8262F6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EE45397-8035-4E92-B7A5-6ADAE0F3D677}"/>
              </a:ext>
            </a:extLst>
          </p:cNvPr>
          <p:cNvSpPr>
            <a:spLocks noGrp="1"/>
          </p:cNvSpPr>
          <p:nvPr>
            <p:ph type="sldNum" sz="quarter" idx="12"/>
          </p:nvPr>
        </p:nvSpPr>
        <p:spPr/>
        <p:txBody>
          <a:bodyPr/>
          <a:lstStyle/>
          <a:p>
            <a:fld id="{E11B9552-A5B8-4208-80B3-702A34C28D03}" type="slidenum">
              <a:rPr lang="en-US" smtClean="0"/>
              <a:t>‹#›</a:t>
            </a:fld>
            <a:endParaRPr lang="en-US" dirty="0"/>
          </a:p>
        </p:txBody>
      </p:sp>
    </p:spTree>
    <p:extLst>
      <p:ext uri="{BB962C8B-B14F-4D97-AF65-F5344CB8AC3E}">
        <p14:creationId xmlns:p14="http://schemas.microsoft.com/office/powerpoint/2010/main" val="1006200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3A653-C349-4629-A314-50D096EB500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87801D-DF9E-4C9E-8337-CC482F58E50D}"/>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11A79C9-E76E-47ED-BD0A-8562AD51F68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22ADECF-1647-4A5D-9C56-2ED1D420A870}"/>
              </a:ext>
            </a:extLst>
          </p:cNvPr>
          <p:cNvSpPr>
            <a:spLocks noGrp="1"/>
          </p:cNvSpPr>
          <p:nvPr>
            <p:ph type="dt" sz="half" idx="10"/>
          </p:nvPr>
        </p:nvSpPr>
        <p:spPr/>
        <p:txBody>
          <a:bodyPr/>
          <a:lstStyle/>
          <a:p>
            <a:fld id="{B6EB6F6B-D53D-4851-ADD4-E4EE21724222}" type="datetimeFigureOut">
              <a:rPr lang="en-US" smtClean="0"/>
              <a:t>4/9/2018</a:t>
            </a:fld>
            <a:endParaRPr lang="en-US" dirty="0"/>
          </a:p>
        </p:txBody>
      </p:sp>
      <p:sp>
        <p:nvSpPr>
          <p:cNvPr id="6" name="Footer Placeholder 5">
            <a:extLst>
              <a:ext uri="{FF2B5EF4-FFF2-40B4-BE49-F238E27FC236}">
                <a16:creationId xmlns:a16="http://schemas.microsoft.com/office/drawing/2014/main" id="{753F8C51-0BD4-4B93-AC79-7930E73B244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0C1E6A0-48D3-40FE-A994-F1AD695F9519}"/>
              </a:ext>
            </a:extLst>
          </p:cNvPr>
          <p:cNvSpPr>
            <a:spLocks noGrp="1"/>
          </p:cNvSpPr>
          <p:nvPr>
            <p:ph type="sldNum" sz="quarter" idx="12"/>
          </p:nvPr>
        </p:nvSpPr>
        <p:spPr/>
        <p:txBody>
          <a:bodyPr/>
          <a:lstStyle/>
          <a:p>
            <a:fld id="{E11B9552-A5B8-4208-80B3-702A34C28D03}" type="slidenum">
              <a:rPr lang="en-US" smtClean="0"/>
              <a:t>‹#›</a:t>
            </a:fld>
            <a:endParaRPr lang="en-US" dirty="0"/>
          </a:p>
        </p:txBody>
      </p:sp>
    </p:spTree>
    <p:extLst>
      <p:ext uri="{BB962C8B-B14F-4D97-AF65-F5344CB8AC3E}">
        <p14:creationId xmlns:p14="http://schemas.microsoft.com/office/powerpoint/2010/main" val="26097168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21322-3E24-4F2D-8A43-60196CCC77C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DA0BBD-3551-4763-8EEA-8E168F6E0AC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5F135F-FC27-4B1A-96FF-BD30E0214CD5}"/>
              </a:ext>
            </a:extLst>
          </p:cNvPr>
          <p:cNvSpPr>
            <a:spLocks noGrp="1"/>
          </p:cNvSpPr>
          <p:nvPr>
            <p:ph type="dt" sz="half" idx="10"/>
          </p:nvPr>
        </p:nvSpPr>
        <p:spPr/>
        <p:txBody>
          <a:bodyPr/>
          <a:lstStyle/>
          <a:p>
            <a:fld id="{B6EB6F6B-D53D-4851-ADD4-E4EE21724222}" type="datetimeFigureOut">
              <a:rPr lang="en-US" smtClean="0"/>
              <a:t>4/9/2018</a:t>
            </a:fld>
            <a:endParaRPr lang="en-US" dirty="0"/>
          </a:p>
        </p:txBody>
      </p:sp>
      <p:sp>
        <p:nvSpPr>
          <p:cNvPr id="5" name="Footer Placeholder 4">
            <a:extLst>
              <a:ext uri="{FF2B5EF4-FFF2-40B4-BE49-F238E27FC236}">
                <a16:creationId xmlns:a16="http://schemas.microsoft.com/office/drawing/2014/main" id="{A35A62C0-3604-4846-9B9A-49A60B08281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7A8117C-A33E-4091-B4FA-12483619FBC8}"/>
              </a:ext>
            </a:extLst>
          </p:cNvPr>
          <p:cNvSpPr>
            <a:spLocks noGrp="1"/>
          </p:cNvSpPr>
          <p:nvPr>
            <p:ph type="sldNum" sz="quarter" idx="12"/>
          </p:nvPr>
        </p:nvSpPr>
        <p:spPr/>
        <p:txBody>
          <a:bodyPr/>
          <a:lstStyle/>
          <a:p>
            <a:fld id="{E11B9552-A5B8-4208-80B3-702A34C28D03}" type="slidenum">
              <a:rPr lang="en-US" smtClean="0"/>
              <a:t>‹#›</a:t>
            </a:fld>
            <a:endParaRPr lang="en-US" dirty="0"/>
          </a:p>
        </p:txBody>
      </p:sp>
    </p:spTree>
    <p:extLst>
      <p:ext uri="{BB962C8B-B14F-4D97-AF65-F5344CB8AC3E}">
        <p14:creationId xmlns:p14="http://schemas.microsoft.com/office/powerpoint/2010/main" val="14660695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C7114F-26AD-4BC6-9EB8-7C0985D9578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481D1A-7B58-4905-9E9A-2E437F769189}"/>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26C1E5-DF1B-4747-9AC3-FADE84BE02EA}"/>
              </a:ext>
            </a:extLst>
          </p:cNvPr>
          <p:cNvSpPr>
            <a:spLocks noGrp="1"/>
          </p:cNvSpPr>
          <p:nvPr>
            <p:ph type="dt" sz="half" idx="10"/>
          </p:nvPr>
        </p:nvSpPr>
        <p:spPr/>
        <p:txBody>
          <a:bodyPr/>
          <a:lstStyle/>
          <a:p>
            <a:fld id="{B6EB6F6B-D53D-4851-ADD4-E4EE21724222}" type="datetimeFigureOut">
              <a:rPr lang="en-US" smtClean="0"/>
              <a:t>4/9/2018</a:t>
            </a:fld>
            <a:endParaRPr lang="en-US" dirty="0"/>
          </a:p>
        </p:txBody>
      </p:sp>
      <p:sp>
        <p:nvSpPr>
          <p:cNvPr id="5" name="Footer Placeholder 4">
            <a:extLst>
              <a:ext uri="{FF2B5EF4-FFF2-40B4-BE49-F238E27FC236}">
                <a16:creationId xmlns:a16="http://schemas.microsoft.com/office/drawing/2014/main" id="{E6FD573E-2B80-4512-9551-BC161A56E7D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B755B7-4AE9-4A67-B7AC-661EFF2BECFE}"/>
              </a:ext>
            </a:extLst>
          </p:cNvPr>
          <p:cNvSpPr>
            <a:spLocks noGrp="1"/>
          </p:cNvSpPr>
          <p:nvPr>
            <p:ph type="sldNum" sz="quarter" idx="12"/>
          </p:nvPr>
        </p:nvSpPr>
        <p:spPr/>
        <p:txBody>
          <a:bodyPr/>
          <a:lstStyle/>
          <a:p>
            <a:fld id="{E11B9552-A5B8-4208-80B3-702A34C28D03}" type="slidenum">
              <a:rPr lang="en-US" smtClean="0"/>
              <a:t>‹#›</a:t>
            </a:fld>
            <a:endParaRPr lang="en-US" dirty="0"/>
          </a:p>
        </p:txBody>
      </p:sp>
    </p:spTree>
    <p:extLst>
      <p:ext uri="{BB962C8B-B14F-4D97-AF65-F5344CB8AC3E}">
        <p14:creationId xmlns:p14="http://schemas.microsoft.com/office/powerpoint/2010/main" val="24634319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78182" y="802299"/>
            <a:ext cx="5536652"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478182" y="3531205"/>
            <a:ext cx="5536652"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FFE80312-99A9-4855-8303-9D5C8872654F}" type="datetimeFigureOut">
              <a:rPr lang="en-US" smtClean="0"/>
              <a:pPr>
                <a:defRPr/>
              </a:pPr>
              <a:t>4/9/2018</a:t>
            </a:fld>
            <a:endParaRPr lang="en-US" dirty="0"/>
          </a:p>
        </p:txBody>
      </p:sp>
      <p:sp>
        <p:nvSpPr>
          <p:cNvPr id="5" name="Footer Placeholder 4"/>
          <p:cNvSpPr>
            <a:spLocks noGrp="1"/>
          </p:cNvSpPr>
          <p:nvPr>
            <p:ph type="ftr" sz="quarter" idx="11"/>
          </p:nvPr>
        </p:nvSpPr>
        <p:spPr>
          <a:xfrm>
            <a:off x="2478181" y="329308"/>
            <a:ext cx="3004429" cy="309201"/>
          </a:xfrm>
        </p:spPr>
        <p:txBody>
          <a:bodyPr/>
          <a:lstStyle/>
          <a:p>
            <a:pPr>
              <a:defRPr/>
            </a:pPr>
            <a:endParaRPr lang="en-US" dirty="0"/>
          </a:p>
        </p:txBody>
      </p:sp>
      <p:sp>
        <p:nvSpPr>
          <p:cNvPr id="6" name="Slide Number Placeholder 5"/>
          <p:cNvSpPr>
            <a:spLocks noGrp="1"/>
          </p:cNvSpPr>
          <p:nvPr>
            <p:ph type="sldNum" sz="quarter" idx="12"/>
          </p:nvPr>
        </p:nvSpPr>
        <p:spPr>
          <a:xfrm>
            <a:off x="1434703" y="798973"/>
            <a:ext cx="802005" cy="503578"/>
          </a:xfrm>
        </p:spPr>
        <p:txBody>
          <a:bodyPr/>
          <a:lstStyle/>
          <a:p>
            <a:pPr>
              <a:defRPr/>
            </a:pPr>
            <a:fld id="{4C21B657-3058-4F78-91EC-6722CDBF360E}" type="slidenum">
              <a:rPr lang="en-US" smtClean="0"/>
              <a:pPr>
                <a:defRPr/>
              </a:pPr>
              <a:t>‹#›</a:t>
            </a:fld>
            <a:endParaRPr lang="en-US" dirty="0"/>
          </a:p>
        </p:txBody>
      </p:sp>
      <p:cxnSp>
        <p:nvCxnSpPr>
          <p:cNvPr id="8" name="Straight Connector 7"/>
          <p:cNvCxnSpPr/>
          <p:nvPr/>
        </p:nvCxnSpPr>
        <p:spPr>
          <a:xfrm>
            <a:off x="2316514" y="798973"/>
            <a:ext cx="0" cy="254475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pic>
        <p:nvPicPr>
          <p:cNvPr id="9" name="Picture 8">
            <a:extLst>
              <a:ext uri="{FF2B5EF4-FFF2-40B4-BE49-F238E27FC236}">
                <a16:creationId xmlns:a16="http://schemas.microsoft.com/office/drawing/2014/main" id="{718BC3B1-B000-461B-8651-4ABC3C90D754}"/>
              </a:ext>
            </a:extLst>
          </p:cNvPr>
          <p:cNvPicPr>
            <a:picLocks noChangeAspect="1"/>
          </p:cNvPicPr>
          <p:nvPr userDrawn="1"/>
        </p:nvPicPr>
        <p:blipFill>
          <a:blip r:embed="rId2"/>
          <a:stretch>
            <a:fillRect/>
          </a:stretch>
        </p:blipFill>
        <p:spPr>
          <a:xfrm>
            <a:off x="0" y="4419600"/>
            <a:ext cx="2590893" cy="2377440"/>
          </a:xfrm>
          <a:prstGeom prst="rect">
            <a:avLst/>
          </a:prstGeom>
        </p:spPr>
      </p:pic>
      <p:pic>
        <p:nvPicPr>
          <p:cNvPr id="10" name="Picture 9">
            <a:extLst>
              <a:ext uri="{FF2B5EF4-FFF2-40B4-BE49-F238E27FC236}">
                <a16:creationId xmlns:a16="http://schemas.microsoft.com/office/drawing/2014/main" id="{113592D8-B23C-4407-8595-39CD70BA136F}"/>
              </a:ext>
            </a:extLst>
          </p:cNvPr>
          <p:cNvPicPr>
            <a:picLocks noChangeAspect="1"/>
          </p:cNvPicPr>
          <p:nvPr userDrawn="1"/>
        </p:nvPicPr>
        <p:blipFill>
          <a:blip r:embed="rId3"/>
          <a:stretch>
            <a:fillRect/>
          </a:stretch>
        </p:blipFill>
        <p:spPr>
          <a:xfrm>
            <a:off x="0" y="5552"/>
            <a:ext cx="6934200" cy="2590800"/>
          </a:xfrm>
          <a:prstGeom prst="rect">
            <a:avLst/>
          </a:prstGeom>
        </p:spPr>
      </p:pic>
      <p:sp>
        <p:nvSpPr>
          <p:cNvPr id="11" name="TextBox 6">
            <a:extLst>
              <a:ext uri="{FF2B5EF4-FFF2-40B4-BE49-F238E27FC236}">
                <a16:creationId xmlns:a16="http://schemas.microsoft.com/office/drawing/2014/main" id="{EB203613-A627-4015-B627-5FD89BDE8DEA}"/>
              </a:ext>
            </a:extLst>
          </p:cNvPr>
          <p:cNvSpPr txBox="1">
            <a:spLocks noChangeArrowheads="1"/>
          </p:cNvSpPr>
          <p:nvPr userDrawn="1"/>
        </p:nvSpPr>
        <p:spPr bwMode="auto">
          <a:xfrm>
            <a:off x="6284118" y="6472947"/>
            <a:ext cx="26717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a:defRPr/>
            </a:pPr>
            <a:r>
              <a:rPr lang="en-US" sz="1200" dirty="0">
                <a:solidFill>
                  <a:prstClr val="black"/>
                </a:solidFill>
              </a:rPr>
              <a:t>© Cengage Learning 2016</a:t>
            </a:r>
          </a:p>
        </p:txBody>
      </p:sp>
    </p:spTree>
    <p:extLst>
      <p:ext uri="{BB962C8B-B14F-4D97-AF65-F5344CB8AC3E}">
        <p14:creationId xmlns:p14="http://schemas.microsoft.com/office/powerpoint/2010/main" val="42145372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EA1E35A0-A3FF-4F4E-91A8-6FF5E74356E2}" type="datetimeFigureOut">
              <a:rPr lang="en-US" smtClean="0"/>
              <a:pPr>
                <a:defRPr/>
              </a:pPr>
              <a:t>4/9/2018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2FAD20F-7F3B-4310-9FE7-99DF68270456}" type="slidenum">
              <a:rPr lang="en-US" smtClean="0"/>
              <a:pPr>
                <a:defRPr/>
              </a:pPr>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cxnSp>
        <p:nvCxnSpPr>
          <p:cNvPr id="9" name="Straight Connector 8">
            <a:extLst>
              <a:ext uri="{FF2B5EF4-FFF2-40B4-BE49-F238E27FC236}">
                <a16:creationId xmlns:a16="http://schemas.microsoft.com/office/drawing/2014/main" id="{3861C94B-0FC5-4FDF-A30A-1CA094315211}"/>
              </a:ext>
            </a:extLst>
          </p:cNvPr>
          <p:cNvCxnSpPr/>
          <p:nvPr userDrawn="1"/>
        </p:nvCxnSpPr>
        <p:spPr>
          <a:xfrm>
            <a:off x="-4482" y="1295399"/>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743341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5411" y="1756130"/>
            <a:ext cx="5525081"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535412" y="3806196"/>
            <a:ext cx="5525081"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0B888C24-60D4-46A5-BB56-7E7DB7247923}" type="datetimeFigureOut">
              <a:rPr lang="en-US" smtClean="0"/>
              <a:pPr>
                <a:defRPr/>
              </a:pPr>
              <a:t>4/9/2018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619370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5413" y="804890"/>
            <a:ext cx="6479421"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5412" y="2013936"/>
            <a:ext cx="3079690" cy="34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35143" y="2013936"/>
            <a:ext cx="3079690" cy="3437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0B888C24-60D4-46A5-BB56-7E7DB7247923}" type="datetimeFigureOut">
              <a:rPr lang="en-US" smtClean="0"/>
              <a:pPr>
                <a:defRPr/>
              </a:pPr>
              <a:t>4/9/2018</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7032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pPr>
              <a:defRPr/>
            </a:pPr>
            <a:fld id="{A3E0782E-3F9F-462E-82AD-708777655CA3}" type="datetimeFigureOut">
              <a:rPr lang="en-US"/>
              <a:pPr>
                <a:defRPr/>
              </a:pPr>
              <a:t>4/9/2018</a:t>
            </a:fld>
            <a:endParaRPr lang="en-US" dirty="0"/>
          </a:p>
        </p:txBody>
      </p:sp>
      <p:sp>
        <p:nvSpPr>
          <p:cNvPr id="4" name="Footer Placeholder 2"/>
          <p:cNvSpPr>
            <a:spLocks noGrp="1"/>
          </p:cNvSpPr>
          <p:nvPr>
            <p:ph type="ftr" sz="quarter" idx="11"/>
          </p:nvPr>
        </p:nvSpPr>
        <p:spPr/>
        <p:txBody>
          <a:bodyPr/>
          <a:lstStyle>
            <a:lvl1pPr>
              <a:defRPr dirty="0"/>
            </a:lvl1pPr>
          </a:lstStyle>
          <a:p>
            <a:pPr>
              <a:defRPr/>
            </a:pPr>
            <a:endParaRPr lang="en-US" dirty="0"/>
          </a:p>
        </p:txBody>
      </p:sp>
      <p:sp>
        <p:nvSpPr>
          <p:cNvPr id="5" name="Slide Number Placeholder 3"/>
          <p:cNvSpPr>
            <a:spLocks noGrp="1"/>
          </p:cNvSpPr>
          <p:nvPr>
            <p:ph type="sldNum" sz="quarter" idx="12"/>
          </p:nvPr>
        </p:nvSpPr>
        <p:spPr/>
        <p:txBody>
          <a:bodyPr/>
          <a:lstStyle>
            <a:lvl1pPr>
              <a:defRPr/>
            </a:lvl1pPr>
          </a:lstStyle>
          <a:p>
            <a:pPr>
              <a:defRPr/>
            </a:pPr>
            <a:fld id="{04BE63F4-A616-4BB9-A31E-CBB37186DD9F}" type="slidenum">
              <a:rPr lang="en-US"/>
              <a:pPr>
                <a:defRPr/>
              </a:pPr>
              <a:t>‹#›</a:t>
            </a:fld>
            <a:endParaRPr lang="en-US" dirty="0"/>
          </a:p>
        </p:txBody>
      </p:sp>
    </p:spTree>
    <p:extLst>
      <p:ext uri="{BB962C8B-B14F-4D97-AF65-F5344CB8AC3E}">
        <p14:creationId xmlns:p14="http://schemas.microsoft.com/office/powerpoint/2010/main" val="38399027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5413" y="804164"/>
            <a:ext cx="6479422"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5413" y="2019550"/>
            <a:ext cx="3079690"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535413" y="2824270"/>
            <a:ext cx="3079690"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35142" y="2023004"/>
            <a:ext cx="3079691"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935142" y="2821491"/>
            <a:ext cx="3079691"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0B888C24-60D4-46A5-BB56-7E7DB7247923}" type="datetimeFigureOut">
              <a:rPr lang="en-US" smtClean="0"/>
              <a:pPr>
                <a:defRPr/>
              </a:pPr>
              <a:t>4/9/2018</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733801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0B888C24-60D4-46A5-BB56-7E7DB7247923}" type="datetimeFigureOut">
              <a:rPr lang="en-US" smtClean="0"/>
              <a:pPr>
                <a:defRPr/>
              </a:pPr>
              <a:t>4/9/2018</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282839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3E0782E-3F9F-462E-82AD-708777655CA3}" type="datetimeFigureOut">
              <a:rPr lang="en-US" smtClean="0"/>
              <a:pPr>
                <a:defRPr/>
              </a:pPr>
              <a:t>4/9/2018</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04BE63F4-A616-4BB9-A31E-CBB37186DD9F}" type="slidenum">
              <a:rPr lang="en-US" smtClean="0"/>
              <a:pPr>
                <a:defRPr/>
              </a:pPr>
              <a:t>‹#›</a:t>
            </a:fld>
            <a:endParaRPr lang="en-US" dirty="0"/>
          </a:p>
        </p:txBody>
      </p:sp>
    </p:spTree>
    <p:extLst>
      <p:ext uri="{BB962C8B-B14F-4D97-AF65-F5344CB8AC3E}">
        <p14:creationId xmlns:p14="http://schemas.microsoft.com/office/powerpoint/2010/main" val="1370283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5356" y="798973"/>
            <a:ext cx="2329635"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5413" y="3205492"/>
            <a:ext cx="2330998"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0B888C24-60D4-46A5-BB56-7E7DB7247923}" type="datetimeFigureOut">
              <a:rPr lang="en-US" smtClean="0"/>
              <a:pPr>
                <a:defRPr/>
              </a:pPr>
              <a:t>4/9/2018</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347738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4996501" y="482171"/>
            <a:ext cx="3511387" cy="5149101"/>
            <a:chOff x="4996501" y="482171"/>
            <a:chExt cx="3511387" cy="5149101"/>
          </a:xfrm>
        </p:grpSpPr>
        <p:sp>
          <p:nvSpPr>
            <p:cNvPr id="14" name="Rectangle 13"/>
            <p:cNvSpPr/>
            <p:nvPr/>
          </p:nvSpPr>
          <p:spPr>
            <a:xfrm>
              <a:off x="4996501" y="482171"/>
              <a:ext cx="3511387"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6201" y="1129513"/>
            <a:ext cx="3152882"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535412" y="3145992"/>
            <a:ext cx="3148365"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1535412" y="5469857"/>
            <a:ext cx="3153672" cy="320123"/>
          </a:xfrm>
        </p:spPr>
        <p:txBody>
          <a:bodyPr/>
          <a:lstStyle>
            <a:lvl1pPr algn="l">
              <a:defRPr/>
            </a:lvl1pPr>
          </a:lstStyle>
          <a:p>
            <a:pPr>
              <a:defRPr/>
            </a:pPr>
            <a:fld id="{0B888C24-60D4-46A5-BB56-7E7DB7247923}" type="datetimeFigureOut">
              <a:rPr lang="en-US" smtClean="0"/>
              <a:pPr>
                <a:defRPr/>
              </a:pPr>
              <a:t>4/9/2018</a:t>
            </a:fld>
            <a:endParaRPr lang="en-US" dirty="0"/>
          </a:p>
        </p:txBody>
      </p:sp>
      <p:sp>
        <p:nvSpPr>
          <p:cNvPr id="6" name="Footer Placeholder 5"/>
          <p:cNvSpPr>
            <a:spLocks noGrp="1"/>
          </p:cNvSpPr>
          <p:nvPr>
            <p:ph type="ftr" sz="quarter" idx="11"/>
          </p:nvPr>
        </p:nvSpPr>
        <p:spPr>
          <a:xfrm>
            <a:off x="1536252" y="318641"/>
            <a:ext cx="3152831" cy="320931"/>
          </a:xfrm>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cxnSp>
        <p:nvCxnSpPr>
          <p:cNvPr id="12" name="Straight Connector 11"/>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42586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0B888C24-60D4-46A5-BB56-7E7DB7247923}" type="datetimeFigureOut">
              <a:rPr lang="en-US" smtClean="0"/>
              <a:pPr>
                <a:defRPr/>
              </a:pPr>
              <a:t>4/9/2018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375621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881269"/>
            <a:ext cx="1103027" cy="4577594"/>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5413" y="881269"/>
            <a:ext cx="5209173" cy="457759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0B888C24-60D4-46A5-BB56-7E7DB7247923}" type="datetimeFigureOut">
              <a:rPr lang="en-US" smtClean="0"/>
              <a:pPr>
                <a:defRPr/>
              </a:pPr>
              <a:t>4/9/2018</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4A54DDF-4F27-4E6F-9E2C-45E3673CD020}" type="slidenum">
              <a:rPr lang="en-US" smtClean="0"/>
              <a:pPr>
                <a:defRPr/>
              </a:pPr>
              <a:t>‹#›</a:t>
            </a:fld>
            <a:endParaRPr lang="en-US" dirty="0"/>
          </a:p>
        </p:txBody>
      </p:sp>
      <p:cxnSp>
        <p:nvCxnSpPr>
          <p:cNvPr id="8" name="Straight Connector 7"/>
          <p:cNvCxnSpPr/>
          <p:nvPr/>
        </p:nvCxnSpPr>
        <p:spPr>
          <a:xfrm flipH="1">
            <a:off x="6918028" y="719273"/>
            <a:ext cx="1096806"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085487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lvl1pPr>
              <a:defRPr/>
            </a:lvl1pPr>
          </a:lstStyle>
          <a:p>
            <a:pPr>
              <a:defRPr/>
            </a:pPr>
            <a:fld id="{EA1E35A0-A3FF-4F4E-91A8-6FF5E74356E2}" type="datetimeFigureOut">
              <a:rPr lang="en-US"/>
              <a:pPr>
                <a:defRPr/>
              </a:pPr>
              <a:t>4/9/2018</a:t>
            </a:fld>
            <a:endParaRPr lang="en-US" dirty="0"/>
          </a:p>
        </p:txBody>
      </p:sp>
      <p:sp>
        <p:nvSpPr>
          <p:cNvPr id="6" name="Footer Placeholder 4"/>
          <p:cNvSpPr>
            <a:spLocks noGrp="1"/>
          </p:cNvSpPr>
          <p:nvPr>
            <p:ph type="ftr" sz="quarter" idx="11"/>
          </p:nvPr>
        </p:nvSpPr>
        <p:spPr/>
        <p:txBody>
          <a:bodyPr/>
          <a:lstStyle>
            <a:lvl1pPr>
              <a:defRPr dirty="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2FAD20F-7F3B-4310-9FE7-99DF68270456}" type="slidenum">
              <a:rPr lang="en-US"/>
              <a:pPr>
                <a:defRPr/>
              </a:pPr>
              <a:t>‹#›</a:t>
            </a:fld>
            <a:endParaRPr lang="en-US" dirty="0"/>
          </a:p>
        </p:txBody>
      </p:sp>
      <p:sp>
        <p:nvSpPr>
          <p:cNvPr id="12" name="Title Placeholder 1"/>
          <p:cNvSpPr>
            <a:spLocks noGrp="1"/>
          </p:cNvSpPr>
          <p:nvPr>
            <p:ph type="title"/>
          </p:nvPr>
        </p:nvSpPr>
        <p:spPr bwMode="auto">
          <a:xfrm>
            <a:off x="0" y="12551"/>
            <a:ext cx="9139518" cy="1206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a:lvl1pPr>
          </a:lstStyle>
          <a:p>
            <a:pPr lvl="0"/>
            <a:r>
              <a:rPr lang="en-US" altLang="en-US" dirty="0"/>
              <a:t>Click to edit Master title style</a:t>
            </a:r>
          </a:p>
        </p:txBody>
      </p:sp>
      <p:cxnSp>
        <p:nvCxnSpPr>
          <p:cNvPr id="8" name="Straight Connector 7"/>
          <p:cNvCxnSpPr/>
          <p:nvPr userDrawn="1"/>
        </p:nvCxnSpPr>
        <p:spPr>
          <a:xfrm>
            <a:off x="-4482" y="1295399"/>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798362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0590"/>
            <a:ext cx="8229600" cy="529501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p:txBody>
          <a:bodyPr/>
          <a:lstStyle>
            <a:lvl1pPr>
              <a:defRPr/>
            </a:lvl1pPr>
          </a:lstStyle>
          <a:p>
            <a:pPr>
              <a:defRPr/>
            </a:pPr>
            <a:fld id="{EA1E35A0-A3FF-4F4E-91A8-6FF5E74356E2}" type="datetimeFigureOut">
              <a:rPr lang="en-US"/>
              <a:pPr>
                <a:defRPr/>
              </a:pPr>
              <a:t>4/9/2018</a:t>
            </a:fld>
            <a:endParaRPr lang="en-US" dirty="0"/>
          </a:p>
        </p:txBody>
      </p:sp>
      <p:sp>
        <p:nvSpPr>
          <p:cNvPr id="6" name="Footer Placeholder 4"/>
          <p:cNvSpPr>
            <a:spLocks noGrp="1"/>
          </p:cNvSpPr>
          <p:nvPr>
            <p:ph type="ftr" sz="quarter" idx="11"/>
          </p:nvPr>
        </p:nvSpPr>
        <p:spPr/>
        <p:txBody>
          <a:bodyPr/>
          <a:lstStyle>
            <a:lvl1pPr>
              <a:defRPr dirty="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2FAD20F-7F3B-4310-9FE7-99DF68270456}" type="slidenum">
              <a:rPr lang="en-US"/>
              <a:pPr>
                <a:defRPr/>
              </a:pPr>
              <a:t>‹#›</a:t>
            </a:fld>
            <a:endParaRPr lang="en-US" dirty="0"/>
          </a:p>
        </p:txBody>
      </p:sp>
      <p:sp>
        <p:nvSpPr>
          <p:cNvPr id="10" name="Title Placeholder 1"/>
          <p:cNvSpPr>
            <a:spLocks noGrp="1"/>
          </p:cNvSpPr>
          <p:nvPr>
            <p:ph type="title"/>
          </p:nvPr>
        </p:nvSpPr>
        <p:spPr bwMode="auto">
          <a:xfrm>
            <a:off x="0" y="12550"/>
            <a:ext cx="9139518" cy="1282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a:lvl1pPr>
          </a:lstStyle>
          <a:p>
            <a:pPr lvl="0"/>
            <a:r>
              <a:rPr lang="en-US" altLang="en-US" dirty="0"/>
              <a:t>Click to edit Master title style</a:t>
            </a:r>
          </a:p>
        </p:txBody>
      </p:sp>
      <p:cxnSp>
        <p:nvCxnSpPr>
          <p:cNvPr id="9" name="Straight Connector 8"/>
          <p:cNvCxnSpPr/>
          <p:nvPr userDrawn="1"/>
        </p:nvCxnSpPr>
        <p:spPr>
          <a:xfrm>
            <a:off x="-4482" y="1295399"/>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014694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lvl1pPr>
              <a:defRPr/>
            </a:lvl1pPr>
          </a:lstStyle>
          <a:p>
            <a:pPr>
              <a:defRPr/>
            </a:pPr>
            <a:fld id="{EA1E35A0-A3FF-4F4E-91A8-6FF5E74356E2}" type="datetimeFigureOut">
              <a:rPr lang="en-US"/>
              <a:pPr>
                <a:defRPr/>
              </a:pPr>
              <a:t>4/9/2018</a:t>
            </a:fld>
            <a:endParaRPr lang="en-US" dirty="0"/>
          </a:p>
        </p:txBody>
      </p:sp>
      <p:sp>
        <p:nvSpPr>
          <p:cNvPr id="6" name="Footer Placeholder 4"/>
          <p:cNvSpPr>
            <a:spLocks noGrp="1"/>
          </p:cNvSpPr>
          <p:nvPr>
            <p:ph type="ftr" sz="quarter" idx="11"/>
          </p:nvPr>
        </p:nvSpPr>
        <p:spPr/>
        <p:txBody>
          <a:bodyPr/>
          <a:lstStyle>
            <a:lvl1pPr>
              <a:defRPr dirty="0"/>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2FAD20F-7F3B-4310-9FE7-99DF68270456}" type="slidenum">
              <a:rPr lang="en-US"/>
              <a:pPr>
                <a:defRPr/>
              </a:pPr>
              <a:t>‹#›</a:t>
            </a:fld>
            <a:endParaRPr lang="en-US" dirty="0"/>
          </a:p>
        </p:txBody>
      </p:sp>
      <p:sp>
        <p:nvSpPr>
          <p:cNvPr id="12" name="Title Placeholder 1"/>
          <p:cNvSpPr>
            <a:spLocks noGrp="1"/>
          </p:cNvSpPr>
          <p:nvPr>
            <p:ph type="title"/>
          </p:nvPr>
        </p:nvSpPr>
        <p:spPr bwMode="auto">
          <a:xfrm>
            <a:off x="0" y="12551"/>
            <a:ext cx="9139518" cy="1206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a:lvl1pPr>
          </a:lstStyle>
          <a:p>
            <a:pPr lvl="0"/>
            <a:r>
              <a:rPr lang="en-US" altLang="en-US" dirty="0"/>
              <a:t>Click to edit Master title style</a:t>
            </a:r>
          </a:p>
        </p:txBody>
      </p:sp>
      <p:cxnSp>
        <p:nvCxnSpPr>
          <p:cNvPr id="8" name="Straight Connector 7"/>
          <p:cNvCxnSpPr/>
          <p:nvPr userDrawn="1"/>
        </p:nvCxnSpPr>
        <p:spPr>
          <a:xfrm>
            <a:off x="-4482" y="1295399"/>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746665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2123A-6B77-43AE-89C1-22C2016B14EF}"/>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9B8BAC-6314-4961-AF0C-03EF1372DF4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B127996-E642-4498-AE68-6E591B2C4174}"/>
              </a:ext>
            </a:extLst>
          </p:cNvPr>
          <p:cNvSpPr>
            <a:spLocks noGrp="1"/>
          </p:cNvSpPr>
          <p:nvPr>
            <p:ph type="dt" sz="half" idx="10"/>
          </p:nvPr>
        </p:nvSpPr>
        <p:spPr/>
        <p:txBody>
          <a:bodyPr/>
          <a:lstStyle/>
          <a:p>
            <a:fld id="{B6EB6F6B-D53D-4851-ADD4-E4EE21724222}" type="datetimeFigureOut">
              <a:rPr lang="en-US" smtClean="0"/>
              <a:t>4/9/2018</a:t>
            </a:fld>
            <a:endParaRPr lang="en-US" dirty="0"/>
          </a:p>
        </p:txBody>
      </p:sp>
      <p:sp>
        <p:nvSpPr>
          <p:cNvPr id="5" name="Footer Placeholder 4">
            <a:extLst>
              <a:ext uri="{FF2B5EF4-FFF2-40B4-BE49-F238E27FC236}">
                <a16:creationId xmlns:a16="http://schemas.microsoft.com/office/drawing/2014/main" id="{8C41FD80-80FC-41E5-8B6B-CCB627EED91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AD5AB29-1A11-4E0B-B14F-FDA02F70013A}"/>
              </a:ext>
            </a:extLst>
          </p:cNvPr>
          <p:cNvSpPr>
            <a:spLocks noGrp="1"/>
          </p:cNvSpPr>
          <p:nvPr>
            <p:ph type="sldNum" sz="quarter" idx="12"/>
          </p:nvPr>
        </p:nvSpPr>
        <p:spPr/>
        <p:txBody>
          <a:bodyPr/>
          <a:lstStyle/>
          <a:p>
            <a:fld id="{E11B9552-A5B8-4208-80B3-702A34C28D03}" type="slidenum">
              <a:rPr lang="en-US" smtClean="0"/>
              <a:t>‹#›</a:t>
            </a:fld>
            <a:endParaRPr lang="en-US" dirty="0"/>
          </a:p>
        </p:txBody>
      </p:sp>
    </p:spTree>
    <p:extLst>
      <p:ext uri="{BB962C8B-B14F-4D97-AF65-F5344CB8AC3E}">
        <p14:creationId xmlns:p14="http://schemas.microsoft.com/office/powerpoint/2010/main" val="3464962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8E490-9ED2-41F0-AA98-CD6D5F1A45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28493C-B8D0-4DD9-8377-A2FD4E87769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8CF207-390D-4FC3-83C5-259066F678D9}"/>
              </a:ext>
            </a:extLst>
          </p:cNvPr>
          <p:cNvSpPr>
            <a:spLocks noGrp="1"/>
          </p:cNvSpPr>
          <p:nvPr>
            <p:ph type="dt" sz="half" idx="10"/>
          </p:nvPr>
        </p:nvSpPr>
        <p:spPr/>
        <p:txBody>
          <a:bodyPr/>
          <a:lstStyle/>
          <a:p>
            <a:fld id="{B6EB6F6B-D53D-4851-ADD4-E4EE21724222}" type="datetimeFigureOut">
              <a:rPr lang="en-US" smtClean="0"/>
              <a:t>4/9/2018</a:t>
            </a:fld>
            <a:endParaRPr lang="en-US" dirty="0"/>
          </a:p>
        </p:txBody>
      </p:sp>
      <p:sp>
        <p:nvSpPr>
          <p:cNvPr id="5" name="Footer Placeholder 4">
            <a:extLst>
              <a:ext uri="{FF2B5EF4-FFF2-40B4-BE49-F238E27FC236}">
                <a16:creationId xmlns:a16="http://schemas.microsoft.com/office/drawing/2014/main" id="{BBBB39C4-8F42-45F5-9AD0-5910BAA9518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00E24B5-5A65-4733-9996-73CDCB71DCB5}"/>
              </a:ext>
            </a:extLst>
          </p:cNvPr>
          <p:cNvSpPr>
            <a:spLocks noGrp="1"/>
          </p:cNvSpPr>
          <p:nvPr>
            <p:ph type="sldNum" sz="quarter" idx="12"/>
          </p:nvPr>
        </p:nvSpPr>
        <p:spPr/>
        <p:txBody>
          <a:bodyPr/>
          <a:lstStyle/>
          <a:p>
            <a:fld id="{E11B9552-A5B8-4208-80B3-702A34C28D03}" type="slidenum">
              <a:rPr lang="en-US" smtClean="0"/>
              <a:t>‹#›</a:t>
            </a:fld>
            <a:endParaRPr lang="en-US" dirty="0"/>
          </a:p>
        </p:txBody>
      </p:sp>
    </p:spTree>
    <p:extLst>
      <p:ext uri="{BB962C8B-B14F-4D97-AF65-F5344CB8AC3E}">
        <p14:creationId xmlns:p14="http://schemas.microsoft.com/office/powerpoint/2010/main" val="2597924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5D2ED-E1BB-420B-AD8E-F2510407B94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6CEE37-8915-4519-B851-938835124FA7}"/>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52085D2-F0BC-4BA0-A4F2-E7A236549AA6}"/>
              </a:ext>
            </a:extLst>
          </p:cNvPr>
          <p:cNvSpPr>
            <a:spLocks noGrp="1"/>
          </p:cNvSpPr>
          <p:nvPr>
            <p:ph type="dt" sz="half" idx="10"/>
          </p:nvPr>
        </p:nvSpPr>
        <p:spPr/>
        <p:txBody>
          <a:bodyPr/>
          <a:lstStyle/>
          <a:p>
            <a:fld id="{B6EB6F6B-D53D-4851-ADD4-E4EE21724222}" type="datetimeFigureOut">
              <a:rPr lang="en-US" smtClean="0"/>
              <a:t>4/9/2018</a:t>
            </a:fld>
            <a:endParaRPr lang="en-US" dirty="0"/>
          </a:p>
        </p:txBody>
      </p:sp>
      <p:sp>
        <p:nvSpPr>
          <p:cNvPr id="5" name="Footer Placeholder 4">
            <a:extLst>
              <a:ext uri="{FF2B5EF4-FFF2-40B4-BE49-F238E27FC236}">
                <a16:creationId xmlns:a16="http://schemas.microsoft.com/office/drawing/2014/main" id="{40556AF4-4E6A-4944-85F5-7625B03636E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CCF782D-424C-4585-843B-D965E6503646}"/>
              </a:ext>
            </a:extLst>
          </p:cNvPr>
          <p:cNvSpPr>
            <a:spLocks noGrp="1"/>
          </p:cNvSpPr>
          <p:nvPr>
            <p:ph type="sldNum" sz="quarter" idx="12"/>
          </p:nvPr>
        </p:nvSpPr>
        <p:spPr/>
        <p:txBody>
          <a:bodyPr/>
          <a:lstStyle/>
          <a:p>
            <a:fld id="{E11B9552-A5B8-4208-80B3-702A34C28D03}" type="slidenum">
              <a:rPr lang="en-US" smtClean="0"/>
              <a:t>‹#›</a:t>
            </a:fld>
            <a:endParaRPr lang="en-US" dirty="0"/>
          </a:p>
        </p:txBody>
      </p:sp>
    </p:spTree>
    <p:extLst>
      <p:ext uri="{BB962C8B-B14F-4D97-AF65-F5344CB8AC3E}">
        <p14:creationId xmlns:p14="http://schemas.microsoft.com/office/powerpoint/2010/main" val="1534241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3B0AF-2B7F-4C3B-B054-F70D1BEDB2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717A22-5F6C-460A-985B-34E0D3983CC1}"/>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D382FF-E832-4877-9131-FBD72F75198D}"/>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7208070-B7C7-4C63-BEB9-3F1BA550E4C9}"/>
              </a:ext>
            </a:extLst>
          </p:cNvPr>
          <p:cNvSpPr>
            <a:spLocks noGrp="1"/>
          </p:cNvSpPr>
          <p:nvPr>
            <p:ph type="dt" sz="half" idx="10"/>
          </p:nvPr>
        </p:nvSpPr>
        <p:spPr/>
        <p:txBody>
          <a:bodyPr/>
          <a:lstStyle/>
          <a:p>
            <a:fld id="{B6EB6F6B-D53D-4851-ADD4-E4EE21724222}" type="datetimeFigureOut">
              <a:rPr lang="en-US" smtClean="0"/>
              <a:t>4/9/2018</a:t>
            </a:fld>
            <a:endParaRPr lang="en-US" dirty="0"/>
          </a:p>
        </p:txBody>
      </p:sp>
      <p:sp>
        <p:nvSpPr>
          <p:cNvPr id="6" name="Footer Placeholder 5">
            <a:extLst>
              <a:ext uri="{FF2B5EF4-FFF2-40B4-BE49-F238E27FC236}">
                <a16:creationId xmlns:a16="http://schemas.microsoft.com/office/drawing/2014/main" id="{99C3016B-C530-4B87-ADA6-B0C5FB3CA99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D34CF13-5288-4F87-BF76-3CCCF59B2FFC}"/>
              </a:ext>
            </a:extLst>
          </p:cNvPr>
          <p:cNvSpPr>
            <a:spLocks noGrp="1"/>
          </p:cNvSpPr>
          <p:nvPr>
            <p:ph type="sldNum" sz="quarter" idx="12"/>
          </p:nvPr>
        </p:nvSpPr>
        <p:spPr/>
        <p:txBody>
          <a:bodyPr/>
          <a:lstStyle/>
          <a:p>
            <a:fld id="{E11B9552-A5B8-4208-80B3-702A34C28D03}" type="slidenum">
              <a:rPr lang="en-US" smtClean="0"/>
              <a:t>‹#›</a:t>
            </a:fld>
            <a:endParaRPr lang="en-US" dirty="0"/>
          </a:p>
        </p:txBody>
      </p:sp>
    </p:spTree>
    <p:extLst>
      <p:ext uri="{BB962C8B-B14F-4D97-AF65-F5344CB8AC3E}">
        <p14:creationId xmlns:p14="http://schemas.microsoft.com/office/powerpoint/2010/main" val="3545794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848D9-E12C-4EA0-B6FB-78F9543C363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860623-14FC-4080-9D3E-BD40227562E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95C2EB3-705B-4518-9B99-3A4B749C6C52}"/>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F6C7D3E-88CF-4267-AE48-7739A415E43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CE6FA50-6B4E-45BB-BF87-3BDCCB656A8C}"/>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A322AA-DC6D-443B-AB9D-FF6DB3939032}"/>
              </a:ext>
            </a:extLst>
          </p:cNvPr>
          <p:cNvSpPr>
            <a:spLocks noGrp="1"/>
          </p:cNvSpPr>
          <p:nvPr>
            <p:ph type="dt" sz="half" idx="10"/>
          </p:nvPr>
        </p:nvSpPr>
        <p:spPr/>
        <p:txBody>
          <a:bodyPr/>
          <a:lstStyle/>
          <a:p>
            <a:fld id="{B6EB6F6B-D53D-4851-ADD4-E4EE21724222}" type="datetimeFigureOut">
              <a:rPr lang="en-US" smtClean="0"/>
              <a:t>4/9/2018</a:t>
            </a:fld>
            <a:endParaRPr lang="en-US" dirty="0"/>
          </a:p>
        </p:txBody>
      </p:sp>
      <p:sp>
        <p:nvSpPr>
          <p:cNvPr id="8" name="Footer Placeholder 7">
            <a:extLst>
              <a:ext uri="{FF2B5EF4-FFF2-40B4-BE49-F238E27FC236}">
                <a16:creationId xmlns:a16="http://schemas.microsoft.com/office/drawing/2014/main" id="{B12093ED-7904-4A4D-93F7-EF5C42C1ABA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E75F991-EB07-41C4-8798-641B45EDF95E}"/>
              </a:ext>
            </a:extLst>
          </p:cNvPr>
          <p:cNvSpPr>
            <a:spLocks noGrp="1"/>
          </p:cNvSpPr>
          <p:nvPr>
            <p:ph type="sldNum" sz="quarter" idx="12"/>
          </p:nvPr>
        </p:nvSpPr>
        <p:spPr/>
        <p:txBody>
          <a:bodyPr/>
          <a:lstStyle/>
          <a:p>
            <a:fld id="{E11B9552-A5B8-4208-80B3-702A34C28D03}" type="slidenum">
              <a:rPr lang="en-US" smtClean="0"/>
              <a:t>‹#›</a:t>
            </a:fld>
            <a:endParaRPr lang="en-US" dirty="0"/>
          </a:p>
        </p:txBody>
      </p:sp>
    </p:spTree>
    <p:extLst>
      <p:ext uri="{BB962C8B-B14F-4D97-AF65-F5344CB8AC3E}">
        <p14:creationId xmlns:p14="http://schemas.microsoft.com/office/powerpoint/2010/main" val="34311248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3.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prstClr val="black">
                    <a:tint val="75000"/>
                  </a:prstClr>
                </a:solidFill>
              </a:defRPr>
            </a:lvl1pPr>
          </a:lstStyle>
          <a:p>
            <a:pPr>
              <a:defRPr/>
            </a:pPr>
            <a:fld id="{0B888C24-60D4-46A5-BB56-7E7DB7247923}" type="datetimeFigureOut">
              <a:rPr lang="en-US"/>
              <a:pPr>
                <a:defRPr/>
              </a:pPr>
              <a:t>4/9/2018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dirty="0">
                <a:solidFill>
                  <a:prstClr val="black">
                    <a:tint val="75000"/>
                  </a:prst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prstClr val="black">
                    <a:tint val="75000"/>
                  </a:prstClr>
                </a:solidFill>
              </a:defRPr>
            </a:lvl1pPr>
          </a:lstStyle>
          <a:p>
            <a:pPr>
              <a:defRPr/>
            </a:pPr>
            <a:fld id="{54A54DDF-4F27-4E6F-9E2C-45E3673CD020}" type="slidenum">
              <a:rPr lang="en-US"/>
              <a:pPr>
                <a:defRPr/>
              </a:pPr>
              <a:t>‹#›</a:t>
            </a:fld>
            <a:endParaRPr lang="en-US" dirty="0"/>
          </a:p>
        </p:txBody>
      </p:sp>
      <p:sp>
        <p:nvSpPr>
          <p:cNvPr id="1031" name="TextBox 6"/>
          <p:cNvSpPr txBox="1">
            <a:spLocks noChangeArrowheads="1"/>
          </p:cNvSpPr>
          <p:nvPr userDrawn="1"/>
        </p:nvSpPr>
        <p:spPr bwMode="auto">
          <a:xfrm>
            <a:off x="79375" y="6521450"/>
            <a:ext cx="26717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r>
              <a:rPr lang="en-US" sz="1200" dirty="0">
                <a:solidFill>
                  <a:prstClr val="black"/>
                </a:solidFill>
              </a:rPr>
              <a:t>© Cengage Learning 2016</a:t>
            </a:r>
          </a:p>
        </p:txBody>
      </p:sp>
      <p:cxnSp>
        <p:nvCxnSpPr>
          <p:cNvPr id="8" name="Straight Connector 7"/>
          <p:cNvCxnSpPr/>
          <p:nvPr userDrawn="1"/>
        </p:nvCxnSpPr>
        <p:spPr>
          <a:xfrm>
            <a:off x="0" y="6858000"/>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140573610"/>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Lst>
  <p:txStyles>
    <p:titleStyle>
      <a:lvl1pPr algn="l"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ts val="900"/>
        </a:spcBef>
        <a:spcAft>
          <a:spcPct val="0"/>
        </a:spcAft>
        <a:buFont typeface="Arial" panose="020B0604020202020204" pitchFamily="34"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ts val="900"/>
        </a:spcBef>
        <a:spcAft>
          <a:spcPct val="0"/>
        </a:spcAft>
        <a:buFont typeface="Arial" panose="020B0604020202020204" pitchFamily="34"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ts val="900"/>
        </a:spcBef>
        <a:spcAft>
          <a:spcPct val="0"/>
        </a:spcAft>
        <a:buFont typeface="Arial" panose="020B0604020202020204" pitchFamily="34"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ts val="9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ts val="900"/>
        </a:spcBef>
        <a:spcAft>
          <a:spcPct val="0"/>
        </a:spcAft>
        <a:buFont typeface="Arial" panose="020B0604020202020204"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6B97B6-60E5-4B5F-8A9F-5AD05B81A6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C819A9E-DCD4-46DE-88E9-B2C8D481006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99C969-07B4-4FE2-BE09-6B707E45C8A4}"/>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EB6F6B-D53D-4851-ADD4-E4EE21724222}" type="datetimeFigureOut">
              <a:rPr lang="en-US" smtClean="0"/>
              <a:t>4/9/2018</a:t>
            </a:fld>
            <a:endParaRPr lang="en-US" dirty="0"/>
          </a:p>
        </p:txBody>
      </p:sp>
      <p:sp>
        <p:nvSpPr>
          <p:cNvPr id="5" name="Footer Placeholder 4">
            <a:extLst>
              <a:ext uri="{FF2B5EF4-FFF2-40B4-BE49-F238E27FC236}">
                <a16:creationId xmlns:a16="http://schemas.microsoft.com/office/drawing/2014/main" id="{3611E314-24EC-4DF0-BE75-8DE5379F55A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31013B8-ED44-4408-83F2-180AB01737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1B9552-A5B8-4208-80B3-702A34C28D03}" type="slidenum">
              <a:rPr lang="en-US" smtClean="0"/>
              <a:t>‹#›</a:t>
            </a:fld>
            <a:endParaRPr lang="en-US" dirty="0"/>
          </a:p>
        </p:txBody>
      </p:sp>
    </p:spTree>
    <p:extLst>
      <p:ext uri="{BB962C8B-B14F-4D97-AF65-F5344CB8AC3E}">
        <p14:creationId xmlns:p14="http://schemas.microsoft.com/office/powerpoint/2010/main" val="928137207"/>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147322"/>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srcRect t="2873" b="-2873"/>
          <a:stretch/>
        </p:blipFill>
        <p:spPr>
          <a:xfrm>
            <a:off x="0" y="6163056"/>
            <a:ext cx="9144000" cy="715502"/>
          </a:xfrm>
          <a:prstGeom prst="rect">
            <a:avLst/>
          </a:prstGeom>
        </p:spPr>
      </p:pic>
      <p:sp>
        <p:nvSpPr>
          <p:cNvPr id="2" name="Title Placeholder 1"/>
          <p:cNvSpPr>
            <a:spLocks noGrp="1"/>
          </p:cNvSpPr>
          <p:nvPr>
            <p:ph type="title"/>
          </p:nvPr>
        </p:nvSpPr>
        <p:spPr>
          <a:xfrm>
            <a:off x="1535413" y="804520"/>
            <a:ext cx="6479421"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5413" y="2015733"/>
            <a:ext cx="6479421"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pPr>
              <a:defRPr/>
            </a:pPr>
            <a:fld id="{0B888C24-60D4-46A5-BB56-7E7DB7247923}" type="datetimeFigureOut">
              <a:rPr lang="en-US" smtClean="0"/>
              <a:pPr>
                <a:defRPr/>
              </a:pPr>
              <a:t>4/9/2018</a:t>
            </a:fld>
            <a:endParaRPr lang="en-US" dirty="0"/>
          </a:p>
        </p:txBody>
      </p:sp>
      <p:sp>
        <p:nvSpPr>
          <p:cNvPr id="5" name="Footer Placeholder 4"/>
          <p:cNvSpPr>
            <a:spLocks noGrp="1"/>
          </p:cNvSpPr>
          <p:nvPr>
            <p:ph type="ftr" sz="quarter" idx="3"/>
          </p:nvPr>
        </p:nvSpPr>
        <p:spPr>
          <a:xfrm>
            <a:off x="1535413" y="329308"/>
            <a:ext cx="3942082" cy="309201"/>
          </a:xfrm>
          <a:prstGeom prst="rect">
            <a:avLst/>
          </a:prstGeom>
        </p:spPr>
        <p:txBody>
          <a:bodyPr vert="horz" lIns="91440" tIns="45720" rIns="91440" bIns="45720" rtlCol="0" anchor="ctr"/>
          <a:lstStyle>
            <a:lvl1pPr algn="l">
              <a:defRPr sz="10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pPr>
              <a:defRPr/>
            </a:pPr>
            <a:fld id="{54A54DDF-4F27-4E6F-9E2C-45E3673CD020}" type="slidenum">
              <a:rPr lang="en-US" smtClean="0"/>
              <a:pPr>
                <a:defRPr/>
              </a:pPr>
              <a:t>‹#›</a:t>
            </a:fld>
            <a:endParaRPr lang="en-US" dirty="0"/>
          </a:p>
        </p:txBody>
      </p:sp>
      <p:cxnSp>
        <p:nvCxnSpPr>
          <p:cNvPr id="12" name="Straight Connector 11"/>
          <p:cNvCxnSpPr/>
          <p:nvPr/>
        </p:nvCxnSpPr>
        <p:spPr>
          <a:xfrm>
            <a:off x="0" y="6171272"/>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11" name="TextBox 6">
            <a:extLst>
              <a:ext uri="{FF2B5EF4-FFF2-40B4-BE49-F238E27FC236}">
                <a16:creationId xmlns:a16="http://schemas.microsoft.com/office/drawing/2014/main" id="{32DCDB0E-D3B4-4482-B0F4-B580737F371E}"/>
              </a:ext>
            </a:extLst>
          </p:cNvPr>
          <p:cNvSpPr txBox="1">
            <a:spLocks noChangeArrowheads="1"/>
          </p:cNvSpPr>
          <p:nvPr userDrawn="1"/>
        </p:nvSpPr>
        <p:spPr bwMode="auto">
          <a:xfrm>
            <a:off x="79375" y="6521450"/>
            <a:ext cx="26717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r>
              <a:rPr lang="en-US" sz="1200" dirty="0">
                <a:solidFill>
                  <a:prstClr val="black"/>
                </a:solidFill>
              </a:rPr>
              <a:t>© Cengage Learning 2016</a:t>
            </a:r>
          </a:p>
        </p:txBody>
      </p:sp>
      <p:cxnSp>
        <p:nvCxnSpPr>
          <p:cNvPr id="13" name="Straight Connector 12">
            <a:extLst>
              <a:ext uri="{FF2B5EF4-FFF2-40B4-BE49-F238E27FC236}">
                <a16:creationId xmlns:a16="http://schemas.microsoft.com/office/drawing/2014/main" id="{8C0FA3FA-AEBE-489A-9B2A-1802CA587CAB}"/>
              </a:ext>
            </a:extLst>
          </p:cNvPr>
          <p:cNvCxnSpPr/>
          <p:nvPr userDrawn="1"/>
        </p:nvCxnSpPr>
        <p:spPr>
          <a:xfrm>
            <a:off x="0" y="6858000"/>
            <a:ext cx="9144000" cy="0"/>
          </a:xfrm>
          <a:prstGeom prst="line">
            <a:avLst/>
          </a:prstGeom>
          <a:ln w="28575">
            <a:solidFill>
              <a:srgbClr val="5BA9C1"/>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426312855"/>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 id="2147483905" r:id="rId12"/>
  </p:sldLayoutIdLst>
  <p:txStyles>
    <p:titleStyle>
      <a:lvl1pPr algn="l" defTabSz="6858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gAkjx25o4eI" TargetMode="Externa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Fc6_aTnRXQ" TargetMode="Externa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D598D-5714-40F8-AB7D-6DE2E9CD340B}"/>
              </a:ext>
            </a:extLst>
          </p:cNvPr>
          <p:cNvSpPr>
            <a:spLocks noGrp="1"/>
          </p:cNvSpPr>
          <p:nvPr>
            <p:ph type="title"/>
          </p:nvPr>
        </p:nvSpPr>
        <p:spPr>
          <a:xfrm>
            <a:off x="1443491" y="152401"/>
            <a:ext cx="6571343" cy="838200"/>
          </a:xfrm>
        </p:spPr>
        <p:txBody>
          <a:bodyPr>
            <a:normAutofit/>
          </a:bodyPr>
          <a:lstStyle/>
          <a:p>
            <a:r>
              <a:rPr lang="en-US" dirty="0"/>
              <a:t>Trauma Disorders and Treatment</a:t>
            </a:r>
          </a:p>
        </p:txBody>
      </p:sp>
      <p:sp>
        <p:nvSpPr>
          <p:cNvPr id="3" name="Content Placeholder 2">
            <a:extLst>
              <a:ext uri="{FF2B5EF4-FFF2-40B4-BE49-F238E27FC236}">
                <a16:creationId xmlns:a16="http://schemas.microsoft.com/office/drawing/2014/main" id="{D255212A-DC47-4381-9109-270F29CCCDBF}"/>
              </a:ext>
            </a:extLst>
          </p:cNvPr>
          <p:cNvSpPr>
            <a:spLocks noGrp="1"/>
          </p:cNvSpPr>
          <p:nvPr>
            <p:ph idx="1"/>
          </p:nvPr>
        </p:nvSpPr>
        <p:spPr>
          <a:xfrm>
            <a:off x="1443491" y="1219200"/>
            <a:ext cx="6571343" cy="5029200"/>
          </a:xfrm>
        </p:spPr>
        <p:txBody>
          <a:bodyPr>
            <a:noAutofit/>
          </a:bodyPr>
          <a:lstStyle/>
          <a:p>
            <a:pPr marL="514350" lvl="1" indent="0">
              <a:buNone/>
            </a:pPr>
            <a:r>
              <a:rPr lang="en-US" sz="2400" b="1" u="sng" dirty="0"/>
              <a:t>What is Trauma?</a:t>
            </a:r>
          </a:p>
          <a:p>
            <a:pPr marL="514350" lvl="1" indent="0">
              <a:buNone/>
            </a:pPr>
            <a:r>
              <a:rPr lang="en-US" sz="1800" dirty="0"/>
              <a:t>	1</a:t>
            </a:r>
            <a:r>
              <a:rPr lang="en-US" sz="1800" u="sng" dirty="0"/>
              <a:t>. The Stress Response:</a:t>
            </a:r>
          </a:p>
          <a:p>
            <a:pPr marL="514350" lvl="1" indent="0">
              <a:buNone/>
            </a:pPr>
            <a:r>
              <a:rPr lang="en-US" sz="1800" dirty="0"/>
              <a:t>		Hypothalamus- “Fight or Flight” overreactive</a:t>
            </a:r>
          </a:p>
          <a:p>
            <a:pPr marL="514350" lvl="1" indent="0">
              <a:buNone/>
            </a:pPr>
            <a:r>
              <a:rPr lang="en-US" sz="1800" dirty="0"/>
              <a:t>			Constant Hypervigilance</a:t>
            </a:r>
          </a:p>
          <a:p>
            <a:pPr marL="514350" lvl="1" indent="0">
              <a:buNone/>
            </a:pPr>
            <a:r>
              <a:rPr lang="en-US" sz="1800" dirty="0"/>
              <a:t>			Avoidance of Stimuli reminders</a:t>
            </a:r>
          </a:p>
          <a:p>
            <a:pPr marL="514350" lvl="1" indent="0">
              <a:buNone/>
            </a:pPr>
            <a:r>
              <a:rPr lang="en-US" sz="1800" dirty="0"/>
              <a:t>			Ruminative Thoughts/Images of Trauma</a:t>
            </a:r>
          </a:p>
          <a:p>
            <a:pPr marL="514350" lvl="1" indent="0">
              <a:buNone/>
            </a:pPr>
            <a:r>
              <a:rPr lang="en-US" sz="1800" dirty="0"/>
              <a:t>		Hippocampus: Memory</a:t>
            </a:r>
          </a:p>
          <a:p>
            <a:pPr marL="514350" lvl="1" indent="0">
              <a:buNone/>
            </a:pPr>
            <a:r>
              <a:rPr lang="en-US" sz="1800" dirty="0"/>
              <a:t>			Trauma: creates Flashbulb memories</a:t>
            </a:r>
          </a:p>
          <a:p>
            <a:pPr marL="514350" lvl="1" indent="0">
              <a:buNone/>
            </a:pPr>
            <a:r>
              <a:rPr lang="en-US" sz="1800" dirty="0"/>
              <a:t>					“Stuck in Time</a:t>
            </a:r>
          </a:p>
          <a:p>
            <a:pPr marL="514350" lvl="1" indent="0">
              <a:buNone/>
            </a:pPr>
            <a:r>
              <a:rPr lang="en-US" sz="1800" dirty="0"/>
              <a:t>`				Flashbacks</a:t>
            </a:r>
          </a:p>
          <a:p>
            <a:pPr marL="514350" lvl="1" indent="0">
              <a:buNone/>
            </a:pPr>
            <a:r>
              <a:rPr lang="en-US" sz="1800" dirty="0"/>
              <a:t>				Re-living Traumatic events</a:t>
            </a:r>
          </a:p>
          <a:p>
            <a:pPr marL="514350" lvl="1" indent="0">
              <a:buNone/>
            </a:pPr>
            <a:r>
              <a:rPr lang="en-US" sz="1800" dirty="0"/>
              <a:t>				Hallucinations/Delusions</a:t>
            </a:r>
          </a:p>
          <a:p>
            <a:pPr marL="514350" lvl="1" indent="0">
              <a:buNone/>
            </a:pPr>
            <a:r>
              <a:rPr lang="en-US" sz="1800" dirty="0"/>
              <a:t>		Adrenals: Cortisol and Epinephrine overload</a:t>
            </a:r>
          </a:p>
          <a:p>
            <a:pPr marL="514350" lvl="1" indent="0">
              <a:buNone/>
            </a:pPr>
            <a:r>
              <a:rPr lang="en-US" sz="1800" dirty="0"/>
              <a:t>	</a:t>
            </a:r>
          </a:p>
        </p:txBody>
      </p:sp>
    </p:spTree>
    <p:extLst>
      <p:ext uri="{BB962C8B-B14F-4D97-AF65-F5344CB8AC3E}">
        <p14:creationId xmlns:p14="http://schemas.microsoft.com/office/powerpoint/2010/main" val="3906712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Sociocultural Dimension of trauma</a:t>
            </a:r>
          </a:p>
        </p:txBody>
      </p:sp>
      <p:sp>
        <p:nvSpPr>
          <p:cNvPr id="27651" name="Rectangle 3"/>
          <p:cNvSpPr>
            <a:spLocks noGrp="1" noChangeArrowheads="1"/>
          </p:cNvSpPr>
          <p:nvPr>
            <p:ph idx="1"/>
          </p:nvPr>
        </p:nvSpPr>
        <p:spPr/>
        <p:txBody>
          <a:bodyPr>
            <a:noAutofit/>
          </a:bodyPr>
          <a:lstStyle/>
          <a:p>
            <a:pPr eaLnBrk="1" hangingPunct="1"/>
            <a:r>
              <a:rPr lang="en-US" altLang="en-US" sz="2400" dirty="0">
                <a:ea typeface="ＭＳ Ｐゴシック" panose="020B0600070205080204" pitchFamily="34" charset="-128"/>
              </a:rPr>
              <a:t>Ethnic differences</a:t>
            </a:r>
          </a:p>
          <a:p>
            <a:pPr lvl="1" eaLnBrk="1" hangingPunct="1"/>
            <a:r>
              <a:rPr lang="en-US" altLang="en-US" sz="2000" dirty="0">
                <a:ea typeface="ＭＳ Ｐゴシック" panose="020B0600070205080204" pitchFamily="34" charset="-128"/>
              </a:rPr>
              <a:t>Different exposure to previous trauma</a:t>
            </a:r>
          </a:p>
          <a:p>
            <a:pPr lvl="1" eaLnBrk="1" hangingPunct="1"/>
            <a:r>
              <a:rPr lang="en-US" altLang="en-US" sz="2000" dirty="0" err="1">
                <a:ea typeface="ＭＳ Ｐゴシック" panose="020B0600070205080204" pitchFamily="34" charset="-128"/>
              </a:rPr>
              <a:t>NonAnglo-Amer</a:t>
            </a:r>
            <a:r>
              <a:rPr lang="en-US" altLang="en-US" sz="2000" dirty="0">
                <a:ea typeface="ＭＳ Ｐゴシック" panose="020B0600070205080204" pitchFamily="34" charset="-128"/>
              </a:rPr>
              <a:t> – more somatic/</a:t>
            </a:r>
            <a:r>
              <a:rPr lang="en-US" altLang="en-US" sz="2000" dirty="0" err="1">
                <a:ea typeface="ＭＳ Ｐゴシック" panose="020B0600070205080204" pitchFamily="34" charset="-128"/>
              </a:rPr>
              <a:t>disassoc</a:t>
            </a:r>
            <a:r>
              <a:rPr lang="en-US" altLang="en-US" sz="2000" dirty="0">
                <a:ea typeface="ＭＳ Ｐゴシック" panose="020B0600070205080204" pitchFamily="34" charset="-128"/>
              </a:rPr>
              <a:t>&gt;avoidance/numbing</a:t>
            </a:r>
          </a:p>
          <a:p>
            <a:pPr eaLnBrk="1" hangingPunct="1"/>
            <a:r>
              <a:rPr lang="en-US" altLang="en-US" sz="2400" dirty="0">
                <a:ea typeface="ＭＳ Ｐゴシック" panose="020B0600070205080204" pitchFamily="34" charset="-128"/>
              </a:rPr>
              <a:t>Gender Differences</a:t>
            </a:r>
            <a:r>
              <a:rPr lang="en-US" altLang="en-US" dirty="0">
                <a:ea typeface="ＭＳ Ｐゴシック" panose="020B0600070205080204" pitchFamily="34" charset="-128"/>
              </a:rPr>
              <a:t>:   Women are twice as likely as men to suffer a trauma-related disorder</a:t>
            </a:r>
          </a:p>
          <a:p>
            <a:pPr lvl="1"/>
            <a:r>
              <a:rPr lang="en-US" altLang="en-US" sz="2000" dirty="0">
                <a:ea typeface="ＭＳ Ｐゴシック" panose="020B0600070205080204" pitchFamily="34" charset="-128"/>
              </a:rPr>
              <a:t>Female police officers </a:t>
            </a:r>
            <a:r>
              <a:rPr lang="en-US" altLang="en-US" sz="2000" b="1" i="1" dirty="0">
                <a:ea typeface="ＭＳ Ｐゴシック" panose="020B0600070205080204" pitchFamily="34" charset="-128"/>
              </a:rPr>
              <a:t>less</a:t>
            </a:r>
            <a:r>
              <a:rPr lang="en-US" altLang="en-US" sz="2000" dirty="0">
                <a:ea typeface="ＭＳ Ｐゴシック" panose="020B0600070205080204" pitchFamily="34" charset="-128"/>
              </a:rPr>
              <a:t> likely than civilian women to have PTSD symptoms</a:t>
            </a:r>
          </a:p>
          <a:p>
            <a:pPr lvl="2"/>
            <a:r>
              <a:rPr lang="en-US" altLang="en-US" sz="2000" i="1" dirty="0">
                <a:ea typeface="ＭＳ Ｐゴシック" panose="020B0600070205080204" pitchFamily="34" charset="-128"/>
              </a:rPr>
              <a:t>Why?</a:t>
            </a:r>
          </a:p>
        </p:txBody>
      </p:sp>
      <p:sp>
        <p:nvSpPr>
          <p:cNvPr id="2765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E4C45-8DFA-40E6-829D-DFCD6441B682}"/>
              </a:ext>
            </a:extLst>
          </p:cNvPr>
          <p:cNvSpPr>
            <a:spLocks noGrp="1"/>
          </p:cNvSpPr>
          <p:nvPr>
            <p:ph type="title"/>
          </p:nvPr>
        </p:nvSpPr>
        <p:spPr/>
        <p:txBody>
          <a:bodyPr/>
          <a:lstStyle/>
          <a:p>
            <a:r>
              <a:rPr lang="en-US" dirty="0"/>
              <a:t>Resiliency in midst of major Stressors</a:t>
            </a:r>
          </a:p>
        </p:txBody>
      </p:sp>
      <p:sp>
        <p:nvSpPr>
          <p:cNvPr id="3" name="Content Placeholder 2">
            <a:extLst>
              <a:ext uri="{FF2B5EF4-FFF2-40B4-BE49-F238E27FC236}">
                <a16:creationId xmlns:a16="http://schemas.microsoft.com/office/drawing/2014/main" id="{2EE24FE3-EE5F-4CA4-8E41-6B8DFD488856}"/>
              </a:ext>
            </a:extLst>
          </p:cNvPr>
          <p:cNvSpPr>
            <a:spLocks noGrp="1"/>
          </p:cNvSpPr>
          <p:nvPr>
            <p:ph idx="1"/>
          </p:nvPr>
        </p:nvSpPr>
        <p:spPr/>
        <p:txBody>
          <a:bodyPr>
            <a:normAutofit fontScale="92500"/>
          </a:bodyPr>
          <a:lstStyle/>
          <a:p>
            <a:r>
              <a:rPr lang="en-US" sz="2400" b="1" dirty="0"/>
              <a:t>Factors that create “hardiness” or “resiliency”</a:t>
            </a:r>
          </a:p>
          <a:p>
            <a:pPr lvl="1"/>
            <a:r>
              <a:rPr lang="en-US" sz="2000" dirty="0"/>
              <a:t>Social Support</a:t>
            </a:r>
          </a:p>
          <a:p>
            <a:pPr lvl="1"/>
            <a:r>
              <a:rPr lang="en-US" sz="2000" dirty="0"/>
              <a:t>Strong Family Network</a:t>
            </a:r>
          </a:p>
          <a:p>
            <a:pPr lvl="1"/>
            <a:r>
              <a:rPr lang="en-US" sz="2000" dirty="0"/>
              <a:t>Religiosity/ Spirituality</a:t>
            </a:r>
          </a:p>
          <a:p>
            <a:pPr lvl="1"/>
            <a:r>
              <a:rPr lang="en-US" sz="2000" dirty="0"/>
              <a:t>Social Skills/bonding</a:t>
            </a:r>
          </a:p>
          <a:p>
            <a:pPr lvl="1"/>
            <a:r>
              <a:rPr lang="en-US" sz="2000" dirty="0"/>
              <a:t>Sense of Purpose</a:t>
            </a:r>
          </a:p>
          <a:p>
            <a:pPr lvl="1"/>
            <a:r>
              <a:rPr lang="en-US" sz="2000" dirty="0"/>
              <a:t>Sense of Humor</a:t>
            </a:r>
          </a:p>
          <a:p>
            <a:pPr lvl="1"/>
            <a:r>
              <a:rPr lang="en-US" sz="2000" dirty="0"/>
              <a:t>Hx of Secure Attachment with Parent</a:t>
            </a:r>
          </a:p>
        </p:txBody>
      </p:sp>
    </p:spTree>
    <p:extLst>
      <p:ext uri="{BB962C8B-B14F-4D97-AF65-F5344CB8AC3E}">
        <p14:creationId xmlns:p14="http://schemas.microsoft.com/office/powerpoint/2010/main" val="3072356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Lifetime Prevalence of Exposure to Stressors by Gender and PTSD Risk</a:t>
            </a:r>
          </a:p>
        </p:txBody>
      </p:sp>
      <p:pic>
        <p:nvPicPr>
          <p:cNvPr id="3" name="Picture 2" descr="Lifetime prevalence of exposure to stressors by gender and PTSD risk"/>
          <p:cNvPicPr>
            <a:picLocks noChangeAspect="1"/>
          </p:cNvPicPr>
          <p:nvPr/>
        </p:nvPicPr>
        <p:blipFill>
          <a:blip r:embed="rId3"/>
          <a:stretch>
            <a:fillRect/>
          </a:stretch>
        </p:blipFill>
        <p:spPr>
          <a:xfrm>
            <a:off x="533400" y="1600200"/>
            <a:ext cx="7820826" cy="4343400"/>
          </a:xfrm>
          <a:prstGeom prst="rect">
            <a:avLst/>
          </a:prstGeom>
        </p:spPr>
      </p:pic>
    </p:spTree>
    <p:extLst>
      <p:ext uri="{BB962C8B-B14F-4D97-AF65-F5344CB8AC3E}">
        <p14:creationId xmlns:p14="http://schemas.microsoft.com/office/powerpoint/2010/main" val="552609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Biopsychosocial Model for PTSD</a:t>
            </a:r>
          </a:p>
        </p:txBody>
      </p:sp>
      <p:pic>
        <p:nvPicPr>
          <p:cNvPr id="3" name="Picture 2" descr="Multipath model for post-traumatic stress disorder&#10;The dimensions interact with one another and combine in different ways to result in posttraumatic stress disorder (PTSD).&#10;"/>
          <p:cNvPicPr>
            <a:picLocks noChangeAspect="1"/>
          </p:cNvPicPr>
          <p:nvPr/>
        </p:nvPicPr>
        <p:blipFill>
          <a:blip r:embed="rId3"/>
          <a:stretch>
            <a:fillRect/>
          </a:stretch>
        </p:blipFill>
        <p:spPr>
          <a:xfrm>
            <a:off x="1219200" y="1371600"/>
            <a:ext cx="6412841" cy="4972183"/>
          </a:xfrm>
          <a:prstGeom prst="rect">
            <a:avLst/>
          </a:prstGeom>
        </p:spPr>
      </p:pic>
    </p:spTree>
    <p:extLst>
      <p:ext uri="{BB962C8B-B14F-4D97-AF65-F5344CB8AC3E}">
        <p14:creationId xmlns:p14="http://schemas.microsoft.com/office/powerpoint/2010/main" val="2801095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544790" y="294139"/>
            <a:ext cx="6479421" cy="1049235"/>
          </a:xfrm>
        </p:spPr>
        <p:txBody>
          <a:bodyPr/>
          <a:lstStyle/>
          <a:p>
            <a:pPr eaLnBrk="1" hangingPunct="1"/>
            <a:r>
              <a:rPr lang="en-US" altLang="en-US" dirty="0">
                <a:ea typeface="ＭＳ Ｐゴシック" panose="020B0600070205080204" pitchFamily="34" charset="-128"/>
              </a:rPr>
              <a:t>Medication Treatment for Trauma</a:t>
            </a:r>
          </a:p>
        </p:txBody>
      </p:sp>
      <p:sp>
        <p:nvSpPr>
          <p:cNvPr id="28675" name="Rectangle 3"/>
          <p:cNvSpPr>
            <a:spLocks noGrp="1" noChangeArrowheads="1"/>
          </p:cNvSpPr>
          <p:nvPr>
            <p:ph idx="1"/>
          </p:nvPr>
        </p:nvSpPr>
        <p:spPr>
          <a:xfrm>
            <a:off x="1501728" y="1676400"/>
            <a:ext cx="6479421" cy="4114800"/>
          </a:xfrm>
        </p:spPr>
        <p:txBody>
          <a:bodyPr>
            <a:noAutofit/>
          </a:bodyPr>
          <a:lstStyle/>
          <a:p>
            <a:pPr eaLnBrk="1" hangingPunct="1"/>
            <a:r>
              <a:rPr lang="en-US" altLang="en-US" dirty="0">
                <a:ea typeface="ＭＳ Ｐゴシック" panose="020B0600070205080204" pitchFamily="34" charset="-128"/>
              </a:rPr>
              <a:t>Antidepressants</a:t>
            </a:r>
          </a:p>
          <a:p>
            <a:pPr lvl="1" eaLnBrk="1" hangingPunct="1"/>
            <a:r>
              <a:rPr lang="en-US" altLang="en-US" sz="2000" dirty="0">
                <a:ea typeface="ＭＳ Ｐゴシック" panose="020B0600070205080204" pitchFamily="34" charset="-128"/>
              </a:rPr>
              <a:t>Effective in fewer than 60 percent of individuals</a:t>
            </a:r>
          </a:p>
          <a:p>
            <a:pPr lvl="2" eaLnBrk="1" hangingPunct="1"/>
            <a:r>
              <a:rPr lang="en-US" altLang="en-US" sz="2000" b="1" dirty="0">
                <a:ea typeface="ＭＳ Ｐゴシック" panose="020B0600070205080204" pitchFamily="34" charset="-128"/>
              </a:rPr>
              <a:t>Only 20-30 percent show full recovery</a:t>
            </a:r>
          </a:p>
          <a:p>
            <a:pPr eaLnBrk="1" hangingPunct="1"/>
            <a:r>
              <a:rPr lang="en-US" dirty="0"/>
              <a:t>D-cycloserine (Seromycin – antibiotic tx Tuberculosis)</a:t>
            </a:r>
          </a:p>
          <a:p>
            <a:pPr lvl="1" eaLnBrk="1" hangingPunct="1"/>
            <a:r>
              <a:rPr lang="en-US" sz="2000" b="1" dirty="0"/>
              <a:t>Mixed results</a:t>
            </a:r>
          </a:p>
          <a:p>
            <a:pPr eaLnBrk="1" hangingPunct="1"/>
            <a:r>
              <a:rPr lang="en-US" dirty="0"/>
              <a:t>Prazosin (hypertension medication)-blocks sympathetic ns</a:t>
            </a:r>
          </a:p>
          <a:p>
            <a:pPr eaLnBrk="1" hangingPunct="1"/>
            <a:r>
              <a:rPr lang="en-US" dirty="0"/>
              <a:t>Propranolol (beta-blocker) – blocks sympathetic ns</a:t>
            </a:r>
          </a:p>
          <a:p>
            <a:pPr lvl="1" eaLnBrk="1" hangingPunct="1"/>
            <a:r>
              <a:rPr lang="en-US" altLang="en-US" sz="2000" dirty="0">
                <a:ea typeface="ＭＳ Ｐゴシック" panose="020B0600070205080204" pitchFamily="34" charset="-128"/>
              </a:rPr>
              <a:t> may offer little benefit</a:t>
            </a:r>
          </a:p>
        </p:txBody>
      </p:sp>
      <p:sp>
        <p:nvSpPr>
          <p:cNvPr id="2867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C00C6-F215-45C0-9B29-D5F41C741974}"/>
              </a:ext>
            </a:extLst>
          </p:cNvPr>
          <p:cNvSpPr>
            <a:spLocks noGrp="1"/>
          </p:cNvSpPr>
          <p:nvPr>
            <p:ph type="title"/>
          </p:nvPr>
        </p:nvSpPr>
        <p:spPr>
          <a:xfrm>
            <a:off x="1535413" y="804521"/>
            <a:ext cx="6479421" cy="490880"/>
          </a:xfrm>
        </p:spPr>
        <p:txBody>
          <a:bodyPr>
            <a:normAutofit fontScale="90000"/>
          </a:bodyPr>
          <a:lstStyle/>
          <a:p>
            <a:pPr algn="ctr"/>
            <a:r>
              <a:rPr lang="en-US" b="1" dirty="0"/>
              <a:t>Anxiety Management Techniques</a:t>
            </a:r>
          </a:p>
        </p:txBody>
      </p:sp>
      <p:sp>
        <p:nvSpPr>
          <p:cNvPr id="3" name="Content Placeholder 2">
            <a:extLst>
              <a:ext uri="{FF2B5EF4-FFF2-40B4-BE49-F238E27FC236}">
                <a16:creationId xmlns:a16="http://schemas.microsoft.com/office/drawing/2014/main" id="{BD6027FA-13F9-4C6F-A818-2D6EAA75E0DA}"/>
              </a:ext>
            </a:extLst>
          </p:cNvPr>
          <p:cNvSpPr>
            <a:spLocks noGrp="1"/>
          </p:cNvSpPr>
          <p:nvPr>
            <p:ph idx="1"/>
          </p:nvPr>
        </p:nvSpPr>
        <p:spPr/>
        <p:txBody>
          <a:bodyPr>
            <a:normAutofit/>
          </a:bodyPr>
          <a:lstStyle/>
          <a:p>
            <a:r>
              <a:rPr lang="en-US" dirty="0"/>
              <a:t>Diaphragmatic Breathing</a:t>
            </a:r>
          </a:p>
          <a:p>
            <a:r>
              <a:rPr lang="en-US" dirty="0">
                <a:hlinkClick r:id="rId2"/>
              </a:rPr>
              <a:t>https://www.youtube.com/watch?v=gAkjx25o4eI</a:t>
            </a:r>
            <a:endParaRPr lang="en-US" dirty="0"/>
          </a:p>
          <a:p>
            <a:endParaRPr lang="en-US" dirty="0"/>
          </a:p>
          <a:p>
            <a:r>
              <a:rPr lang="en-US" dirty="0"/>
              <a:t>Mindfulness Exercise</a:t>
            </a:r>
          </a:p>
          <a:p>
            <a:pPr lvl="1"/>
            <a:r>
              <a:rPr lang="en-US" sz="2000" dirty="0"/>
              <a:t>Body Scan</a:t>
            </a:r>
          </a:p>
          <a:p>
            <a:pPr lvl="1"/>
            <a:r>
              <a:rPr lang="en-US" sz="2000" dirty="0"/>
              <a:t>Progressive Relaxation</a:t>
            </a:r>
          </a:p>
          <a:p>
            <a:pPr lvl="1"/>
            <a:r>
              <a:rPr lang="en-US" sz="2000" dirty="0"/>
              <a:t>Safe Place Visualization</a:t>
            </a:r>
          </a:p>
        </p:txBody>
      </p:sp>
    </p:spTree>
    <p:extLst>
      <p:ext uri="{BB962C8B-B14F-4D97-AF65-F5344CB8AC3E}">
        <p14:creationId xmlns:p14="http://schemas.microsoft.com/office/powerpoint/2010/main" val="4282845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35413" y="804521"/>
            <a:ext cx="6479421" cy="414680"/>
          </a:xfrm>
        </p:spPr>
        <p:txBody>
          <a:bodyPr>
            <a:normAutofit fontScale="90000"/>
          </a:bodyPr>
          <a:lstStyle/>
          <a:p>
            <a:r>
              <a:rPr lang="en-US" altLang="en-US" b="1" dirty="0">
                <a:ea typeface="ＭＳ Ｐゴシック" panose="020B0600070205080204" pitchFamily="34" charset="-128"/>
              </a:rPr>
              <a:t>Psychotherapy for Trauma</a:t>
            </a:r>
            <a:endParaRPr lang="en-US" b="1" dirty="0"/>
          </a:p>
        </p:txBody>
      </p:sp>
      <p:sp>
        <p:nvSpPr>
          <p:cNvPr id="2" name="Content Placeholder 1"/>
          <p:cNvSpPr>
            <a:spLocks noGrp="1"/>
          </p:cNvSpPr>
          <p:nvPr>
            <p:ph idx="1"/>
          </p:nvPr>
        </p:nvSpPr>
        <p:spPr/>
        <p:txBody>
          <a:bodyPr>
            <a:normAutofit lnSpcReduction="10000"/>
          </a:bodyPr>
          <a:lstStyle/>
          <a:p>
            <a:pPr eaLnBrk="1" hangingPunct="1"/>
            <a:r>
              <a:rPr lang="en-US" altLang="en-US" sz="2400" b="1" dirty="0">
                <a:ea typeface="ＭＳ Ｐゴシック" panose="020B0600070205080204" pitchFamily="34" charset="-128"/>
              </a:rPr>
              <a:t>Prolonged exposure therapy (PE)</a:t>
            </a:r>
          </a:p>
          <a:p>
            <a:pPr lvl="1" eaLnBrk="1" hangingPunct="1"/>
            <a:r>
              <a:rPr lang="en-US" altLang="en-US" sz="2000" dirty="0">
                <a:ea typeface="ＭＳ Ｐゴシック" panose="020B0600070205080204" pitchFamily="34" charset="-128"/>
              </a:rPr>
              <a:t>Involves exposure to trauma-related cues</a:t>
            </a:r>
          </a:p>
          <a:p>
            <a:pPr lvl="1" eaLnBrk="1" hangingPunct="1"/>
            <a:r>
              <a:rPr lang="en-US" altLang="en-US" sz="2000" i="1" dirty="0">
                <a:ea typeface="ＭＳ Ｐゴシック" panose="020B0600070205080204" pitchFamily="34" charset="-128"/>
              </a:rPr>
              <a:t>Case Example: Incest Case (handout)</a:t>
            </a:r>
          </a:p>
          <a:p>
            <a:pPr lvl="2"/>
            <a:r>
              <a:rPr lang="en-US" altLang="en-US" sz="2000" dirty="0">
                <a:ea typeface="ＭＳ Ｐゴシック" panose="020B0600070205080204" pitchFamily="34" charset="-128"/>
              </a:rPr>
              <a:t>Goal: Reduce </a:t>
            </a:r>
            <a:r>
              <a:rPr lang="en-US" altLang="en-US" sz="2000" dirty="0" err="1">
                <a:ea typeface="ＭＳ Ｐゴシック" panose="020B0600070205080204" pitchFamily="34" charset="-128"/>
              </a:rPr>
              <a:t>Anx</a:t>
            </a:r>
            <a:r>
              <a:rPr lang="en-US" altLang="en-US" sz="2000" dirty="0">
                <a:ea typeface="ＭＳ Ｐゴシック" panose="020B0600070205080204" pitchFamily="34" charset="-128"/>
              </a:rPr>
              <a:t>/Avoidance </a:t>
            </a:r>
            <a:r>
              <a:rPr lang="en-US" altLang="en-US" sz="2000" dirty="0" err="1">
                <a:ea typeface="ＭＳ Ｐゴシック" panose="020B0600070205080204" pitchFamily="34" charset="-128"/>
              </a:rPr>
              <a:t>assoc</a:t>
            </a:r>
            <a:r>
              <a:rPr lang="en-US" altLang="en-US" sz="2000" dirty="0">
                <a:ea typeface="ＭＳ Ｐゴシック" panose="020B0600070205080204" pitchFamily="34" charset="-128"/>
              </a:rPr>
              <a:t> with Trauma cues</a:t>
            </a:r>
          </a:p>
          <a:p>
            <a:pPr eaLnBrk="1" hangingPunct="1"/>
            <a:r>
              <a:rPr lang="en-US" altLang="en-US" sz="2400" b="1" dirty="0">
                <a:ea typeface="ＭＳ Ｐゴシック" panose="020B0600070205080204" pitchFamily="34" charset="-128"/>
              </a:rPr>
              <a:t>Cognitive-behavioral therapy (CBT)</a:t>
            </a:r>
          </a:p>
          <a:p>
            <a:pPr lvl="1" eaLnBrk="1" hangingPunct="1"/>
            <a:r>
              <a:rPr lang="en-US" sz="2000" dirty="0"/>
              <a:t>Involves identifying and challenging dysfunctional cognitions</a:t>
            </a:r>
          </a:p>
          <a:p>
            <a:pPr lvl="1" eaLnBrk="1" hangingPunct="1"/>
            <a:endParaRPr lang="en-US" altLang="en-US" dirty="0">
              <a:ea typeface="ＭＳ Ｐゴシック" panose="020B0600070205080204" pitchFamily="34" charset="-128"/>
            </a:endParaRPr>
          </a:p>
          <a:p>
            <a:pPr lvl="1" eaLnBrk="1" hangingPunct="1"/>
            <a:endParaRPr lang="en-US" altLang="en-US" dirty="0">
              <a:ea typeface="ＭＳ Ｐゴシック" panose="020B0600070205080204" pitchFamily="34" charset="-128"/>
            </a:endParaRPr>
          </a:p>
          <a:p>
            <a:endParaRPr lang="en-US" dirty="0"/>
          </a:p>
        </p:txBody>
      </p:sp>
    </p:spTree>
    <p:extLst>
      <p:ext uri="{BB962C8B-B14F-4D97-AF65-F5344CB8AC3E}">
        <p14:creationId xmlns:p14="http://schemas.microsoft.com/office/powerpoint/2010/main" val="733004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Psychotherapy treatments</a:t>
            </a:r>
          </a:p>
        </p:txBody>
      </p:sp>
      <p:sp>
        <p:nvSpPr>
          <p:cNvPr id="2" name="Content Placeholder 1"/>
          <p:cNvSpPr>
            <a:spLocks noGrp="1"/>
          </p:cNvSpPr>
          <p:nvPr>
            <p:ph idx="1"/>
          </p:nvPr>
        </p:nvSpPr>
        <p:spPr/>
        <p:txBody>
          <a:bodyPr>
            <a:normAutofit fontScale="92500" lnSpcReduction="20000"/>
          </a:bodyPr>
          <a:lstStyle/>
          <a:p>
            <a:pPr marL="0" indent="0" eaLnBrk="1" hangingPunct="1">
              <a:buNone/>
            </a:pPr>
            <a:endParaRPr lang="en-US" altLang="en-US" dirty="0">
              <a:ea typeface="ＭＳ Ｐゴシック" panose="020B0600070205080204" pitchFamily="34" charset="-128"/>
            </a:endParaRPr>
          </a:p>
          <a:p>
            <a:pPr eaLnBrk="1" hangingPunct="1"/>
            <a:r>
              <a:rPr lang="en-US" altLang="en-US" sz="2600" b="1" dirty="0">
                <a:ea typeface="ＭＳ Ｐゴシック" panose="020B0600070205080204" pitchFamily="34" charset="-128"/>
              </a:rPr>
              <a:t>Eye movement desensitization and reprocessing </a:t>
            </a:r>
            <a:r>
              <a:rPr lang="en-US" altLang="en-US" sz="2600" dirty="0">
                <a:ea typeface="ＭＳ Ｐゴシック" panose="020B0600070205080204" pitchFamily="34" charset="-128"/>
              </a:rPr>
              <a:t>(EMDR)</a:t>
            </a:r>
          </a:p>
          <a:p>
            <a:pPr lvl="1" eaLnBrk="1" hangingPunct="1"/>
            <a:r>
              <a:rPr lang="en-US" altLang="en-US" sz="2000" dirty="0">
                <a:ea typeface="ＭＳ Ｐゴシック" panose="020B0600070205080204" pitchFamily="34" charset="-128"/>
              </a:rPr>
              <a:t>Nontraditional therapy</a:t>
            </a:r>
          </a:p>
          <a:p>
            <a:pPr lvl="1" eaLnBrk="1" hangingPunct="1"/>
            <a:r>
              <a:rPr lang="en-US" altLang="en-US" sz="2000" dirty="0">
                <a:ea typeface="ＭＳ Ｐゴシック" panose="020B0600070205080204" pitchFamily="34" charset="-128"/>
              </a:rPr>
              <a:t>Involves visualizing traumatic experience while following a therapist’s fingers moving side to side</a:t>
            </a:r>
          </a:p>
          <a:p>
            <a:pPr lvl="1" eaLnBrk="1" hangingPunct="1"/>
            <a:endParaRPr lang="en-US" altLang="en-US" sz="2000" dirty="0">
              <a:ea typeface="ＭＳ Ｐゴシック" panose="020B0600070205080204" pitchFamily="34" charset="-128"/>
            </a:endParaRPr>
          </a:p>
          <a:p>
            <a:pPr lvl="1" eaLnBrk="1" hangingPunct="1"/>
            <a:r>
              <a:rPr lang="en-US" altLang="en-US" sz="2000" b="1" dirty="0">
                <a:ea typeface="ＭＳ Ｐゴシック" panose="020B0600070205080204" pitchFamily="34" charset="-128"/>
              </a:rPr>
              <a:t>Class Demonstration: “Tapping” – Lateral stimulation</a:t>
            </a:r>
          </a:p>
          <a:p>
            <a:endParaRPr lang="en-US" dirty="0"/>
          </a:p>
        </p:txBody>
      </p:sp>
    </p:spTree>
    <p:extLst>
      <p:ext uri="{BB962C8B-B14F-4D97-AF65-F5344CB8AC3E}">
        <p14:creationId xmlns:p14="http://schemas.microsoft.com/office/powerpoint/2010/main" val="620311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2B552-6376-4F41-862E-8F56416E0B3C}"/>
              </a:ext>
            </a:extLst>
          </p:cNvPr>
          <p:cNvSpPr>
            <a:spLocks noGrp="1"/>
          </p:cNvSpPr>
          <p:nvPr>
            <p:ph type="title"/>
          </p:nvPr>
        </p:nvSpPr>
        <p:spPr/>
        <p:txBody>
          <a:bodyPr/>
          <a:lstStyle/>
          <a:p>
            <a:r>
              <a:rPr lang="en-US" b="1" dirty="0"/>
              <a:t>Group Work: Case Analysis</a:t>
            </a:r>
            <a:br>
              <a:rPr lang="en-US" dirty="0"/>
            </a:br>
            <a:endParaRPr lang="en-US" dirty="0"/>
          </a:p>
        </p:txBody>
      </p:sp>
      <p:sp>
        <p:nvSpPr>
          <p:cNvPr id="3" name="Content Placeholder 2">
            <a:extLst>
              <a:ext uri="{FF2B5EF4-FFF2-40B4-BE49-F238E27FC236}">
                <a16:creationId xmlns:a16="http://schemas.microsoft.com/office/drawing/2014/main" id="{EB1CC0C2-A843-469D-BF62-C39FA2BA58E5}"/>
              </a:ext>
            </a:extLst>
          </p:cNvPr>
          <p:cNvSpPr>
            <a:spLocks noGrp="1"/>
          </p:cNvSpPr>
          <p:nvPr>
            <p:ph idx="1"/>
          </p:nvPr>
        </p:nvSpPr>
        <p:spPr/>
        <p:txBody>
          <a:bodyPr/>
          <a:lstStyle/>
          <a:p>
            <a:r>
              <a:rPr lang="en-US" b="1" i="1" dirty="0"/>
              <a:t>Case of Annie	</a:t>
            </a:r>
          </a:p>
          <a:p>
            <a:pPr lvl="1"/>
            <a:r>
              <a:rPr lang="en-US" dirty="0"/>
              <a:t>Identify Stressor(s)</a:t>
            </a:r>
          </a:p>
          <a:p>
            <a:pPr lvl="1"/>
            <a:r>
              <a:rPr lang="en-US" dirty="0"/>
              <a:t>Identify Symptoms and Diagnosis</a:t>
            </a:r>
          </a:p>
          <a:p>
            <a:pPr lvl="1"/>
            <a:r>
              <a:rPr lang="en-US" dirty="0"/>
              <a:t>How can exposure therapy be implemented in this case?</a:t>
            </a:r>
          </a:p>
        </p:txBody>
      </p:sp>
    </p:spTree>
    <p:extLst>
      <p:ext uri="{BB962C8B-B14F-4D97-AF65-F5344CB8AC3E}">
        <p14:creationId xmlns:p14="http://schemas.microsoft.com/office/powerpoint/2010/main" val="651011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8"/>
          <p:cNvSpPr>
            <a:spLocks noGrp="1" noChangeArrowheads="1"/>
          </p:cNvSpPr>
          <p:nvPr>
            <p:ph type="title"/>
          </p:nvPr>
        </p:nvSpPr>
        <p:spPr/>
        <p:txBody>
          <a:bodyPr>
            <a:normAutofit/>
          </a:bodyPr>
          <a:lstStyle/>
          <a:p>
            <a:r>
              <a:rPr lang="en-US" altLang="en-US" dirty="0">
                <a:ea typeface="ＭＳ Ｐゴシック" panose="020B0600070205080204" pitchFamily="34" charset="-128"/>
              </a:rPr>
              <a:t>Psychological Factors Affecting Medical Conditions</a:t>
            </a:r>
          </a:p>
        </p:txBody>
      </p:sp>
      <p:sp>
        <p:nvSpPr>
          <p:cNvPr id="83977" name="Rectangle 9"/>
          <p:cNvSpPr>
            <a:spLocks noGrp="1" noChangeArrowheads="1"/>
          </p:cNvSpPr>
          <p:nvPr>
            <p:ph idx="1"/>
          </p:nvPr>
        </p:nvSpPr>
        <p:spPr/>
        <p:txBody>
          <a:bodyPr/>
          <a:lstStyle/>
          <a:p>
            <a:r>
              <a:rPr lang="en-US" altLang="en-US" sz="2400" b="1" u="sng" dirty="0">
                <a:ea typeface="ＭＳ Ｐゴシック" panose="020B0600070205080204" pitchFamily="34" charset="-128"/>
              </a:rPr>
              <a:t>Chronic Stress</a:t>
            </a:r>
          </a:p>
          <a:p>
            <a:pPr lvl="1"/>
            <a:r>
              <a:rPr lang="en-US" altLang="en-US" sz="2400" dirty="0">
                <a:ea typeface="ＭＳ Ｐゴシック" panose="020B0600070205080204" pitchFamily="34" charset="-128"/>
              </a:rPr>
              <a:t>Chronic Illnesses: </a:t>
            </a:r>
          </a:p>
          <a:p>
            <a:pPr lvl="2"/>
            <a:r>
              <a:rPr lang="en-US" altLang="en-US" sz="2400" dirty="0">
                <a:ea typeface="ＭＳ Ｐゴシック" panose="020B0600070205080204" pitchFamily="34" charset="-128"/>
              </a:rPr>
              <a:t>Cardiovascular Disease;</a:t>
            </a:r>
          </a:p>
          <a:p>
            <a:pPr lvl="3"/>
            <a:r>
              <a:rPr lang="en-US" altLang="en-US" sz="2400" dirty="0">
                <a:ea typeface="ＭＳ Ｐゴシック" panose="020B0600070205080204" pitchFamily="34" charset="-128"/>
              </a:rPr>
              <a:t>Heart Attack</a:t>
            </a:r>
          </a:p>
          <a:p>
            <a:pPr lvl="3"/>
            <a:r>
              <a:rPr lang="en-US" altLang="en-US" sz="2400" dirty="0">
                <a:ea typeface="ＭＳ Ｐゴシック" panose="020B0600070205080204" pitchFamily="34" charset="-128"/>
              </a:rPr>
              <a:t>Strokes</a:t>
            </a:r>
          </a:p>
          <a:p>
            <a:pPr lvl="3"/>
            <a:r>
              <a:rPr lang="en-US" altLang="en-US" sz="2400" dirty="0">
                <a:ea typeface="ＭＳ Ｐゴシック" panose="020B0600070205080204" pitchFamily="34" charset="-128"/>
              </a:rPr>
              <a:t>Atherosclerosis</a:t>
            </a:r>
          </a:p>
          <a:p>
            <a:pPr lvl="3"/>
            <a:endParaRPr lang="en-US" altLang="en-US" dirty="0">
              <a:ea typeface="ＭＳ Ｐゴシック" panose="020B0600070205080204" pitchFamily="34" charset="-128"/>
            </a:endParaRPr>
          </a:p>
        </p:txBody>
      </p:sp>
      <p:sp>
        <p:nvSpPr>
          <p:cNvPr id="2970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Tree>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B410DB9-B892-4680-8800-9FC5EECC0B9A}"/>
              </a:ext>
            </a:extLst>
          </p:cNvPr>
          <p:cNvSpPr>
            <a:spLocks noGrp="1"/>
          </p:cNvSpPr>
          <p:nvPr>
            <p:ph type="title"/>
          </p:nvPr>
        </p:nvSpPr>
        <p:spPr/>
        <p:txBody>
          <a:bodyPr/>
          <a:lstStyle/>
          <a:p>
            <a:r>
              <a:rPr lang="en-US" b="1" dirty="0"/>
              <a:t>PTSD Case Examples</a:t>
            </a:r>
          </a:p>
        </p:txBody>
      </p:sp>
      <p:sp>
        <p:nvSpPr>
          <p:cNvPr id="2" name="Content Placeholder 1">
            <a:extLst>
              <a:ext uri="{FF2B5EF4-FFF2-40B4-BE49-F238E27FC236}">
                <a16:creationId xmlns:a16="http://schemas.microsoft.com/office/drawing/2014/main" id="{7829C35A-400E-4297-8695-A2CDA4B75177}"/>
              </a:ext>
            </a:extLst>
          </p:cNvPr>
          <p:cNvSpPr>
            <a:spLocks noGrp="1"/>
          </p:cNvSpPr>
          <p:nvPr>
            <p:ph idx="1"/>
          </p:nvPr>
        </p:nvSpPr>
        <p:spPr/>
        <p:txBody>
          <a:bodyPr>
            <a:normAutofit lnSpcReduction="10000"/>
          </a:bodyPr>
          <a:lstStyle/>
          <a:p>
            <a:r>
              <a:rPr lang="en-US" sz="2800" dirty="0"/>
              <a:t>Soldiers in War</a:t>
            </a:r>
          </a:p>
          <a:p>
            <a:pPr lvl="1"/>
            <a:r>
              <a:rPr lang="en-US" sz="2800" dirty="0"/>
              <a:t>Adult PTSD</a:t>
            </a:r>
          </a:p>
          <a:p>
            <a:pPr lvl="1"/>
            <a:endParaRPr lang="en-US" dirty="0"/>
          </a:p>
          <a:p>
            <a:pPr lvl="1"/>
            <a:r>
              <a:rPr lang="en-US" dirty="0">
                <a:hlinkClick r:id="rId2"/>
              </a:rPr>
              <a:t>https://www.youtube.com/watch?v=-Fc6_aTnRXQ</a:t>
            </a:r>
            <a:endParaRPr lang="en-US" dirty="0"/>
          </a:p>
          <a:p>
            <a:pPr lvl="1"/>
            <a:endParaRPr lang="en-US" dirty="0"/>
          </a:p>
          <a:p>
            <a:pPr marL="457200" lvl="1" indent="0">
              <a:buNone/>
            </a:pPr>
            <a:endParaRPr lang="en-US" dirty="0"/>
          </a:p>
          <a:p>
            <a:pPr marL="457200" lvl="1" indent="0">
              <a:buNone/>
            </a:pPr>
            <a:endParaRPr lang="en-US" dirty="0"/>
          </a:p>
          <a:p>
            <a:r>
              <a:rPr lang="en-US" sz="2800" dirty="0"/>
              <a:t>Childhood Abuse Case: </a:t>
            </a:r>
            <a:r>
              <a:rPr lang="en-US" sz="2800" i="1" dirty="0"/>
              <a:t>Patricia</a:t>
            </a:r>
          </a:p>
        </p:txBody>
      </p:sp>
    </p:spTree>
    <p:extLst>
      <p:ext uri="{BB962C8B-B14F-4D97-AF65-F5344CB8AC3E}">
        <p14:creationId xmlns:p14="http://schemas.microsoft.com/office/powerpoint/2010/main" val="1790425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535413" y="804521"/>
            <a:ext cx="6479421" cy="414680"/>
          </a:xfrm>
        </p:spPr>
        <p:txBody>
          <a:bodyPr>
            <a:normAutofit fontScale="90000"/>
          </a:bodyPr>
          <a:lstStyle/>
          <a:p>
            <a:pPr eaLnBrk="1" hangingPunct="1"/>
            <a:r>
              <a:rPr lang="en-US" altLang="en-US" dirty="0">
                <a:ea typeface="ＭＳ Ｐゴシック" panose="020B0600070205080204" pitchFamily="34" charset="-128"/>
              </a:rPr>
              <a:t>Coronary Heart Disease</a:t>
            </a:r>
          </a:p>
        </p:txBody>
      </p:sp>
      <p:sp>
        <p:nvSpPr>
          <p:cNvPr id="32771" name="Rectangle 3"/>
          <p:cNvSpPr>
            <a:spLocks noGrp="1" noChangeArrowheads="1"/>
          </p:cNvSpPr>
          <p:nvPr>
            <p:ph idx="1"/>
          </p:nvPr>
        </p:nvSpPr>
        <p:spPr>
          <a:xfrm>
            <a:off x="1332289" y="1385213"/>
            <a:ext cx="6479421" cy="3450613"/>
          </a:xfrm>
        </p:spPr>
        <p:txBody>
          <a:bodyPr>
            <a:noAutofit/>
          </a:bodyPr>
          <a:lstStyle/>
          <a:p>
            <a:pPr eaLnBrk="1" hangingPunct="1"/>
            <a:r>
              <a:rPr lang="en-US" altLang="en-US" sz="2400" dirty="0">
                <a:ea typeface="ＭＳ Ｐゴシック" panose="020B0600070205080204" pitchFamily="34" charset="-128"/>
              </a:rPr>
              <a:t>Stress Response:</a:t>
            </a:r>
          </a:p>
          <a:p>
            <a:pPr lvl="1"/>
            <a:r>
              <a:rPr lang="en-US" altLang="en-US" sz="1800" dirty="0">
                <a:ea typeface="ＭＳ Ｐゴシック" panose="020B0600070205080204" pitchFamily="34" charset="-128"/>
              </a:rPr>
              <a:t>Epinephrine</a:t>
            </a:r>
          </a:p>
          <a:p>
            <a:pPr lvl="1"/>
            <a:r>
              <a:rPr lang="en-US" altLang="en-US" sz="1800" dirty="0">
                <a:ea typeface="ＭＳ Ｐゴシック" panose="020B0600070205080204" pitchFamily="34" charset="-128"/>
              </a:rPr>
              <a:t>Lack of Recovery of Blood Vessels- creating pits/plaque build up</a:t>
            </a:r>
          </a:p>
          <a:p>
            <a:pPr lvl="1"/>
            <a:r>
              <a:rPr lang="en-US" altLang="en-US" sz="1800" dirty="0">
                <a:ea typeface="ＭＳ Ｐゴシック" panose="020B0600070205080204" pitchFamily="34" charset="-128"/>
              </a:rPr>
              <a:t>Cardiac arteries narrow</a:t>
            </a:r>
          </a:p>
          <a:p>
            <a:pPr lvl="1" eaLnBrk="1" hangingPunct="1"/>
            <a:r>
              <a:rPr lang="en-US" altLang="en-US" sz="1800" dirty="0">
                <a:ea typeface="ＭＳ Ｐゴシック" panose="020B0600070205080204" pitchFamily="34" charset="-128"/>
              </a:rPr>
              <a:t>Results in complete or partial blockage of flow of blood and oxygen to heart</a:t>
            </a:r>
          </a:p>
          <a:p>
            <a:pPr eaLnBrk="1" hangingPunct="1"/>
            <a:r>
              <a:rPr lang="en-US" altLang="en-US" sz="2400" dirty="0">
                <a:ea typeface="ＭＳ Ｐゴシック" panose="020B0600070205080204" pitchFamily="34" charset="-128"/>
              </a:rPr>
              <a:t>Some risk factors for Heart Disease</a:t>
            </a:r>
          </a:p>
          <a:p>
            <a:pPr lvl="1" eaLnBrk="1" hangingPunct="1"/>
            <a:r>
              <a:rPr lang="en-US" altLang="en-US" sz="1800" dirty="0">
                <a:ea typeface="ＭＳ Ｐゴシック" panose="020B0600070205080204" pitchFamily="34" charset="-128"/>
              </a:rPr>
              <a:t>Poor eating habits</a:t>
            </a:r>
          </a:p>
          <a:p>
            <a:pPr lvl="1" eaLnBrk="1" hangingPunct="1"/>
            <a:r>
              <a:rPr lang="en-US" altLang="en-US" sz="1800" dirty="0">
                <a:ea typeface="ＭＳ Ｐゴシック" panose="020B0600070205080204" pitchFamily="34" charset="-128"/>
              </a:rPr>
              <a:t>Obesity and lack of physical activity</a:t>
            </a:r>
          </a:p>
          <a:p>
            <a:pPr lvl="1" eaLnBrk="1" hangingPunct="1"/>
            <a:r>
              <a:rPr lang="en-US" altLang="en-US" sz="1800" dirty="0">
                <a:ea typeface="ＭＳ Ｐゴシック" panose="020B0600070205080204" pitchFamily="34" charset="-128"/>
              </a:rPr>
              <a:t>Hypertension</a:t>
            </a:r>
          </a:p>
          <a:p>
            <a:pPr lvl="1" eaLnBrk="1" hangingPunct="1"/>
            <a:r>
              <a:rPr lang="en-US" altLang="en-US" sz="1800" dirty="0">
                <a:ea typeface="ＭＳ Ｐゴシック" panose="020B0600070205080204" pitchFamily="34" charset="-128"/>
              </a:rPr>
              <a:t>Stress</a:t>
            </a:r>
          </a:p>
          <a:p>
            <a:pPr lvl="1" eaLnBrk="1" hangingPunct="1"/>
            <a:r>
              <a:rPr lang="en-US" altLang="en-US" sz="1800" dirty="0">
                <a:ea typeface="ＭＳ Ｐゴシック" panose="020B0600070205080204" pitchFamily="34" charset="-128"/>
              </a:rPr>
              <a:t>Depression</a:t>
            </a:r>
          </a:p>
        </p:txBody>
      </p:sp>
      <p:sp>
        <p:nvSpPr>
          <p:cNvPr id="327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Atherosclerosis</a:t>
            </a:r>
          </a:p>
        </p:txBody>
      </p:sp>
      <p:pic>
        <p:nvPicPr>
          <p:cNvPr id="3" name="Picture 2" descr="Atherosclerosis&#10;Atherosclerosis occurs when fat, cholesterol, and other substances build up in arteries and form a hard structure called plaque. The buildup of plaque and resultant narrowing of the arteries can result in arteriosclerosis, or hardening of the arteries, a condition that can reduce or even stop blood flow to tissues and major organs."/>
          <p:cNvPicPr>
            <a:picLocks noChangeAspect="1"/>
          </p:cNvPicPr>
          <p:nvPr/>
        </p:nvPicPr>
        <p:blipFill>
          <a:blip r:embed="rId3"/>
          <a:stretch>
            <a:fillRect/>
          </a:stretch>
        </p:blipFill>
        <p:spPr>
          <a:xfrm>
            <a:off x="2029868" y="1447800"/>
            <a:ext cx="5079782" cy="5120640"/>
          </a:xfrm>
          <a:prstGeom prst="rect">
            <a:avLst/>
          </a:prstGeom>
        </p:spPr>
      </p:pic>
    </p:spTree>
    <p:extLst>
      <p:ext uri="{BB962C8B-B14F-4D97-AF65-F5344CB8AC3E}">
        <p14:creationId xmlns:p14="http://schemas.microsoft.com/office/powerpoint/2010/main" val="3354220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Hypertension</a:t>
            </a:r>
          </a:p>
        </p:txBody>
      </p:sp>
      <p:sp>
        <p:nvSpPr>
          <p:cNvPr id="33795" name="Rectangle 3"/>
          <p:cNvSpPr>
            <a:spLocks noGrp="1" noChangeArrowheads="1"/>
          </p:cNvSpPr>
          <p:nvPr>
            <p:ph idx="1"/>
          </p:nvPr>
        </p:nvSpPr>
        <p:spPr/>
        <p:txBody>
          <a:bodyPr>
            <a:noAutofit/>
          </a:bodyPr>
          <a:lstStyle/>
          <a:p>
            <a:pPr eaLnBrk="1" hangingPunct="1"/>
            <a:r>
              <a:rPr lang="en-US" altLang="en-US" sz="2400" b="1" dirty="0">
                <a:ea typeface="ＭＳ Ｐゴシック" panose="020B0600070205080204" pitchFamily="34" charset="-128"/>
              </a:rPr>
              <a:t>Strokes : a leading cause of death</a:t>
            </a:r>
          </a:p>
          <a:p>
            <a:pPr lvl="1"/>
            <a:r>
              <a:rPr lang="en-US" altLang="en-US" sz="2400" dirty="0">
                <a:ea typeface="ＭＳ Ｐゴシック" panose="020B0600070205080204" pitchFamily="34" charset="-128"/>
              </a:rPr>
              <a:t>Symptoms are difficult to recognize : </a:t>
            </a:r>
            <a:r>
              <a:rPr lang="en-US" altLang="en-US" sz="2400" b="1" dirty="0">
                <a:ea typeface="ＭＳ Ｐゴシック" panose="020B0600070205080204" pitchFamily="34" charset="-128"/>
              </a:rPr>
              <a:t>“silent killer”</a:t>
            </a:r>
          </a:p>
          <a:p>
            <a:pPr lvl="1"/>
            <a:r>
              <a:rPr lang="en-US" altLang="en-US" sz="2400" dirty="0">
                <a:ea typeface="ＭＳ Ｐゴシック" panose="020B0600070205080204" pitchFamily="34" charset="-128"/>
              </a:rPr>
              <a:t>Related to Chronic Stress</a:t>
            </a:r>
          </a:p>
          <a:p>
            <a:pPr lvl="1"/>
            <a:r>
              <a:rPr lang="en-US" altLang="en-US" sz="2400" dirty="0">
                <a:ea typeface="ＭＳ Ｐゴシック" panose="020B0600070205080204" pitchFamily="34" charset="-128"/>
              </a:rPr>
              <a:t>Poor Coping</a:t>
            </a:r>
          </a:p>
          <a:p>
            <a:pPr lvl="1"/>
            <a:r>
              <a:rPr lang="en-US" altLang="en-US" sz="2400" dirty="0">
                <a:ea typeface="ＭＳ Ｐゴシック" panose="020B0600070205080204" pitchFamily="34" charset="-128"/>
              </a:rPr>
              <a:t>Hostility/Unexpressed Anger highly increases risk</a:t>
            </a:r>
          </a:p>
          <a:p>
            <a:pPr lvl="1"/>
            <a:r>
              <a:rPr lang="en-US" altLang="en-US" sz="2400" dirty="0">
                <a:ea typeface="ＭＳ Ｐゴシック" panose="020B0600070205080204" pitchFamily="34" charset="-128"/>
              </a:rPr>
              <a:t>Stress-Management key part of tx</a:t>
            </a:r>
          </a:p>
        </p:txBody>
      </p:sp>
      <p:sp>
        <p:nvSpPr>
          <p:cNvPr id="3379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Types of Headaches</a:t>
            </a:r>
          </a:p>
        </p:txBody>
      </p:sp>
      <p:sp>
        <p:nvSpPr>
          <p:cNvPr id="34819" name="Rectangle 3"/>
          <p:cNvSpPr>
            <a:spLocks noGrp="1" noChangeArrowheads="1"/>
          </p:cNvSpPr>
          <p:nvPr>
            <p:ph idx="1"/>
          </p:nvPr>
        </p:nvSpPr>
        <p:spPr/>
        <p:txBody>
          <a:bodyPr>
            <a:noAutofit/>
          </a:bodyPr>
          <a:lstStyle/>
          <a:p>
            <a:pPr eaLnBrk="1" hangingPunct="1"/>
            <a:r>
              <a:rPr lang="en-US" altLang="en-US" b="1" u="sng" dirty="0">
                <a:ea typeface="ＭＳ Ｐゴシック" panose="020B0600070205080204" pitchFamily="34" charset="-128"/>
              </a:rPr>
              <a:t>Migraine headaches</a:t>
            </a:r>
          </a:p>
          <a:p>
            <a:pPr lvl="1" eaLnBrk="1" hangingPunct="1"/>
            <a:r>
              <a:rPr lang="en-US" altLang="en-US" sz="2000" dirty="0">
                <a:ea typeface="ＭＳ Ｐゴシック" panose="020B0600070205080204" pitchFamily="34" charset="-128"/>
              </a:rPr>
              <a:t>Result from constriction of the cranial arteries</a:t>
            </a:r>
          </a:p>
          <a:p>
            <a:pPr lvl="2" eaLnBrk="1" hangingPunct="1"/>
            <a:r>
              <a:rPr lang="en-US" altLang="en-US" sz="2000" dirty="0">
                <a:ea typeface="ＭＳ Ｐゴシック" panose="020B0600070205080204" pitchFamily="34" charset="-128"/>
              </a:rPr>
              <a:t>Pressure on nearby nerves produces moderate to severe pain</a:t>
            </a:r>
          </a:p>
          <a:p>
            <a:pPr lvl="2" eaLnBrk="1" hangingPunct="1"/>
            <a:r>
              <a:rPr lang="en-US" altLang="en-US" sz="2000" dirty="0">
                <a:ea typeface="ＭＳ Ｐゴシック" panose="020B0600070205080204" pitchFamily="34" charset="-128"/>
              </a:rPr>
              <a:t>Often accompanied by nausea and vomiting</a:t>
            </a:r>
          </a:p>
          <a:p>
            <a:pPr eaLnBrk="1" hangingPunct="1"/>
            <a:r>
              <a:rPr lang="en-US" altLang="en-US" b="1" u="sng" dirty="0">
                <a:ea typeface="ＭＳ Ｐゴシック" panose="020B0600070205080204" pitchFamily="34" charset="-128"/>
              </a:rPr>
              <a:t>Tension headaches</a:t>
            </a:r>
          </a:p>
          <a:p>
            <a:pPr lvl="1" eaLnBrk="1" hangingPunct="1"/>
            <a:r>
              <a:rPr lang="en-US" altLang="en-US" sz="2000" dirty="0">
                <a:ea typeface="ＭＳ Ｐゴシック" panose="020B0600070205080204" pitchFamily="34" charset="-128"/>
              </a:rPr>
              <a:t>Stress creates a prolonged contraction of scalp and neck muscles</a:t>
            </a:r>
          </a:p>
          <a:p>
            <a:pPr lvl="2" eaLnBrk="1" hangingPunct="1"/>
            <a:r>
              <a:rPr lang="en-US" altLang="en-US" sz="2000" dirty="0">
                <a:ea typeface="ＭＳ Ｐゴシック" panose="020B0600070205080204" pitchFamily="34" charset="-128"/>
              </a:rPr>
              <a:t>Results in vascular constriction and steady pain</a:t>
            </a:r>
          </a:p>
        </p:txBody>
      </p:sp>
      <p:sp>
        <p:nvSpPr>
          <p:cNvPr id="348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a:ea typeface="ＭＳ Ｐゴシック" panose="020B0600070205080204" pitchFamily="34" charset="-128"/>
              </a:rPr>
              <a:t>Cluster Headaches</a:t>
            </a:r>
          </a:p>
        </p:txBody>
      </p:sp>
      <p:sp>
        <p:nvSpPr>
          <p:cNvPr id="35843" name="Content Placeholder 2"/>
          <p:cNvSpPr>
            <a:spLocks noGrp="1"/>
          </p:cNvSpPr>
          <p:nvPr>
            <p:ph idx="1"/>
          </p:nvPr>
        </p:nvSpPr>
        <p:spPr/>
        <p:txBody>
          <a:bodyPr>
            <a:noAutofit/>
          </a:bodyPr>
          <a:lstStyle/>
          <a:p>
            <a:pPr eaLnBrk="1" hangingPunct="1"/>
            <a:r>
              <a:rPr lang="en-US" altLang="en-US" dirty="0">
                <a:ea typeface="ＭＳ Ｐゴシック" panose="020B0600070205080204" pitchFamily="34" charset="-128"/>
              </a:rPr>
              <a:t>Excruciating stabbing or burning sensations located in the eye or cheek</a:t>
            </a:r>
          </a:p>
          <a:p>
            <a:pPr lvl="1" eaLnBrk="1" hangingPunct="1"/>
            <a:r>
              <a:rPr lang="en-US" altLang="en-US" sz="2000" dirty="0">
                <a:ea typeface="ＭＳ Ｐゴシック" panose="020B0600070205080204" pitchFamily="34" charset="-128"/>
              </a:rPr>
              <a:t>Pain so severe that 55 percent report suicidal thoughts</a:t>
            </a:r>
          </a:p>
          <a:p>
            <a:r>
              <a:rPr lang="en-US" altLang="en-US" dirty="0">
                <a:ea typeface="ＭＳ Ｐゴシック" panose="020B0600070205080204" pitchFamily="34" charset="-128"/>
              </a:rPr>
              <a:t>Attacks have a rapid onset</a:t>
            </a:r>
          </a:p>
          <a:p>
            <a:pPr lvl="1"/>
            <a:r>
              <a:rPr lang="en-US" altLang="en-US" sz="2000" dirty="0">
                <a:ea typeface="ＭＳ Ｐゴシック" panose="020B0600070205080204" pitchFamily="34" charset="-128"/>
              </a:rPr>
              <a:t>15 minutes to three hours in duration</a:t>
            </a:r>
          </a:p>
          <a:p>
            <a:pPr lvl="1"/>
            <a:r>
              <a:rPr lang="en-US" altLang="en-US" sz="2000" dirty="0">
                <a:ea typeface="ＭＳ Ｐゴシック" panose="020B0600070205080204" pitchFamily="34" charset="-128"/>
              </a:rPr>
              <a:t>End abruptly</a:t>
            </a:r>
          </a:p>
          <a:p>
            <a:r>
              <a:rPr lang="en-US" altLang="en-US" dirty="0">
                <a:ea typeface="ＭＳ Ｐゴシック" panose="020B0600070205080204" pitchFamily="34" charset="-128"/>
              </a:rPr>
              <a:t>Headaches preceded by aura in about 20 percent of cases</a:t>
            </a:r>
          </a:p>
        </p:txBody>
      </p:sp>
      <p:sp>
        <p:nvSpPr>
          <p:cNvPr id="3584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Asthma</a:t>
            </a:r>
          </a:p>
        </p:txBody>
      </p:sp>
      <p:sp>
        <p:nvSpPr>
          <p:cNvPr id="36867" name="Rectangle 3"/>
          <p:cNvSpPr>
            <a:spLocks noGrp="1" noChangeArrowheads="1"/>
          </p:cNvSpPr>
          <p:nvPr>
            <p:ph idx="1"/>
          </p:nvPr>
        </p:nvSpPr>
        <p:spPr/>
        <p:txBody>
          <a:bodyPr>
            <a:noAutofit/>
          </a:bodyPr>
          <a:lstStyle/>
          <a:p>
            <a:r>
              <a:rPr lang="en-US" sz="2400" dirty="0"/>
              <a:t>Chronic inflammatory disease of the lungs</a:t>
            </a:r>
          </a:p>
          <a:p>
            <a:r>
              <a:rPr lang="en-US" sz="2400" b="1" dirty="0"/>
              <a:t>Stress or other triggers </a:t>
            </a:r>
            <a:r>
              <a:rPr lang="en-US" sz="2400" dirty="0"/>
              <a:t>cause excessive mucus secretion</a:t>
            </a:r>
          </a:p>
          <a:p>
            <a:pPr lvl="1"/>
            <a:r>
              <a:rPr lang="en-US" sz="2400" dirty="0"/>
              <a:t>Spasms and swelling of the airways, which reduces the amount of air that can be inhaled</a:t>
            </a:r>
          </a:p>
          <a:p>
            <a:r>
              <a:rPr lang="en-US" altLang="en-US" sz="2400" dirty="0">
                <a:ea typeface="ＭＳ Ｐゴシック" panose="020B0600070205080204" pitchFamily="34" charset="-128"/>
              </a:rPr>
              <a:t>Symptoms range from mild to severe</a:t>
            </a:r>
          </a:p>
        </p:txBody>
      </p:sp>
      <p:sp>
        <p:nvSpPr>
          <p:cNvPr id="3686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Asthma Attack</a:t>
            </a:r>
          </a:p>
        </p:txBody>
      </p:sp>
      <p:pic>
        <p:nvPicPr>
          <p:cNvPr id="3" name="Picture 2" descr="An asthma attack&#10;Asthma attacks and deaths have increased dramatically since the 1980s.&#10;"/>
          <p:cNvPicPr>
            <a:picLocks noChangeAspect="1"/>
          </p:cNvPicPr>
          <p:nvPr/>
        </p:nvPicPr>
        <p:blipFill>
          <a:blip r:embed="rId3"/>
          <a:stretch>
            <a:fillRect/>
          </a:stretch>
        </p:blipFill>
        <p:spPr>
          <a:xfrm>
            <a:off x="762000" y="1600200"/>
            <a:ext cx="7182108" cy="4754880"/>
          </a:xfrm>
          <a:prstGeom prst="rect">
            <a:avLst/>
          </a:prstGeom>
        </p:spPr>
      </p:pic>
    </p:spTree>
    <p:extLst>
      <p:ext uri="{BB962C8B-B14F-4D97-AF65-F5344CB8AC3E}">
        <p14:creationId xmlns:p14="http://schemas.microsoft.com/office/powerpoint/2010/main" val="2636350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Asthma Prevalence</a:t>
            </a:r>
          </a:p>
        </p:txBody>
      </p:sp>
      <p:pic>
        <p:nvPicPr>
          <p:cNvPr id="4" name="Picture 3" descr="This figure shows the prevalence of asthma among adults and children, men and women, and members of different ethnic groups. Of these groups, Puerto Ricans, African Americans, females, and children appear to be especially vulnerable."/>
          <p:cNvPicPr>
            <a:picLocks noChangeAspect="1"/>
          </p:cNvPicPr>
          <p:nvPr/>
        </p:nvPicPr>
        <p:blipFill>
          <a:blip r:embed="rId3"/>
          <a:stretch>
            <a:fillRect/>
          </a:stretch>
        </p:blipFill>
        <p:spPr>
          <a:xfrm>
            <a:off x="533400" y="1981200"/>
            <a:ext cx="7467600" cy="3726898"/>
          </a:xfrm>
          <a:prstGeom prst="rect">
            <a:avLst/>
          </a:prstGeom>
        </p:spPr>
      </p:pic>
    </p:spTree>
    <p:extLst>
      <p:ext uri="{BB962C8B-B14F-4D97-AF65-F5344CB8AC3E}">
        <p14:creationId xmlns:p14="http://schemas.microsoft.com/office/powerpoint/2010/main" val="10998857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8"/>
          <p:cNvSpPr>
            <a:spLocks noGrp="1" noChangeArrowheads="1"/>
          </p:cNvSpPr>
          <p:nvPr>
            <p:ph type="title"/>
          </p:nvPr>
        </p:nvSpPr>
        <p:spPr/>
        <p:txBody>
          <a:bodyPr/>
          <a:lstStyle/>
          <a:p>
            <a:r>
              <a:rPr lang="en-US" altLang="en-US" dirty="0">
                <a:ea typeface="ＭＳ Ｐゴシック" panose="020B0600070205080204" pitchFamily="34" charset="-128"/>
              </a:rPr>
              <a:t>Stress and the Immune System</a:t>
            </a:r>
          </a:p>
        </p:txBody>
      </p:sp>
      <p:sp>
        <p:nvSpPr>
          <p:cNvPr id="90121" name="Rectangle 9"/>
          <p:cNvSpPr>
            <a:spLocks noGrp="1" noChangeArrowheads="1"/>
          </p:cNvSpPr>
          <p:nvPr>
            <p:ph idx="1"/>
          </p:nvPr>
        </p:nvSpPr>
        <p:spPr/>
        <p:txBody>
          <a:bodyPr>
            <a:normAutofit fontScale="92500"/>
          </a:bodyPr>
          <a:lstStyle/>
          <a:p>
            <a:r>
              <a:rPr lang="en-US" altLang="en-US" b="1" dirty="0">
                <a:ea typeface="ＭＳ Ｐゴシック" panose="020B0600070205080204" pitchFamily="34" charset="-128"/>
              </a:rPr>
              <a:t>Stress – shuts off the long-term survival fx and focus on immediate survival</a:t>
            </a:r>
          </a:p>
          <a:p>
            <a:pPr lvl="1"/>
            <a:r>
              <a:rPr lang="en-US" altLang="en-US" sz="2000" dirty="0">
                <a:ea typeface="ＭＳ Ｐゴシック" panose="020B0600070205080204" pitchFamily="34" charset="-128"/>
              </a:rPr>
              <a:t>Purpose </a:t>
            </a:r>
            <a:r>
              <a:rPr lang="en-US" altLang="en-US" sz="2000" u="sng" dirty="0">
                <a:ea typeface="ＭＳ Ｐゴシック" panose="020B0600070205080204" pitchFamily="34" charset="-128"/>
              </a:rPr>
              <a:t>– survive acute physical stressors</a:t>
            </a:r>
          </a:p>
          <a:p>
            <a:pPr lvl="1"/>
            <a:r>
              <a:rPr lang="en-US" altLang="en-US" sz="2000" dirty="0">
                <a:ea typeface="ＭＳ Ｐゴシック" panose="020B0600070205080204" pitchFamily="34" charset="-128"/>
              </a:rPr>
              <a:t>Appears to decrease immune system’s efficiency</a:t>
            </a:r>
          </a:p>
          <a:p>
            <a:pPr lvl="2"/>
            <a:r>
              <a:rPr lang="en-US" altLang="en-US" sz="2000" dirty="0">
                <a:ea typeface="ＭＳ Ｐゴシック" panose="020B0600070205080204" pitchFamily="34" charset="-128"/>
              </a:rPr>
              <a:t>Results in more susceptibility to chronic disease</a:t>
            </a:r>
          </a:p>
          <a:p>
            <a:r>
              <a:rPr lang="en-US" altLang="en-US" dirty="0">
                <a:ea typeface="ＭＳ Ｐゴシック" panose="020B0600070205080204" pitchFamily="34" charset="-128"/>
              </a:rPr>
              <a:t>Stress response involves release of hormones (such as cortisol) that impair immune functioning</a:t>
            </a:r>
          </a:p>
          <a:p>
            <a:r>
              <a:rPr lang="en-US" altLang="en-US" b="1" dirty="0">
                <a:ea typeface="ＭＳ Ｐゴシック" panose="020B0600070205080204" pitchFamily="34" charset="-128"/>
              </a:rPr>
              <a:t>Chronic stress accelerates disease progression</a:t>
            </a:r>
          </a:p>
          <a:p>
            <a:pPr lvl="1"/>
            <a:endParaRPr lang="en-US" altLang="en-US" dirty="0">
              <a:ea typeface="ＭＳ Ｐゴシック" panose="020B0600070205080204" pitchFamily="34" charset="-128"/>
            </a:endParaRPr>
          </a:p>
        </p:txBody>
      </p:sp>
      <p:sp>
        <p:nvSpPr>
          <p:cNvPr id="3789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Tree>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Etiological Influences on Physical Disorders</a:t>
            </a:r>
          </a:p>
        </p:txBody>
      </p:sp>
      <p:sp>
        <p:nvSpPr>
          <p:cNvPr id="40963" name="Rectangle 3"/>
          <p:cNvSpPr>
            <a:spLocks noGrp="1" noChangeArrowheads="1"/>
          </p:cNvSpPr>
          <p:nvPr>
            <p:ph idx="1"/>
          </p:nvPr>
        </p:nvSpPr>
        <p:spPr/>
        <p:txBody>
          <a:bodyPr>
            <a:normAutofit fontScale="92500" lnSpcReduction="20000"/>
          </a:bodyPr>
          <a:lstStyle/>
          <a:p>
            <a:pPr eaLnBrk="1" hangingPunct="1"/>
            <a:r>
              <a:rPr lang="en-US" altLang="en-US" sz="2200" b="1" dirty="0">
                <a:ea typeface="ＭＳ Ｐゴシック" panose="020B0600070205080204" pitchFamily="34" charset="-128"/>
              </a:rPr>
              <a:t>Biological dimension</a:t>
            </a:r>
          </a:p>
          <a:p>
            <a:pPr lvl="1" eaLnBrk="1" hangingPunct="1"/>
            <a:r>
              <a:rPr lang="en-US" altLang="en-US" sz="2200" dirty="0">
                <a:ea typeface="ＭＳ Ｐゴシック" panose="020B0600070205080204" pitchFamily="34" charset="-128"/>
              </a:rPr>
              <a:t>Stressors can</a:t>
            </a:r>
            <a:r>
              <a:rPr lang="en-US" altLang="en-US" sz="2200" b="1" dirty="0">
                <a:ea typeface="ＭＳ Ｐゴシック" panose="020B0600070205080204" pitchFamily="34" charset="-128"/>
              </a:rPr>
              <a:t> dysregulate </a:t>
            </a:r>
            <a:r>
              <a:rPr lang="en-US" altLang="en-US" sz="2200" u="sng" dirty="0">
                <a:ea typeface="ＭＳ Ｐゴシック" panose="020B0600070205080204" pitchFamily="34" charset="-128"/>
              </a:rPr>
              <a:t>physiological processes </a:t>
            </a:r>
            <a:r>
              <a:rPr lang="en-US" altLang="en-US" sz="2200" dirty="0">
                <a:ea typeface="ＭＳ Ｐゴシック" panose="020B0600070205080204" pitchFamily="34" charset="-128"/>
              </a:rPr>
              <a:t>in the brain and body</a:t>
            </a:r>
          </a:p>
          <a:p>
            <a:pPr lvl="2" eaLnBrk="1" hangingPunct="1"/>
            <a:r>
              <a:rPr lang="en-US" altLang="en-US" sz="2200" dirty="0">
                <a:ea typeface="ＭＳ Ｐゴシック" panose="020B0600070205080204" pitchFamily="34" charset="-128"/>
              </a:rPr>
              <a:t>Release of norepinephrine, epinephrine, and cortisol – shuts down immune fx, rest fx, digestive fx, long-term health</a:t>
            </a:r>
          </a:p>
          <a:p>
            <a:pPr lvl="1" eaLnBrk="1" hangingPunct="1"/>
            <a:r>
              <a:rPr lang="en-US" altLang="en-US" sz="2200" u="sng" dirty="0">
                <a:ea typeface="ＭＳ Ｐゴシック" panose="020B0600070205080204" pitchFamily="34" charset="-128"/>
              </a:rPr>
              <a:t>Early environmental </a:t>
            </a:r>
            <a:r>
              <a:rPr lang="en-US" altLang="en-US" sz="2200" dirty="0">
                <a:ea typeface="ＭＳ Ｐゴシック" panose="020B0600070205080204" pitchFamily="34" charset="-128"/>
              </a:rPr>
              <a:t>influences may produce changes in stress-response systems</a:t>
            </a:r>
          </a:p>
          <a:p>
            <a:pPr lvl="2"/>
            <a:r>
              <a:rPr lang="en-US" altLang="en-US" sz="2200" dirty="0">
                <a:ea typeface="ＭＳ Ｐゴシック" panose="020B0600070205080204" pitchFamily="34" charset="-128"/>
              </a:rPr>
              <a:t>Negative Parental Factors – </a:t>
            </a:r>
            <a:r>
              <a:rPr lang="en-US" altLang="en-US" sz="2200" b="1" dirty="0">
                <a:ea typeface="ＭＳ Ｐゴシック" panose="020B0600070205080204" pitchFamily="34" charset="-128"/>
              </a:rPr>
              <a:t>unpredictability, safety</a:t>
            </a:r>
          </a:p>
          <a:p>
            <a:pPr marL="914400" lvl="2" indent="0">
              <a:buNone/>
            </a:pPr>
            <a:endParaRPr lang="en-US" altLang="en-US" sz="2200" dirty="0">
              <a:ea typeface="ＭＳ Ｐゴシック" panose="020B0600070205080204" pitchFamily="34" charset="-128"/>
            </a:endParaRPr>
          </a:p>
          <a:p>
            <a:pPr marL="457200" lvl="1" indent="0" eaLnBrk="1" hangingPunct="1">
              <a:buNone/>
            </a:pPr>
            <a:endParaRPr lang="en-US" altLang="en-US" dirty="0">
              <a:ea typeface="ＭＳ Ｐゴシック" panose="020B0600070205080204" pitchFamily="34" charset="-128"/>
            </a:endParaRPr>
          </a:p>
        </p:txBody>
      </p:sp>
      <p:sp>
        <p:nvSpPr>
          <p:cNvPr id="4096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Trauma- and Stressor-Related Disorders</a:t>
            </a:r>
          </a:p>
        </p:txBody>
      </p:sp>
      <p:sp>
        <p:nvSpPr>
          <p:cNvPr id="2" name="Content Placeholder 1"/>
          <p:cNvSpPr>
            <a:spLocks noGrp="1"/>
          </p:cNvSpPr>
          <p:nvPr>
            <p:ph idx="1"/>
          </p:nvPr>
        </p:nvSpPr>
        <p:spPr/>
        <p:txBody>
          <a:bodyPr>
            <a:noAutofit/>
          </a:bodyPr>
          <a:lstStyle/>
          <a:p>
            <a:r>
              <a:rPr lang="en-US" sz="2800" b="1" dirty="0"/>
              <a:t>Types of disorders:</a:t>
            </a:r>
          </a:p>
          <a:p>
            <a:endParaRPr lang="en-US" dirty="0"/>
          </a:p>
          <a:p>
            <a:pPr lvl="1"/>
            <a:r>
              <a:rPr lang="en-US" sz="2000" dirty="0"/>
              <a:t>Adjustment Disorder</a:t>
            </a:r>
          </a:p>
          <a:p>
            <a:pPr lvl="1"/>
            <a:r>
              <a:rPr lang="en-US" sz="2000" dirty="0"/>
              <a:t>Acute stress Disorder</a:t>
            </a:r>
          </a:p>
          <a:p>
            <a:pPr lvl="1"/>
            <a:r>
              <a:rPr lang="en-US" sz="2000" dirty="0"/>
              <a:t>Post-traumatic stress Disorder</a:t>
            </a:r>
          </a:p>
          <a:p>
            <a:pPr lvl="2"/>
            <a:r>
              <a:rPr lang="en-US" sz="2000" dirty="0"/>
              <a:t>Complex PTSD: newly researched dx; childhood or chronic trauma</a:t>
            </a:r>
          </a:p>
          <a:p>
            <a:endParaRPr lang="en-US" dirty="0"/>
          </a:p>
        </p:txBody>
      </p:sp>
    </p:spTree>
    <p:extLst>
      <p:ext uri="{BB962C8B-B14F-4D97-AF65-F5344CB8AC3E}">
        <p14:creationId xmlns:p14="http://schemas.microsoft.com/office/powerpoint/2010/main" val="19624417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535413" y="804521"/>
            <a:ext cx="6479421" cy="414680"/>
          </a:xfrm>
        </p:spPr>
        <p:txBody>
          <a:bodyPr>
            <a:normAutofit fontScale="90000"/>
          </a:bodyPr>
          <a:lstStyle/>
          <a:p>
            <a:pPr eaLnBrk="1" hangingPunct="1"/>
            <a:r>
              <a:rPr lang="en-US" altLang="en-US" dirty="0">
                <a:ea typeface="ＭＳ Ｐゴシック" panose="020B0600070205080204" pitchFamily="34" charset="-128"/>
              </a:rPr>
              <a:t>Psychological Dimension</a:t>
            </a:r>
          </a:p>
        </p:txBody>
      </p:sp>
      <p:sp>
        <p:nvSpPr>
          <p:cNvPr id="41987" name="Rectangle 3"/>
          <p:cNvSpPr>
            <a:spLocks noGrp="1" noChangeArrowheads="1"/>
          </p:cNvSpPr>
          <p:nvPr>
            <p:ph idx="1"/>
          </p:nvPr>
        </p:nvSpPr>
        <p:spPr>
          <a:xfrm>
            <a:off x="1535413" y="1385213"/>
            <a:ext cx="6479421" cy="4558387"/>
          </a:xfrm>
        </p:spPr>
        <p:txBody>
          <a:bodyPr>
            <a:noAutofit/>
          </a:bodyPr>
          <a:lstStyle/>
          <a:p>
            <a:pPr eaLnBrk="1" hangingPunct="1"/>
            <a:r>
              <a:rPr lang="en-US" altLang="en-US" b="1" dirty="0">
                <a:ea typeface="ＭＳ Ｐゴシック" panose="020B0600070205080204" pitchFamily="34" charset="-128"/>
              </a:rPr>
              <a:t>Psychological and personality characteristics can influence health status</a:t>
            </a:r>
          </a:p>
          <a:p>
            <a:pPr lvl="1" eaLnBrk="1" hangingPunct="1"/>
            <a:r>
              <a:rPr lang="en-US" altLang="en-US" sz="2000" dirty="0">
                <a:ea typeface="ＭＳ Ｐゴシック" panose="020B0600070205080204" pitchFamily="34" charset="-128"/>
              </a:rPr>
              <a:t>Positive emotions help regulate stress reactions: </a:t>
            </a:r>
            <a:r>
              <a:rPr lang="en-US" altLang="en-US" sz="2000" u="sng" dirty="0">
                <a:ea typeface="ＭＳ Ｐゴシック" panose="020B0600070205080204" pitchFamily="34" charset="-128"/>
              </a:rPr>
              <a:t>Optimism, social support, active coping</a:t>
            </a:r>
          </a:p>
          <a:p>
            <a:pPr lvl="1" eaLnBrk="1" hangingPunct="1"/>
            <a:endParaRPr lang="en-US" altLang="en-US" sz="2000" dirty="0">
              <a:ea typeface="ＭＳ Ｐゴシック" panose="020B0600070205080204" pitchFamily="34" charset="-128"/>
            </a:endParaRPr>
          </a:p>
          <a:p>
            <a:pPr lvl="1" eaLnBrk="1" hangingPunct="1"/>
            <a:r>
              <a:rPr lang="en-US" altLang="en-US" sz="2000" u="sng" dirty="0">
                <a:ea typeface="ＭＳ Ｐゴシック" panose="020B0600070205080204" pitchFamily="34" charset="-128"/>
              </a:rPr>
              <a:t>Negative emotions</a:t>
            </a:r>
            <a:r>
              <a:rPr lang="en-US" altLang="en-US" sz="2000" dirty="0">
                <a:ea typeface="ＭＳ Ｐゴシック" panose="020B0600070205080204" pitchFamily="34" charset="-128"/>
              </a:rPr>
              <a:t> accentuate the stress response; anxiety/depression increase risk of death</a:t>
            </a:r>
          </a:p>
          <a:p>
            <a:pPr lvl="1" eaLnBrk="1" hangingPunct="1"/>
            <a:endParaRPr lang="en-US" altLang="en-US" sz="2000" dirty="0">
              <a:ea typeface="ＭＳ Ｐゴシック" panose="020B0600070205080204" pitchFamily="34" charset="-128"/>
            </a:endParaRPr>
          </a:p>
          <a:p>
            <a:pPr lvl="1" eaLnBrk="1" hangingPunct="1"/>
            <a:r>
              <a:rPr lang="en-US" altLang="en-US" sz="2000" dirty="0">
                <a:ea typeface="ＭＳ Ｐゴシック" panose="020B0600070205080204" pitchFamily="34" charset="-128"/>
              </a:rPr>
              <a:t>Commitment, control, and openness to challenge associated with thriving through stressful situations: “hardiness”</a:t>
            </a:r>
          </a:p>
        </p:txBody>
      </p:sp>
      <p:sp>
        <p:nvSpPr>
          <p:cNvPr id="4198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Sociocultural Dimension to Health</a:t>
            </a:r>
          </a:p>
        </p:txBody>
      </p:sp>
      <p:sp>
        <p:nvSpPr>
          <p:cNvPr id="44035" name="Rectangle 3"/>
          <p:cNvSpPr>
            <a:spLocks noGrp="1" noChangeArrowheads="1"/>
          </p:cNvSpPr>
          <p:nvPr>
            <p:ph idx="1"/>
          </p:nvPr>
        </p:nvSpPr>
        <p:spPr/>
        <p:txBody>
          <a:bodyPr>
            <a:noAutofit/>
          </a:bodyPr>
          <a:lstStyle/>
          <a:p>
            <a:pPr eaLnBrk="1" hangingPunct="1"/>
            <a:r>
              <a:rPr lang="en-US" altLang="en-US" b="1" dirty="0">
                <a:ea typeface="ＭＳ Ｐゴシック" panose="020B0600070205080204" pitchFamily="34" charset="-128"/>
              </a:rPr>
              <a:t>Women </a:t>
            </a:r>
            <a:r>
              <a:rPr lang="en-US" altLang="en-US" dirty="0">
                <a:ea typeface="ＭＳ Ｐゴシック" panose="020B0600070205080204" pitchFamily="34" charset="-128"/>
              </a:rPr>
              <a:t>are more likely to be impacted by stress</a:t>
            </a:r>
          </a:p>
          <a:p>
            <a:pPr lvl="1" eaLnBrk="1" hangingPunct="1"/>
            <a:r>
              <a:rPr lang="en-US" altLang="en-US" sz="2000" dirty="0">
                <a:ea typeface="ＭＳ Ｐゴシック" panose="020B0600070205080204" pitchFamily="34" charset="-128"/>
              </a:rPr>
              <a:t>Due to care-giving role for children, parents, and partners</a:t>
            </a:r>
          </a:p>
          <a:p>
            <a:pPr lvl="1" eaLnBrk="1" hangingPunct="1"/>
            <a:r>
              <a:rPr lang="en-US" altLang="en-US" sz="2000" dirty="0">
                <a:ea typeface="ＭＳ Ｐゴシック" panose="020B0600070205080204" pitchFamily="34" charset="-128"/>
              </a:rPr>
              <a:t>More likely to live in poverty</a:t>
            </a:r>
          </a:p>
          <a:p>
            <a:pPr eaLnBrk="1" hangingPunct="1"/>
            <a:r>
              <a:rPr lang="en-US" altLang="en-US" dirty="0">
                <a:ea typeface="ＭＳ Ｐゴシック" panose="020B0600070205080204" pitchFamily="34" charset="-128"/>
              </a:rPr>
              <a:t>Exposure to </a:t>
            </a:r>
            <a:r>
              <a:rPr lang="en-US" altLang="en-US" b="1" dirty="0">
                <a:ea typeface="ＭＳ Ｐゴシック" panose="020B0600070205080204" pitchFamily="34" charset="-128"/>
              </a:rPr>
              <a:t>racism and discrimination</a:t>
            </a:r>
          </a:p>
          <a:p>
            <a:pPr lvl="1"/>
            <a:r>
              <a:rPr lang="en-US" altLang="en-US" sz="2000" dirty="0">
                <a:ea typeface="ＭＳ Ｐゴシック" panose="020B0600070205080204" pitchFamily="34" charset="-128"/>
              </a:rPr>
              <a:t>Can Create PTSD sx</a:t>
            </a:r>
          </a:p>
          <a:p>
            <a:pPr lvl="1" eaLnBrk="1" hangingPunct="1"/>
            <a:r>
              <a:rPr lang="en-US" altLang="en-US" sz="2000" dirty="0">
                <a:ea typeface="ＭＳ Ｐゴシック" panose="020B0600070205080204" pitchFamily="34" charset="-128"/>
              </a:rPr>
              <a:t>Coping skills, </a:t>
            </a:r>
            <a:r>
              <a:rPr lang="en-US" altLang="en-US" sz="2000" dirty="0" err="1">
                <a:ea typeface="ＭＳ Ｐゴシック" panose="020B0600070205080204" pitchFamily="34" charset="-128"/>
              </a:rPr>
              <a:t>resources,social</a:t>
            </a:r>
            <a:r>
              <a:rPr lang="en-US" altLang="en-US" sz="2000" dirty="0">
                <a:ea typeface="ＭＳ Ｐゴシック" panose="020B0600070205080204" pitchFamily="34" charset="-128"/>
              </a:rPr>
              <a:t> support mitigate vascular reactivity to racism</a:t>
            </a:r>
          </a:p>
        </p:txBody>
      </p:sp>
      <p:sp>
        <p:nvSpPr>
          <p:cNvPr id="4403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14"/>
          <p:cNvSpPr>
            <a:spLocks noGrp="1" noChangeArrowheads="1"/>
          </p:cNvSpPr>
          <p:nvPr>
            <p:ph type="title"/>
          </p:nvPr>
        </p:nvSpPr>
        <p:spPr/>
        <p:txBody>
          <a:bodyPr/>
          <a:lstStyle/>
          <a:p>
            <a:r>
              <a:rPr lang="en-US" altLang="en-US" dirty="0"/>
              <a:t>Treatment of Stress-Related Disorders</a:t>
            </a:r>
          </a:p>
        </p:txBody>
      </p:sp>
      <p:sp>
        <p:nvSpPr>
          <p:cNvPr id="106511" name="Rectangle 15"/>
          <p:cNvSpPr>
            <a:spLocks noGrp="1" noChangeArrowheads="1"/>
          </p:cNvSpPr>
          <p:nvPr>
            <p:ph idx="1"/>
          </p:nvPr>
        </p:nvSpPr>
        <p:spPr/>
        <p:txBody>
          <a:bodyPr>
            <a:noAutofit/>
          </a:bodyPr>
          <a:lstStyle/>
          <a:p>
            <a:r>
              <a:rPr lang="en-US" altLang="en-US" sz="2400" b="1" u="sng" dirty="0"/>
              <a:t>Relaxation training</a:t>
            </a:r>
            <a:r>
              <a:rPr lang="en-US" altLang="en-US" sz="2400" dirty="0"/>
              <a:t> </a:t>
            </a:r>
          </a:p>
          <a:p>
            <a:pPr lvl="1"/>
            <a:r>
              <a:rPr lang="en-US" altLang="en-US" sz="2400" dirty="0"/>
              <a:t>Learn to relax muscles of the body under almost any circumstances </a:t>
            </a:r>
          </a:p>
          <a:p>
            <a:r>
              <a:rPr lang="en-US" altLang="en-US" sz="2400" b="1" u="sng" dirty="0"/>
              <a:t>Biofeedback training </a:t>
            </a:r>
          </a:p>
          <a:p>
            <a:pPr lvl="1"/>
            <a:r>
              <a:rPr lang="en-US" altLang="en-US" sz="2400" dirty="0"/>
              <a:t>Learn to voluntarily control physiological processes in order to improve physical or mental health</a:t>
            </a:r>
          </a:p>
          <a:p>
            <a:pPr lvl="2"/>
            <a:r>
              <a:rPr lang="en-US" altLang="en-US" sz="2400" dirty="0"/>
              <a:t>Examples: heart rate, blood pressure</a:t>
            </a:r>
          </a:p>
        </p:txBody>
      </p:sp>
      <p:sp>
        <p:nvSpPr>
          <p:cNvPr id="45060" name="Footer Placeholder 4"/>
          <p:cNvSpPr>
            <a:spLocks noGrp="1"/>
          </p:cNvSpPr>
          <p:nvPr>
            <p:ph type="ftr" sz="quarter" idx="11"/>
          </p:nvPr>
        </p:nvSpPr>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en-US" altLang="en-US" dirty="0"/>
              <a:t>  </a:t>
            </a:r>
          </a:p>
          <a:p>
            <a:endParaRPr lang="en-US" altLang="en-US" dirty="0"/>
          </a:p>
        </p:txBody>
      </p:sp>
    </p:spTree>
  </p:cSld>
  <p:clrMapOvr>
    <a:masterClrMapping/>
  </p:clrMapOvr>
  <p:transition spd="med">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Review</a:t>
            </a:r>
          </a:p>
        </p:txBody>
      </p:sp>
      <p:sp>
        <p:nvSpPr>
          <p:cNvPr id="2" name="Content Placeholder 1"/>
          <p:cNvSpPr>
            <a:spLocks noGrp="1"/>
          </p:cNvSpPr>
          <p:nvPr>
            <p:ph idx="1"/>
          </p:nvPr>
        </p:nvSpPr>
        <p:spPr/>
        <p:txBody>
          <a:bodyPr/>
          <a:lstStyle/>
          <a:p>
            <a:r>
              <a:rPr lang="en-US" dirty="0"/>
              <a:t>What do we know about disorders caused by exposure to specific stressors or traumatic events?</a:t>
            </a:r>
          </a:p>
          <a:p>
            <a:r>
              <a:rPr lang="en-US" dirty="0"/>
              <a:t>In what ways can stress affect our physical health?</a:t>
            </a:r>
          </a:p>
        </p:txBody>
      </p:sp>
    </p:spTree>
    <p:extLst>
      <p:ext uri="{BB962C8B-B14F-4D97-AF65-F5344CB8AC3E}">
        <p14:creationId xmlns:p14="http://schemas.microsoft.com/office/powerpoint/2010/main" val="3866299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Trauma- and Stressor-Related Disorders</a:t>
            </a:r>
          </a:p>
        </p:txBody>
      </p:sp>
      <p:pic>
        <p:nvPicPr>
          <p:cNvPr id="3" name="Picture 2" descr="Trauma- and Stressor-Related Disorders&#10;"/>
          <p:cNvPicPr>
            <a:picLocks noChangeAspect="1"/>
          </p:cNvPicPr>
          <p:nvPr/>
        </p:nvPicPr>
        <p:blipFill>
          <a:blip r:embed="rId3"/>
          <a:stretch>
            <a:fillRect/>
          </a:stretch>
        </p:blipFill>
        <p:spPr>
          <a:xfrm>
            <a:off x="1524000" y="1371600"/>
            <a:ext cx="5934075" cy="5173720"/>
          </a:xfrm>
          <a:prstGeom prst="rect">
            <a:avLst/>
          </a:prstGeom>
        </p:spPr>
      </p:pic>
    </p:spTree>
    <p:extLst>
      <p:ext uri="{BB962C8B-B14F-4D97-AF65-F5344CB8AC3E}">
        <p14:creationId xmlns:p14="http://schemas.microsoft.com/office/powerpoint/2010/main" val="1377468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Trauma-Related Disorders</a:t>
            </a:r>
          </a:p>
        </p:txBody>
      </p:sp>
      <p:sp>
        <p:nvSpPr>
          <p:cNvPr id="2" name="Content Placeholder 1"/>
          <p:cNvSpPr>
            <a:spLocks noGrp="1"/>
          </p:cNvSpPr>
          <p:nvPr>
            <p:ph idx="1"/>
          </p:nvPr>
        </p:nvSpPr>
        <p:spPr/>
        <p:txBody>
          <a:bodyPr>
            <a:noAutofit/>
          </a:bodyPr>
          <a:lstStyle/>
          <a:p>
            <a:r>
              <a:rPr lang="en-US" b="1" dirty="0"/>
              <a:t>Typical outcomes after exposure to traumatic incidents:</a:t>
            </a:r>
          </a:p>
          <a:p>
            <a:pPr lvl="1"/>
            <a:r>
              <a:rPr lang="en-US" sz="2000" dirty="0"/>
              <a:t>Resilience</a:t>
            </a:r>
          </a:p>
          <a:p>
            <a:pPr lvl="1"/>
            <a:r>
              <a:rPr lang="en-US" sz="2000" dirty="0"/>
              <a:t>Recovery</a:t>
            </a:r>
          </a:p>
          <a:p>
            <a:pPr lvl="2"/>
            <a:r>
              <a:rPr lang="en-US" sz="2000" dirty="0"/>
              <a:t>Initial distress with symptom reduction over time</a:t>
            </a:r>
          </a:p>
          <a:p>
            <a:pPr lvl="1"/>
            <a:r>
              <a:rPr lang="en-US" sz="2000" dirty="0"/>
              <a:t>Delayed symptoms: </a:t>
            </a:r>
            <a:r>
              <a:rPr lang="en-US" sz="2000" b="1" i="1" dirty="0"/>
              <a:t>Case of Incest</a:t>
            </a:r>
          </a:p>
          <a:p>
            <a:pPr lvl="2"/>
            <a:r>
              <a:rPr lang="en-US" sz="2000" dirty="0"/>
              <a:t>Few initial symptoms</a:t>
            </a:r>
          </a:p>
          <a:p>
            <a:pPr lvl="2"/>
            <a:r>
              <a:rPr lang="en-US" sz="2000" dirty="0"/>
              <a:t>Increasing symptoms over time</a:t>
            </a:r>
          </a:p>
          <a:p>
            <a:pPr lvl="1"/>
            <a:r>
              <a:rPr lang="en-US" sz="2000" dirty="0"/>
              <a:t>Chronic symptoms</a:t>
            </a:r>
          </a:p>
        </p:txBody>
      </p:sp>
    </p:spTree>
    <p:extLst>
      <p:ext uri="{BB962C8B-B14F-4D97-AF65-F5344CB8AC3E}">
        <p14:creationId xmlns:p14="http://schemas.microsoft.com/office/powerpoint/2010/main" val="885524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College Student’s Lifetime Exposure to Traumatic Events</a:t>
            </a:r>
          </a:p>
        </p:txBody>
      </p:sp>
      <p:pic>
        <p:nvPicPr>
          <p:cNvPr id="3" name="Picture 2" descr="Undergraduates’ lifetime exposure to traumatic events"/>
          <p:cNvPicPr>
            <a:picLocks noChangeAspect="1"/>
          </p:cNvPicPr>
          <p:nvPr/>
        </p:nvPicPr>
        <p:blipFill>
          <a:blip r:embed="rId3"/>
          <a:stretch>
            <a:fillRect/>
          </a:stretch>
        </p:blipFill>
        <p:spPr>
          <a:xfrm>
            <a:off x="990600" y="1524000"/>
            <a:ext cx="6999016" cy="4471988"/>
          </a:xfrm>
          <a:prstGeom prst="rect">
            <a:avLst/>
          </a:prstGeom>
        </p:spPr>
      </p:pic>
    </p:spTree>
    <p:extLst>
      <p:ext uri="{BB962C8B-B14F-4D97-AF65-F5344CB8AC3E}">
        <p14:creationId xmlns:p14="http://schemas.microsoft.com/office/powerpoint/2010/main" val="1633246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443491" y="228600"/>
            <a:ext cx="6571343" cy="1295400"/>
          </a:xfrm>
        </p:spPr>
        <p:txBody>
          <a:bodyPr>
            <a:normAutofit fontScale="90000"/>
          </a:bodyPr>
          <a:lstStyle/>
          <a:p>
            <a:r>
              <a:rPr lang="en-US" altLang="en-US" dirty="0">
                <a:ea typeface="ＭＳ Ｐゴシック" panose="020B0600070205080204" pitchFamily="34" charset="-128"/>
              </a:rPr>
              <a:t>General Population: Traumatic Events Associated with</a:t>
            </a:r>
            <a:br>
              <a:rPr lang="en-US" altLang="en-US" dirty="0">
                <a:ea typeface="ＭＳ Ｐゴシック" panose="020B0600070205080204" pitchFamily="34" charset="-128"/>
              </a:rPr>
            </a:br>
            <a:r>
              <a:rPr lang="en-US" altLang="en-US" dirty="0">
                <a:ea typeface="ＭＳ Ｐゴシック" panose="020B0600070205080204" pitchFamily="34" charset="-128"/>
              </a:rPr>
              <a:t> ASD and PTSD</a:t>
            </a:r>
          </a:p>
        </p:txBody>
      </p:sp>
      <p:sp>
        <p:nvSpPr>
          <p:cNvPr id="17411" name="Content Placeholder 2"/>
          <p:cNvSpPr>
            <a:spLocks noGrp="1"/>
          </p:cNvSpPr>
          <p:nvPr>
            <p:ph idx="1"/>
          </p:nvPr>
        </p:nvSpPr>
        <p:spPr/>
        <p:txBody>
          <a:bodyPr/>
          <a:lstStyle/>
          <a:p>
            <a:pPr eaLnBrk="1" hangingPunct="1"/>
            <a:r>
              <a:rPr lang="en-US" altLang="en-US" sz="2400" dirty="0">
                <a:ea typeface="ＭＳ Ｐゴシック" panose="020B0600070205080204" pitchFamily="34" charset="-128"/>
              </a:rPr>
              <a:t>Combat</a:t>
            </a:r>
          </a:p>
          <a:p>
            <a:pPr eaLnBrk="1" hangingPunct="1"/>
            <a:r>
              <a:rPr lang="en-US" altLang="en-US" sz="2400" dirty="0">
                <a:ea typeface="ＭＳ Ｐゴシック" panose="020B0600070205080204" pitchFamily="34" charset="-128"/>
              </a:rPr>
              <a:t>Sexual assaults</a:t>
            </a:r>
          </a:p>
          <a:p>
            <a:pPr eaLnBrk="1" hangingPunct="1"/>
            <a:r>
              <a:rPr lang="en-US" altLang="en-US" sz="2400" dirty="0">
                <a:ea typeface="ＭＳ Ｐゴシック" panose="020B0600070205080204" pitchFamily="34" charset="-128"/>
              </a:rPr>
              <a:t>Violent crime or domestic violence</a:t>
            </a:r>
          </a:p>
          <a:p>
            <a:pPr eaLnBrk="1" hangingPunct="1"/>
            <a:r>
              <a:rPr lang="en-US" altLang="en-US" sz="2400" dirty="0">
                <a:ea typeface="ＭＳ Ｐゴシック" panose="020B0600070205080204" pitchFamily="34" charset="-128"/>
              </a:rPr>
              <a:t>Sexual harassment</a:t>
            </a:r>
          </a:p>
          <a:p>
            <a:pPr eaLnBrk="1" hangingPunct="1"/>
            <a:r>
              <a:rPr lang="en-US" altLang="en-US" sz="2400" dirty="0">
                <a:ea typeface="ＭＳ Ｐゴシック" panose="020B0600070205080204" pitchFamily="34" charset="-128"/>
              </a:rPr>
              <a:t>Natural disasters</a:t>
            </a:r>
          </a:p>
          <a:p>
            <a:pPr eaLnBrk="1" hangingPunct="1"/>
            <a:r>
              <a:rPr lang="en-US" altLang="en-US" sz="2400" dirty="0">
                <a:ea typeface="ＭＳ Ｐゴシック" panose="020B0600070205080204" pitchFamily="34" charset="-128"/>
              </a:rPr>
              <a:t>Car accidents or work-related accidents</a:t>
            </a:r>
          </a:p>
          <a:p>
            <a:endParaRPr lang="en-US" altLang="en-US" dirty="0">
              <a:ea typeface="ＭＳ Ｐゴシック" panose="020B0600070205080204" pitchFamily="34" charset="-128"/>
            </a:endParaRPr>
          </a:p>
        </p:txBody>
      </p:sp>
      <p:sp>
        <p:nvSpPr>
          <p:cNvPr id="1741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535412" y="329308"/>
            <a:ext cx="6479421" cy="1049235"/>
          </a:xfrm>
        </p:spPr>
        <p:txBody>
          <a:bodyPr/>
          <a:lstStyle/>
          <a:p>
            <a:pPr eaLnBrk="1" hangingPunct="1"/>
            <a:r>
              <a:rPr lang="en-US" altLang="en-US" dirty="0">
                <a:ea typeface="ＭＳ Ｐゴシック" panose="020B0600070205080204" pitchFamily="34" charset="-128"/>
              </a:rPr>
              <a:t>Factors Increase Risk of trauma</a:t>
            </a:r>
          </a:p>
        </p:txBody>
      </p:sp>
      <p:sp>
        <p:nvSpPr>
          <p:cNvPr id="164867" name="Rectangle 3"/>
          <p:cNvSpPr>
            <a:spLocks noGrp="1" noChangeArrowheads="1"/>
          </p:cNvSpPr>
          <p:nvPr>
            <p:ph idx="1"/>
          </p:nvPr>
        </p:nvSpPr>
        <p:spPr/>
        <p:txBody>
          <a:bodyPr>
            <a:noAutofit/>
          </a:bodyPr>
          <a:lstStyle/>
          <a:p>
            <a:pPr eaLnBrk="1" hangingPunct="1"/>
            <a:r>
              <a:rPr lang="en-US" altLang="en-US" sz="2400" b="1" u="sng" dirty="0">
                <a:ea typeface="ＭＳ Ｐゴシック" panose="020B0600070205080204" pitchFamily="34" charset="-128"/>
              </a:rPr>
              <a:t>Factors associated with increased risk</a:t>
            </a:r>
          </a:p>
          <a:p>
            <a:pPr lvl="1" eaLnBrk="1" hangingPunct="1"/>
            <a:r>
              <a:rPr lang="en-US" altLang="en-US" sz="2400" dirty="0">
                <a:ea typeface="ＭＳ Ｐゴシック" panose="020B0600070205080204" pitchFamily="34" charset="-128"/>
              </a:rPr>
              <a:t>More severe physical injuries</a:t>
            </a:r>
          </a:p>
          <a:p>
            <a:pPr lvl="1" eaLnBrk="1" hangingPunct="1"/>
            <a:r>
              <a:rPr lang="en-US" altLang="en-US" sz="2400" dirty="0">
                <a:ea typeface="ＭＳ Ｐゴシック" panose="020B0600070205080204" pitchFamily="34" charset="-128"/>
              </a:rPr>
              <a:t>Stroke or injury to the head or extremities</a:t>
            </a:r>
          </a:p>
          <a:p>
            <a:pPr lvl="1" eaLnBrk="1" hangingPunct="1"/>
            <a:r>
              <a:rPr lang="en-US" altLang="en-US" sz="2400" dirty="0">
                <a:ea typeface="ＭＳ Ｐゴシック" panose="020B0600070205080204" pitchFamily="34" charset="-128"/>
              </a:rPr>
              <a:t>Major burn injuries</a:t>
            </a:r>
          </a:p>
          <a:p>
            <a:pPr lvl="1" eaLnBrk="1" hangingPunct="1"/>
            <a:r>
              <a:rPr lang="en-US" altLang="en-US" sz="2400" dirty="0">
                <a:ea typeface="ＭＳ Ｐゴシック" panose="020B0600070205080204" pitchFamily="34" charset="-128"/>
              </a:rPr>
              <a:t>Rape or sexual assault</a:t>
            </a:r>
          </a:p>
          <a:p>
            <a:pPr lvl="1" eaLnBrk="1" hangingPunct="1"/>
            <a:r>
              <a:rPr lang="en-US" altLang="en-US" sz="2400" dirty="0">
                <a:ea typeface="ＭＳ Ｐゴシック" panose="020B0600070205080204" pitchFamily="34" charset="-128"/>
              </a:rPr>
              <a:t>Intentional trauma/ Hx of Trauma</a:t>
            </a:r>
          </a:p>
          <a:p>
            <a:pPr lvl="1" eaLnBrk="1" hangingPunct="1"/>
            <a:r>
              <a:rPr lang="en-US" altLang="en-US" sz="2400" dirty="0">
                <a:ea typeface="ＭＳ Ｐゴシック" panose="020B0600070205080204" pitchFamily="34" charset="-128"/>
              </a:rPr>
              <a:t>Close relationship with the perpetrator of sexual assault</a:t>
            </a:r>
          </a:p>
        </p:txBody>
      </p:sp>
      <p:sp>
        <p:nvSpPr>
          <p:cNvPr id="2253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Tree>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dirty="0">
                <a:ea typeface="ＭＳ Ｐゴシック" panose="020B0600070205080204" pitchFamily="34" charset="-128"/>
              </a:rPr>
              <a:t>Additional Risk Factors</a:t>
            </a:r>
          </a:p>
        </p:txBody>
      </p:sp>
      <p:sp>
        <p:nvSpPr>
          <p:cNvPr id="166915" name="Rectangle 3"/>
          <p:cNvSpPr>
            <a:spLocks noGrp="1" noChangeArrowheads="1"/>
          </p:cNvSpPr>
          <p:nvPr>
            <p:ph idx="1"/>
          </p:nvPr>
        </p:nvSpPr>
        <p:spPr/>
        <p:txBody>
          <a:bodyPr>
            <a:normAutofit/>
          </a:bodyPr>
          <a:lstStyle/>
          <a:p>
            <a:r>
              <a:rPr lang="en-US" altLang="en-US" sz="2400" b="1" u="sng" dirty="0">
                <a:ea typeface="ＭＳ Ｐゴシック" panose="020B0600070205080204" pitchFamily="34" charset="-128"/>
              </a:rPr>
              <a:t>Existing Mood Disorder </a:t>
            </a:r>
            <a:r>
              <a:rPr lang="en-US" altLang="en-US" sz="2400" b="1" u="sng" dirty="0" err="1">
                <a:ea typeface="ＭＳ Ｐゴシック" panose="020B0600070205080204" pitchFamily="34" charset="-128"/>
              </a:rPr>
              <a:t>Dx</a:t>
            </a:r>
            <a:endParaRPr lang="en-US" altLang="en-US" sz="2400" b="1" u="sng" dirty="0">
              <a:ea typeface="ＭＳ Ｐゴシック" panose="020B0600070205080204" pitchFamily="34" charset="-128"/>
            </a:endParaRPr>
          </a:p>
          <a:p>
            <a:pPr lvl="1"/>
            <a:r>
              <a:rPr lang="en-US" altLang="en-US" sz="2400" dirty="0">
                <a:ea typeface="ＭＳ Ｐゴシック" panose="020B0600070205080204" pitchFamily="34" charset="-128"/>
              </a:rPr>
              <a:t>Anxiety and Depression, Hostility, and Anger</a:t>
            </a:r>
          </a:p>
          <a:p>
            <a:pPr lvl="1"/>
            <a:r>
              <a:rPr lang="en-US" altLang="en-US" sz="2400" dirty="0">
                <a:ea typeface="ＭＳ Ｐゴシック" panose="020B0600070205080204" pitchFamily="34" charset="-128"/>
              </a:rPr>
              <a:t>Hx of Trauma/ current PTSD dx</a:t>
            </a:r>
          </a:p>
          <a:p>
            <a:pPr lvl="1"/>
            <a:r>
              <a:rPr lang="en-US" altLang="en-US" sz="2400" dirty="0">
                <a:ea typeface="ＭＳ Ｐゴシック" panose="020B0600070205080204" pitchFamily="34" charset="-128"/>
              </a:rPr>
              <a:t>Negative/Anxious expectations/events</a:t>
            </a:r>
          </a:p>
          <a:p>
            <a:pPr marL="457200" lvl="1" indent="0">
              <a:buNone/>
            </a:pPr>
            <a:endParaRPr lang="en-US" altLang="en-US" sz="2400" dirty="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2560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i="1" dirty="0"/>
              <a:t>  </a:t>
            </a:r>
          </a:p>
          <a:p>
            <a:pPr eaLnBrk="1" hangingPunct="1"/>
            <a:endParaRPr lang="en-US" altLang="en-US" i="1" dirty="0"/>
          </a:p>
        </p:txBody>
      </p:sp>
    </p:spTree>
  </p:cSld>
  <p:clrMapOvr>
    <a:masterClrMapping/>
  </p:clrMapOvr>
  <p:transition spd="med">
    <p:wipe dir="r"/>
  </p:transition>
</p:sld>
</file>

<file path=ppt/theme/theme1.xml><?xml version="1.0" encoding="utf-8"?>
<a:theme xmlns:a="http://schemas.openxmlformats.org/drawingml/2006/main" name="2_Office Theme">
  <a:themeElements>
    <a:clrScheme name="Custom 1">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5384</TotalTime>
  <Pages>0</Pages>
  <Words>1219</Words>
  <Characters>0</Characters>
  <Application>Microsoft Office PowerPoint</Application>
  <DocSecurity>0</DocSecurity>
  <PresentationFormat>On-screen Show (4:3)</PresentationFormat>
  <Lines>0</Lines>
  <Paragraphs>252</Paragraphs>
  <Slides>33</Slides>
  <Notes>23</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33</vt:i4>
      </vt:variant>
    </vt:vector>
  </HeadingPairs>
  <TitlesOfParts>
    <vt:vector size="43" baseType="lpstr">
      <vt:lpstr>ＭＳ Ｐゴシック</vt:lpstr>
      <vt:lpstr>Arial</vt:lpstr>
      <vt:lpstr>Calibri</vt:lpstr>
      <vt:lpstr>Calibri Light</vt:lpstr>
      <vt:lpstr>Palatino Linotype</vt:lpstr>
      <vt:lpstr>Times New Roman</vt:lpstr>
      <vt:lpstr>Wingdings</vt:lpstr>
      <vt:lpstr>2_Office Theme</vt:lpstr>
      <vt:lpstr>Custom Design</vt:lpstr>
      <vt:lpstr>Gallery</vt:lpstr>
      <vt:lpstr>Trauma Disorders and Treatment</vt:lpstr>
      <vt:lpstr>PTSD Case Examples</vt:lpstr>
      <vt:lpstr>Trauma- and Stressor-Related Disorders</vt:lpstr>
      <vt:lpstr>Trauma- and Stressor-Related Disorders</vt:lpstr>
      <vt:lpstr>Trauma-Related Disorders</vt:lpstr>
      <vt:lpstr>College Student’s Lifetime Exposure to Traumatic Events</vt:lpstr>
      <vt:lpstr>General Population: Traumatic Events Associated with  ASD and PTSD</vt:lpstr>
      <vt:lpstr>Factors Increase Risk of trauma</vt:lpstr>
      <vt:lpstr>Additional Risk Factors</vt:lpstr>
      <vt:lpstr>Sociocultural Dimension of trauma</vt:lpstr>
      <vt:lpstr>Resiliency in midst of major Stressors</vt:lpstr>
      <vt:lpstr>Lifetime Prevalence of Exposure to Stressors by Gender and PTSD Risk</vt:lpstr>
      <vt:lpstr>Biopsychosocial Model for PTSD</vt:lpstr>
      <vt:lpstr>Medication Treatment for Trauma</vt:lpstr>
      <vt:lpstr>Anxiety Management Techniques</vt:lpstr>
      <vt:lpstr>Psychotherapy for Trauma</vt:lpstr>
      <vt:lpstr>Psychotherapy treatments</vt:lpstr>
      <vt:lpstr>Group Work: Case Analysis </vt:lpstr>
      <vt:lpstr>Psychological Factors Affecting Medical Conditions</vt:lpstr>
      <vt:lpstr>Coronary Heart Disease</vt:lpstr>
      <vt:lpstr>Atherosclerosis</vt:lpstr>
      <vt:lpstr>Hypertension</vt:lpstr>
      <vt:lpstr>Types of Headaches</vt:lpstr>
      <vt:lpstr>Cluster Headaches</vt:lpstr>
      <vt:lpstr>Asthma</vt:lpstr>
      <vt:lpstr>An Asthma Attack</vt:lpstr>
      <vt:lpstr>Asthma Prevalence</vt:lpstr>
      <vt:lpstr>Stress and the Immune System</vt:lpstr>
      <vt:lpstr>Etiological Influences on Physical Disorders</vt:lpstr>
      <vt:lpstr>Psychological Dimension</vt:lpstr>
      <vt:lpstr>Sociocultural Dimension to Health</vt:lpstr>
      <vt:lpstr>Treatment of Stress-Related Disorders</vt:lpstr>
      <vt:lpstr>Review</vt:lpstr>
    </vt:vector>
  </TitlesOfParts>
  <LinksUpToDate>false</LinksUpToDate>
  <CharactersWithSpaces>0</CharactersWithSpaces>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Trauma- and Stressor-Related Disorders</dc:title>
  <dc:creator>Saadia McLeod</dc:creator>
  <cp:lastModifiedBy>Saadia McLeod</cp:lastModifiedBy>
  <cp:revision>118</cp:revision>
  <dcterms:created xsi:type="dcterms:W3CDTF">2011-08-09T11:53:42Z</dcterms:created>
  <dcterms:modified xsi:type="dcterms:W3CDTF">2018-04-09T22:23:21Z</dcterms:modified>
</cp:coreProperties>
</file>