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4" r:id="rId1"/>
    <p:sldMasterId id="2147483805" r:id="rId2"/>
  </p:sldMasterIdLst>
  <p:notesMasterIdLst>
    <p:notesMasterId r:id="rId42"/>
  </p:notesMasterIdLst>
  <p:sldIdLst>
    <p:sldId id="389" r:id="rId3"/>
    <p:sldId id="286" r:id="rId4"/>
    <p:sldId id="352" r:id="rId5"/>
    <p:sldId id="353" r:id="rId6"/>
    <p:sldId id="354" r:id="rId7"/>
    <p:sldId id="288" r:id="rId8"/>
    <p:sldId id="381" r:id="rId9"/>
    <p:sldId id="380" r:id="rId10"/>
    <p:sldId id="351" r:id="rId11"/>
    <p:sldId id="356" r:id="rId12"/>
    <p:sldId id="359" r:id="rId13"/>
    <p:sldId id="360" r:id="rId14"/>
    <p:sldId id="361" r:id="rId15"/>
    <p:sldId id="363" r:id="rId16"/>
    <p:sldId id="362" r:id="rId17"/>
    <p:sldId id="388" r:id="rId18"/>
    <p:sldId id="370" r:id="rId19"/>
    <p:sldId id="355" r:id="rId20"/>
    <p:sldId id="357" r:id="rId21"/>
    <p:sldId id="358" r:id="rId22"/>
    <p:sldId id="334" r:id="rId23"/>
    <p:sldId id="368" r:id="rId24"/>
    <p:sldId id="335" r:id="rId25"/>
    <p:sldId id="297" r:id="rId26"/>
    <p:sldId id="369" r:id="rId27"/>
    <p:sldId id="371" r:id="rId28"/>
    <p:sldId id="387" r:id="rId29"/>
    <p:sldId id="374" r:id="rId30"/>
    <p:sldId id="345" r:id="rId31"/>
    <p:sldId id="384" r:id="rId32"/>
    <p:sldId id="385" r:id="rId33"/>
    <p:sldId id="382" r:id="rId34"/>
    <p:sldId id="383" r:id="rId35"/>
    <p:sldId id="375" r:id="rId36"/>
    <p:sldId id="310" r:id="rId37"/>
    <p:sldId id="376" r:id="rId38"/>
    <p:sldId id="386" r:id="rId39"/>
    <p:sldId id="378" r:id="rId40"/>
    <p:sldId id="379"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5D34F3-7BB7-4619-B410-05D489F5DDC0}" v="444" dt="2018-09-28T03:19:40.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05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2" d="100"/>
          <a:sy n="82" d="100"/>
        </p:scale>
        <p:origin x="-20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ia McLeod" userId="a5a9a3967bb02a47" providerId="LiveId" clId="{36ACFDF3-62EB-45F4-87DC-CC31F205E981}"/>
  </pc:docChgLst>
  <pc:docChgLst>
    <pc:chgData name="Saadia McLeod" userId="a5a9a3967bb02a47" providerId="LiveId" clId="{705D34F3-7BB7-4619-B410-05D489F5DDC0}"/>
    <pc:docChg chg="custSel delSld modSld sldOrd">
      <pc:chgData name="Saadia McLeod" userId="a5a9a3967bb02a47" providerId="LiveId" clId="{705D34F3-7BB7-4619-B410-05D489F5DDC0}" dt="2018-09-28T03:19:40.287" v="443" actId="20577"/>
      <pc:docMkLst>
        <pc:docMk/>
      </pc:docMkLst>
      <pc:sldChg chg="modSp ord">
        <pc:chgData name="Saadia McLeod" userId="a5a9a3967bb02a47" providerId="LiveId" clId="{705D34F3-7BB7-4619-B410-05D489F5DDC0}" dt="2018-09-28T02:56:20.929" v="311" actId="20577"/>
        <pc:sldMkLst>
          <pc:docMk/>
          <pc:sldMk cId="0" sldId="297"/>
        </pc:sldMkLst>
        <pc:spChg chg="mod">
          <ac:chgData name="Saadia McLeod" userId="a5a9a3967bb02a47" providerId="LiveId" clId="{705D34F3-7BB7-4619-B410-05D489F5DDC0}" dt="2018-09-28T02:56:20.929" v="311" actId="20577"/>
          <ac:spMkLst>
            <pc:docMk/>
            <pc:sldMk cId="0" sldId="297"/>
            <ac:spMk id="134149" creationId="{00000000-0000-0000-0000-000000000000}"/>
          </ac:spMkLst>
        </pc:spChg>
      </pc:sldChg>
      <pc:sldChg chg="ord">
        <pc:chgData name="Saadia McLeod" userId="a5a9a3967bb02a47" providerId="LiveId" clId="{705D34F3-7BB7-4619-B410-05D489F5DDC0}" dt="2018-09-28T03:05:04.518" v="411"/>
        <pc:sldMkLst>
          <pc:docMk/>
          <pc:sldMk cId="0" sldId="310"/>
        </pc:sldMkLst>
      </pc:sldChg>
      <pc:sldChg chg="modSp ord">
        <pc:chgData name="Saadia McLeod" userId="a5a9a3967bb02a47" providerId="LiveId" clId="{705D34F3-7BB7-4619-B410-05D489F5DDC0}" dt="2018-09-28T02:39:05.517" v="127" actId="20577"/>
        <pc:sldMkLst>
          <pc:docMk/>
          <pc:sldMk cId="2582692292" sldId="352"/>
        </pc:sldMkLst>
        <pc:spChg chg="mod">
          <ac:chgData name="Saadia McLeod" userId="a5a9a3967bb02a47" providerId="LiveId" clId="{705D34F3-7BB7-4619-B410-05D489F5DDC0}" dt="2018-09-28T02:39:05.517" v="127" actId="20577"/>
          <ac:spMkLst>
            <pc:docMk/>
            <pc:sldMk cId="2582692292" sldId="352"/>
            <ac:spMk id="2" creationId="{00000000-0000-0000-0000-000000000000}"/>
          </ac:spMkLst>
        </pc:spChg>
      </pc:sldChg>
      <pc:sldChg chg="ord">
        <pc:chgData name="Saadia McLeod" userId="a5a9a3967bb02a47" providerId="LiveId" clId="{705D34F3-7BB7-4619-B410-05D489F5DDC0}" dt="2018-09-24T04:00:13.938" v="15"/>
        <pc:sldMkLst>
          <pc:docMk/>
          <pc:sldMk cId="1031785775" sldId="353"/>
        </pc:sldMkLst>
      </pc:sldChg>
      <pc:sldChg chg="modSp ord">
        <pc:chgData name="Saadia McLeod" userId="a5a9a3967bb02a47" providerId="LiveId" clId="{705D34F3-7BB7-4619-B410-05D489F5DDC0}" dt="2018-09-28T02:40:14.752" v="183" actId="20577"/>
        <pc:sldMkLst>
          <pc:docMk/>
          <pc:sldMk cId="3041728686" sldId="354"/>
        </pc:sldMkLst>
        <pc:spChg chg="mod">
          <ac:chgData name="Saadia McLeod" userId="a5a9a3967bb02a47" providerId="LiveId" clId="{705D34F3-7BB7-4619-B410-05D489F5DDC0}" dt="2018-09-28T02:40:14.752" v="183" actId="20577"/>
          <ac:spMkLst>
            <pc:docMk/>
            <pc:sldMk cId="3041728686" sldId="354"/>
            <ac:spMk id="3" creationId="{00000000-0000-0000-0000-000000000000}"/>
          </ac:spMkLst>
        </pc:spChg>
      </pc:sldChg>
      <pc:sldChg chg="modSp ord">
        <pc:chgData name="Saadia McLeod" userId="a5a9a3967bb02a47" providerId="LiveId" clId="{705D34F3-7BB7-4619-B410-05D489F5DDC0}" dt="2018-09-28T02:44:21.715" v="200" actId="20577"/>
        <pc:sldMkLst>
          <pc:docMk/>
          <pc:sldMk cId="1105564723" sldId="359"/>
        </pc:sldMkLst>
        <pc:spChg chg="mod">
          <ac:chgData name="Saadia McLeod" userId="a5a9a3967bb02a47" providerId="LiveId" clId="{705D34F3-7BB7-4619-B410-05D489F5DDC0}" dt="2018-09-28T02:44:21.715" v="200" actId="20577"/>
          <ac:spMkLst>
            <pc:docMk/>
            <pc:sldMk cId="1105564723" sldId="359"/>
            <ac:spMk id="3" creationId="{00000000-0000-0000-0000-000000000000}"/>
          </ac:spMkLst>
        </pc:spChg>
      </pc:sldChg>
      <pc:sldChg chg="ord">
        <pc:chgData name="Saadia McLeod" userId="a5a9a3967bb02a47" providerId="LiveId" clId="{705D34F3-7BB7-4619-B410-05D489F5DDC0}" dt="2018-09-24T03:54:46.924" v="5"/>
        <pc:sldMkLst>
          <pc:docMk/>
          <pc:sldMk cId="3537804925" sldId="360"/>
        </pc:sldMkLst>
      </pc:sldChg>
      <pc:sldChg chg="ord">
        <pc:chgData name="Saadia McLeod" userId="a5a9a3967bb02a47" providerId="LiveId" clId="{705D34F3-7BB7-4619-B410-05D489F5DDC0}" dt="2018-09-24T03:55:07.869" v="6"/>
        <pc:sldMkLst>
          <pc:docMk/>
          <pc:sldMk cId="3960304309" sldId="361"/>
        </pc:sldMkLst>
      </pc:sldChg>
      <pc:sldChg chg="ord">
        <pc:chgData name="Saadia McLeod" userId="a5a9a3967bb02a47" providerId="LiveId" clId="{705D34F3-7BB7-4619-B410-05D489F5DDC0}" dt="2018-09-24T03:55:18.197" v="7"/>
        <pc:sldMkLst>
          <pc:docMk/>
          <pc:sldMk cId="1393523999" sldId="362"/>
        </pc:sldMkLst>
      </pc:sldChg>
      <pc:sldChg chg="ord">
        <pc:chgData name="Saadia McLeod" userId="a5a9a3967bb02a47" providerId="LiveId" clId="{705D34F3-7BB7-4619-B410-05D489F5DDC0}" dt="2018-09-24T03:56:13.563" v="10"/>
        <pc:sldMkLst>
          <pc:docMk/>
          <pc:sldMk cId="700061014" sldId="363"/>
        </pc:sldMkLst>
      </pc:sldChg>
      <pc:sldChg chg="modSp ord">
        <pc:chgData name="Saadia McLeod" userId="a5a9a3967bb02a47" providerId="LiveId" clId="{705D34F3-7BB7-4619-B410-05D489F5DDC0}" dt="2018-09-28T02:49:37.766" v="240" actId="20577"/>
        <pc:sldMkLst>
          <pc:docMk/>
          <pc:sldMk cId="1116123110" sldId="370"/>
        </pc:sldMkLst>
        <pc:spChg chg="mod">
          <ac:chgData name="Saadia McLeod" userId="a5a9a3967bb02a47" providerId="LiveId" clId="{705D34F3-7BB7-4619-B410-05D489F5DDC0}" dt="2018-09-28T02:49:37.766" v="240" actId="20577"/>
          <ac:spMkLst>
            <pc:docMk/>
            <pc:sldMk cId="1116123110" sldId="370"/>
            <ac:spMk id="2" creationId="{00000000-0000-0000-0000-000000000000}"/>
          </ac:spMkLst>
        </pc:spChg>
      </pc:sldChg>
      <pc:sldChg chg="ord">
        <pc:chgData name="Saadia McLeod" userId="a5a9a3967bb02a47" providerId="LiveId" clId="{705D34F3-7BB7-4619-B410-05D489F5DDC0}" dt="2018-09-28T03:04:34.144" v="409"/>
        <pc:sldMkLst>
          <pc:docMk/>
          <pc:sldMk cId="1148746947" sldId="375"/>
        </pc:sldMkLst>
      </pc:sldChg>
      <pc:sldChg chg="ord">
        <pc:chgData name="Saadia McLeod" userId="a5a9a3967bb02a47" providerId="LiveId" clId="{705D34F3-7BB7-4619-B410-05D489F5DDC0}" dt="2018-09-28T03:04:52.056" v="410"/>
        <pc:sldMkLst>
          <pc:docMk/>
          <pc:sldMk cId="3840238995" sldId="376"/>
        </pc:sldMkLst>
      </pc:sldChg>
      <pc:sldChg chg="modSp del">
        <pc:chgData name="Saadia McLeod" userId="a5a9a3967bb02a47" providerId="LiveId" clId="{705D34F3-7BB7-4619-B410-05D489F5DDC0}" dt="2018-09-28T03:03:45.737" v="406" actId="2696"/>
        <pc:sldMkLst>
          <pc:docMk/>
          <pc:sldMk cId="1430768092" sldId="377"/>
        </pc:sldMkLst>
        <pc:spChg chg="mod">
          <ac:chgData name="Saadia McLeod" userId="a5a9a3967bb02a47" providerId="LiveId" clId="{705D34F3-7BB7-4619-B410-05D489F5DDC0}" dt="2018-09-28T03:02:44.538" v="405" actId="20577"/>
          <ac:spMkLst>
            <pc:docMk/>
            <pc:sldMk cId="1430768092" sldId="377"/>
            <ac:spMk id="2" creationId="{00000000-0000-0000-0000-000000000000}"/>
          </ac:spMkLst>
        </pc:spChg>
      </pc:sldChg>
      <pc:sldChg chg="ord">
        <pc:chgData name="Saadia McLeod" userId="a5a9a3967bb02a47" providerId="LiveId" clId="{705D34F3-7BB7-4619-B410-05D489F5DDC0}" dt="2018-09-24T03:53:25.193" v="2"/>
        <pc:sldMkLst>
          <pc:docMk/>
          <pc:sldMk cId="2341519893" sldId="380"/>
        </pc:sldMkLst>
      </pc:sldChg>
      <pc:sldChg chg="ord">
        <pc:chgData name="Saadia McLeod" userId="a5a9a3967bb02a47" providerId="LiveId" clId="{705D34F3-7BB7-4619-B410-05D489F5DDC0}" dt="2018-09-24T03:53:10.744" v="1"/>
        <pc:sldMkLst>
          <pc:docMk/>
          <pc:sldMk cId="317997766" sldId="381"/>
        </pc:sldMkLst>
      </pc:sldChg>
      <pc:sldChg chg="ord">
        <pc:chgData name="Saadia McLeod" userId="a5a9a3967bb02a47" providerId="LiveId" clId="{705D34F3-7BB7-4619-B410-05D489F5DDC0}" dt="2018-09-28T03:04:24.811" v="408"/>
        <pc:sldMkLst>
          <pc:docMk/>
          <pc:sldMk cId="2213153257" sldId="382"/>
        </pc:sldMkLst>
      </pc:sldChg>
      <pc:sldChg chg="ord">
        <pc:chgData name="Saadia McLeod" userId="a5a9a3967bb02a47" providerId="LiveId" clId="{705D34F3-7BB7-4619-B410-05D489F5DDC0}" dt="2018-09-28T03:04:04.280" v="407"/>
        <pc:sldMkLst>
          <pc:docMk/>
          <pc:sldMk cId="4183182062" sldId="383"/>
        </pc:sldMkLst>
      </pc:sldChg>
      <pc:sldChg chg="modSp">
        <pc:chgData name="Saadia McLeod" userId="a5a9a3967bb02a47" providerId="LiveId" clId="{705D34F3-7BB7-4619-B410-05D489F5DDC0}" dt="2018-09-28T03:19:40.287" v="443" actId="20577"/>
        <pc:sldMkLst>
          <pc:docMk/>
          <pc:sldMk cId="3094879102" sldId="385"/>
        </pc:sldMkLst>
        <pc:spChg chg="mod">
          <ac:chgData name="Saadia McLeod" userId="a5a9a3967bb02a47" providerId="LiveId" clId="{705D34F3-7BB7-4619-B410-05D489F5DDC0}" dt="2018-09-28T03:19:40.287" v="443" actId="20577"/>
          <ac:spMkLst>
            <pc:docMk/>
            <pc:sldMk cId="3094879102" sldId="385"/>
            <ac:spMk id="2" creationId="{8A350293-499A-4A57-8218-0D0C0D18FCE1}"/>
          </ac:spMkLst>
        </pc:spChg>
      </pc:sldChg>
      <pc:sldChg chg="ord">
        <pc:chgData name="Saadia McLeod" userId="a5a9a3967bb02a47" providerId="LiveId" clId="{705D34F3-7BB7-4619-B410-05D489F5DDC0}" dt="2018-09-24T03:57:55.957" v="13"/>
        <pc:sldMkLst>
          <pc:docMk/>
          <pc:sldMk cId="3424278948" sldId="387"/>
        </pc:sldMkLst>
      </pc:sldChg>
      <pc:sldChg chg="ord">
        <pc:chgData name="Saadia McLeod" userId="a5a9a3967bb02a47" providerId="LiveId" clId="{705D34F3-7BB7-4619-B410-05D489F5DDC0}" dt="2018-09-24T03:55:22.164" v="8"/>
        <pc:sldMkLst>
          <pc:docMk/>
          <pc:sldMk cId="2958204657" sldId="3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1" dirty="0" smtClean="0">
                <a:latin typeface="Times New Roman" pitchFamily="18" charset="0"/>
                <a:ea typeface="ＭＳ Ｐゴシック" charset="-128"/>
              </a:defRPr>
            </a:lvl1pPr>
          </a:lstStyle>
          <a:p>
            <a:pPr>
              <a:defRPr/>
            </a:pPr>
            <a:endParaRPr lang="en-US" dirty="0"/>
          </a:p>
        </p:txBody>
      </p:sp>
      <p:sp>
        <p:nvSpPr>
          <p:cNvPr id="1187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1" dirty="0" smtClean="0">
                <a:latin typeface="Times New Roman" pitchFamily="18" charset="0"/>
                <a:ea typeface="ＭＳ Ｐゴシック" charset="-128"/>
              </a:defRPr>
            </a:lvl1pPr>
          </a:lstStyle>
          <a:p>
            <a:pPr>
              <a:defRPr/>
            </a:pPr>
            <a:endParaRPr lang="en-US" dirty="0"/>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87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1" dirty="0" smtClean="0">
                <a:latin typeface="Times New Roman" pitchFamily="18" charset="0"/>
                <a:ea typeface="ＭＳ Ｐゴシック" charset="-128"/>
              </a:defRPr>
            </a:lvl1pPr>
          </a:lstStyle>
          <a:p>
            <a:pPr>
              <a:defRPr/>
            </a:pPr>
            <a:endParaRPr lang="en-US" dirty="0"/>
          </a:p>
        </p:txBody>
      </p:sp>
      <p:sp>
        <p:nvSpPr>
          <p:cNvPr id="1187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1">
                <a:latin typeface="Times New Roman" panose="02020603050405020304" pitchFamily="18" charset="0"/>
              </a:defRPr>
            </a:lvl1pPr>
          </a:lstStyle>
          <a:p>
            <a:fld id="{69F74C28-E4C5-47BB-A95F-CD637D9CE546}" type="slidenum">
              <a:rPr lang="en-US" altLang="en-US"/>
              <a:pPr/>
              <a:t>‹#›</a:t>
            </a:fld>
            <a:endParaRPr lang="en-US" altLang="en-US" dirty="0"/>
          </a:p>
        </p:txBody>
      </p:sp>
    </p:spTree>
    <p:extLst>
      <p:ext uri="{BB962C8B-B14F-4D97-AF65-F5344CB8AC3E}">
        <p14:creationId xmlns:p14="http://schemas.microsoft.com/office/powerpoint/2010/main" val="11364600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90F1CA6-2232-404D-B5AC-41F2B4C34C62}" type="slidenum">
              <a:rPr lang="en-US" altLang="en-US">
                <a:latin typeface="Times New Roman" panose="02020603050405020304" pitchFamily="18" charset="0"/>
              </a:rPr>
              <a:pPr/>
              <a:t>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1161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9.2 </a:t>
            </a:r>
            <a:r>
              <a:rPr lang="en-US" dirty="0"/>
              <a:t>Risk and protective factors in suicide assessment and intervention</a:t>
            </a:r>
          </a:p>
        </p:txBody>
      </p:sp>
      <p:sp>
        <p:nvSpPr>
          <p:cNvPr id="4" name="Slide Number Placeholder 3"/>
          <p:cNvSpPr>
            <a:spLocks noGrp="1"/>
          </p:cNvSpPr>
          <p:nvPr>
            <p:ph type="sldNum" sz="quarter" idx="10"/>
          </p:nvPr>
        </p:nvSpPr>
        <p:spPr/>
        <p:txBody>
          <a:bodyPr/>
          <a:lstStyle/>
          <a:p>
            <a:fld id="{69F74C28-E4C5-47BB-A95F-CD637D9CE546}" type="slidenum">
              <a:rPr lang="en-US" altLang="en-US" smtClean="0"/>
              <a:pPr/>
              <a:t>28</a:t>
            </a:fld>
            <a:endParaRPr lang="en-US" altLang="en-US" dirty="0"/>
          </a:p>
        </p:txBody>
      </p:sp>
    </p:spTree>
    <p:extLst>
      <p:ext uri="{BB962C8B-B14F-4D97-AF65-F5344CB8AC3E}">
        <p14:creationId xmlns:p14="http://schemas.microsoft.com/office/powerpoint/2010/main" val="3084448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D83BF57-7A79-48BD-8434-1F2FBF5A860E}" type="slidenum">
              <a:rPr lang="en-US" altLang="en-US">
                <a:latin typeface="Times New Roman" panose="02020603050405020304" pitchFamily="18" charset="0"/>
              </a:rPr>
              <a:pPr/>
              <a:t>29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23328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7E22EDF-71F4-461E-B42B-A395BF255EA0}" type="slidenum">
              <a:rPr lang="en-US" altLang="en-US">
                <a:latin typeface="Times New Roman" panose="02020603050405020304" pitchFamily="18" charset="0"/>
              </a:rPr>
              <a:pPr/>
              <a:t>35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18748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9.1 </a:t>
            </a:r>
            <a:r>
              <a:rPr lang="en-US" sz="1200" b="0" i="0" u="none" strike="noStrike" kern="1200" baseline="0" dirty="0">
                <a:solidFill>
                  <a:schemeClr val="tx1"/>
                </a:solidFill>
                <a:latin typeface="Times New Roman" charset="0"/>
                <a:ea typeface="ＭＳ Ｐゴシック" charset="-128"/>
                <a:cs typeface="ＭＳ Ｐゴシック" charset="-128"/>
              </a:rPr>
              <a:t>According to data from the 2010 National Survey on Drug Use and Health (NSDUH), an estimated 8.7 million adults (3.8 percent of those age 18 and over) had serious thoughts of suicide during the year. However, the vast majority (88 percent) of those with serious suicidal thoughts did not attempt suicide.</a:t>
            </a:r>
            <a:endParaRPr lang="en-US" dirty="0"/>
          </a:p>
        </p:txBody>
      </p:sp>
      <p:sp>
        <p:nvSpPr>
          <p:cNvPr id="4" name="Slide Number Placeholder 3"/>
          <p:cNvSpPr>
            <a:spLocks noGrp="1"/>
          </p:cNvSpPr>
          <p:nvPr>
            <p:ph type="sldNum" sz="quarter" idx="10"/>
          </p:nvPr>
        </p:nvSpPr>
        <p:spPr/>
        <p:txBody>
          <a:bodyPr/>
          <a:lstStyle/>
          <a:p>
            <a:fld id="{69F74C28-E4C5-47BB-A95F-CD637D9CE546}" type="slidenum">
              <a:rPr lang="en-US" altLang="en-US" smtClean="0"/>
              <a:pPr/>
              <a:t>4</a:t>
            </a:fld>
            <a:endParaRPr lang="en-US" altLang="en-US" dirty="0"/>
          </a:p>
        </p:txBody>
      </p:sp>
    </p:spTree>
    <p:extLst>
      <p:ext uri="{BB962C8B-B14F-4D97-AF65-F5344CB8AC3E}">
        <p14:creationId xmlns:p14="http://schemas.microsoft.com/office/powerpoint/2010/main" val="4223823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9FA99E1-F1ED-4025-8C85-CB3BBC1A739E}" type="slidenum">
              <a:rPr lang="en-US" altLang="en-US">
                <a:latin typeface="Times New Roman" panose="02020603050405020304" pitchFamily="18" charset="0"/>
              </a:rPr>
              <a:pPr/>
              <a:t>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013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9.1 </a:t>
            </a:r>
            <a:r>
              <a:rPr lang="en-US" dirty="0"/>
              <a:t>Common characteristics of suicide</a:t>
            </a:r>
          </a:p>
        </p:txBody>
      </p:sp>
      <p:sp>
        <p:nvSpPr>
          <p:cNvPr id="4" name="Slide Number Placeholder 3"/>
          <p:cNvSpPr>
            <a:spLocks noGrp="1"/>
          </p:cNvSpPr>
          <p:nvPr>
            <p:ph type="sldNum" sz="quarter" idx="10"/>
          </p:nvPr>
        </p:nvSpPr>
        <p:spPr/>
        <p:txBody>
          <a:bodyPr/>
          <a:lstStyle/>
          <a:p>
            <a:fld id="{69F74C28-E4C5-47BB-A95F-CD637D9CE546}" type="slidenum">
              <a:rPr lang="en-US" altLang="en-US" smtClean="0"/>
              <a:pPr/>
              <a:t>9</a:t>
            </a:fld>
            <a:endParaRPr lang="en-US" altLang="en-US" dirty="0"/>
          </a:p>
        </p:txBody>
      </p:sp>
    </p:spTree>
    <p:extLst>
      <p:ext uri="{BB962C8B-B14F-4D97-AF65-F5344CB8AC3E}">
        <p14:creationId xmlns:p14="http://schemas.microsoft.com/office/powerpoint/2010/main" val="2885229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3D0456A-63D9-40E2-9CEE-0F1083825F43}" type="slidenum">
              <a:rPr lang="en-US" altLang="en-US">
                <a:latin typeface="Times New Roman" panose="02020603050405020304" pitchFamily="18" charset="0"/>
              </a:rPr>
              <a:pPr/>
              <a:t>21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91202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3D0456A-63D9-40E2-9CEE-0F1083825F43}" type="slidenum">
              <a:rPr lang="en-US" altLang="en-US">
                <a:latin typeface="Times New Roman" panose="02020603050405020304" pitchFamily="18" charset="0"/>
              </a:rPr>
              <a:pPr/>
              <a:t>22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714343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7A25FFE-66E2-4E69-9E68-DB4A3B2E7ED5}" type="slidenum">
              <a:rPr lang="en-US" altLang="en-US">
                <a:latin typeface="Times New Roman" panose="02020603050405020304" pitchFamily="18" charset="0"/>
              </a:rPr>
              <a:pPr/>
              <a:t>23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19021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7AF7132-A082-4D13-A222-E61792C77307}" type="slidenum">
              <a:rPr lang="en-US" altLang="en-US">
                <a:latin typeface="Times New Roman" panose="02020603050405020304" pitchFamily="18" charset="0"/>
              </a:rPr>
              <a:pPr/>
              <a:t>24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88258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B0B28FA-111B-4347-91B3-58998E480891}" type="slidenum">
              <a:rPr lang="en-US" altLang="en-US">
                <a:latin typeface="Times New Roman" panose="02020603050405020304" pitchFamily="18" charset="0"/>
              </a:rPr>
              <a:pPr/>
              <a:t>25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242731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4419600"/>
            <a:ext cx="2590893" cy="2377440"/>
          </a:xfrm>
          <a:prstGeom prst="rect">
            <a:avLst/>
          </a:prstGeom>
        </p:spPr>
      </p:pic>
      <p:sp>
        <p:nvSpPr>
          <p:cNvPr id="2" name="Title 1"/>
          <p:cNvSpPr>
            <a:spLocks noGrp="1"/>
          </p:cNvSpPr>
          <p:nvPr>
            <p:ph type="ctrTitle"/>
          </p:nvPr>
        </p:nvSpPr>
        <p:spPr>
          <a:xfrm>
            <a:off x="1612751" y="3684587"/>
            <a:ext cx="6616849" cy="1470025"/>
          </a:xfrm>
        </p:spPr>
        <p:txBody>
          <a:bodyPr/>
          <a:lstStyle>
            <a:lvl1pPr algn="r">
              <a:defRPr/>
            </a:lvl1pPr>
          </a:lstStyle>
          <a:p>
            <a:r>
              <a:rPr lang="en-US" dirty="0"/>
              <a:t>Click to edit Master title style</a:t>
            </a:r>
          </a:p>
        </p:txBody>
      </p:sp>
      <p:sp>
        <p:nvSpPr>
          <p:cNvPr id="7" name="Date Placeholder 3"/>
          <p:cNvSpPr>
            <a:spLocks noGrp="1"/>
          </p:cNvSpPr>
          <p:nvPr>
            <p:ph type="dt" sz="half" idx="10"/>
          </p:nvPr>
        </p:nvSpPr>
        <p:spPr/>
        <p:txBody>
          <a:bodyPr/>
          <a:lstStyle>
            <a:lvl1pPr>
              <a:defRPr/>
            </a:lvl1pPr>
          </a:lstStyle>
          <a:p>
            <a:pPr>
              <a:defRPr/>
            </a:pPr>
            <a:fld id="{FFE80312-99A9-4855-8303-9D5C8872654F}" type="datetimeFigureOut">
              <a:rPr lang="en-US"/>
              <a:pPr>
                <a:defRPr/>
              </a:pPr>
              <a:t>9/27/2018</a:t>
            </a:fld>
            <a:endParaRPr lang="en-US" dirty="0"/>
          </a:p>
        </p:txBody>
      </p:sp>
      <p:sp>
        <p:nvSpPr>
          <p:cNvPr id="8" name="Footer Placeholder 4"/>
          <p:cNvSpPr>
            <a:spLocks noGrp="1"/>
          </p:cNvSpPr>
          <p:nvPr>
            <p:ph type="ftr" sz="quarter" idx="11"/>
          </p:nvPr>
        </p:nvSpPr>
        <p:spPr/>
        <p:txBody>
          <a:bodyPr/>
          <a:lstStyle>
            <a:lvl1pPr>
              <a:defRPr dirty="0"/>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21B657-3058-4F78-91EC-6722CDBF360E}" type="slidenum">
              <a:rPr lang="en-US"/>
              <a:pPr>
                <a:defRPr/>
              </a:pPr>
              <a:t>‹#›</a:t>
            </a:fld>
            <a:endParaRPr lang="en-US" dirty="0"/>
          </a:p>
        </p:txBody>
      </p:sp>
      <p:sp>
        <p:nvSpPr>
          <p:cNvPr id="11" name="Text Placeholder 3"/>
          <p:cNvSpPr>
            <a:spLocks noGrp="1"/>
          </p:cNvSpPr>
          <p:nvPr>
            <p:ph type="body" sz="quarter" idx="13" hasCustomPrompt="1"/>
          </p:nvPr>
        </p:nvSpPr>
        <p:spPr>
          <a:xfrm>
            <a:off x="7086600" y="2483979"/>
            <a:ext cx="1066800" cy="996696"/>
          </a:xfrm>
          <a:ln w="28575">
            <a:solidFill>
              <a:srgbClr val="5BA9C1"/>
            </a:solidFill>
          </a:ln>
        </p:spPr>
        <p:style>
          <a:lnRef idx="2">
            <a:schemeClr val="accent3"/>
          </a:lnRef>
          <a:fillRef idx="1">
            <a:schemeClr val="lt1"/>
          </a:fillRef>
          <a:effectRef idx="0">
            <a:schemeClr val="accent3"/>
          </a:effectRef>
          <a:fontRef idx="none"/>
        </p:style>
        <p:txBody>
          <a:bodyPr/>
          <a:lstStyle>
            <a:lvl1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1pPr>
            <a:lvl2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2pPr>
            <a:lvl3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3pPr>
            <a:lvl4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4pPr>
            <a:lvl5pPr marL="0" indent="0" algn="ctr" defTabSz="914400" rtl="0" eaLnBrk="1" fontAlgn="auto" latinLnBrk="0" hangingPunct="1">
              <a:spcBef>
                <a:spcPts val="900"/>
              </a:spcBef>
              <a:spcAft>
                <a:spcPts val="0"/>
              </a:spcAft>
              <a:buFont typeface="Wingdings" pitchFamily="2" charset="2"/>
              <a:buNone/>
              <a:defRPr lang="en-US" sz="5400" b="1" kern="1200" dirty="0">
                <a:solidFill>
                  <a:prstClr val="black"/>
                </a:solidFill>
                <a:latin typeface="Arial" pitchFamily="34" charset="0"/>
                <a:ea typeface="+mn-ea"/>
                <a:cs typeface="Arial" pitchFamily="34" charset="0"/>
              </a:defRPr>
            </a:lvl5pPr>
          </a:lstStyle>
          <a:p>
            <a:pPr lvl="0"/>
            <a:r>
              <a:rPr lang="en-US" dirty="0"/>
              <a:t>x</a:t>
            </a:r>
          </a:p>
        </p:txBody>
      </p:sp>
      <p:pic>
        <p:nvPicPr>
          <p:cNvPr id="3" name="Picture 2"/>
          <p:cNvPicPr>
            <a:picLocks noChangeAspect="1"/>
          </p:cNvPicPr>
          <p:nvPr userDrawn="1"/>
        </p:nvPicPr>
        <p:blipFill>
          <a:blip r:embed="rId3"/>
          <a:stretch>
            <a:fillRect/>
          </a:stretch>
        </p:blipFill>
        <p:spPr>
          <a:xfrm>
            <a:off x="0" y="5552"/>
            <a:ext cx="6934200" cy="2590800"/>
          </a:xfrm>
          <a:prstGeom prst="rect">
            <a:avLst/>
          </a:prstGeom>
        </p:spPr>
      </p:pic>
      <p:sp>
        <p:nvSpPr>
          <p:cNvPr id="10" name="TextBox 6"/>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26363719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762261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4095105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2229631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0782E-3F9F-462E-82AD-708777655CA3}" type="datetimeFigureOut">
              <a:rPr lang="en-US" smtClean="0"/>
              <a:pPr>
                <a:defRPr/>
              </a:pPr>
              <a:t>9/27/2018</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4BE63F4-A616-4BB9-A31E-CBB37186DD9F}" type="slidenum">
              <a:rPr lang="en-US" smtClean="0"/>
              <a:pPr>
                <a:defRPr/>
              </a:pPr>
              <a:t>‹#›</a:t>
            </a:fld>
            <a:endParaRPr lang="en-US" dirty="0"/>
          </a:p>
        </p:txBody>
      </p:sp>
    </p:spTree>
    <p:extLst>
      <p:ext uri="{BB962C8B-B14F-4D97-AF65-F5344CB8AC3E}">
        <p14:creationId xmlns:p14="http://schemas.microsoft.com/office/powerpoint/2010/main" val="3721920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2878105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2869836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3596959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0738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866708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074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A3E0782E-3F9F-462E-82AD-708777655CA3}" type="datetimeFigureOut">
              <a:rPr lang="en-US"/>
              <a:pPr>
                <a:defRPr/>
              </a:pPr>
              <a:t>9/27/2018</a:t>
            </a:fld>
            <a:endParaRPr lang="en-US" dirty="0"/>
          </a:p>
        </p:txBody>
      </p:sp>
      <p:sp>
        <p:nvSpPr>
          <p:cNvPr id="4" name="Footer Placeholder 2"/>
          <p:cNvSpPr>
            <a:spLocks noGrp="1"/>
          </p:cNvSpPr>
          <p:nvPr>
            <p:ph type="ftr" sz="quarter" idx="11"/>
          </p:nvPr>
        </p:nvSpPr>
        <p:spPr/>
        <p:txBody>
          <a:bodyPr/>
          <a:lstStyle>
            <a:lvl1pPr>
              <a:defRPr dirty="0"/>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04BE63F4-A616-4BB9-A31E-CBB37186DD9F}" type="slidenum">
              <a:rPr lang="en-US"/>
              <a:pPr>
                <a:defRPr/>
              </a:pPr>
              <a:t>‹#›</a:t>
            </a:fld>
            <a:endParaRPr lang="en-US" dirty="0"/>
          </a:p>
        </p:txBody>
      </p:sp>
    </p:spTree>
    <p:extLst>
      <p:ext uri="{BB962C8B-B14F-4D97-AF65-F5344CB8AC3E}">
        <p14:creationId xmlns:p14="http://schemas.microsoft.com/office/powerpoint/2010/main" val="40689449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3820256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5242354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914126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9/27/2018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67193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0590"/>
            <a:ext cx="8229600" cy="529501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9/27/2018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0" name="Title Placeholder 1"/>
          <p:cNvSpPr>
            <a:spLocks noGrp="1"/>
          </p:cNvSpPr>
          <p:nvPr>
            <p:ph type="title"/>
          </p:nvPr>
        </p:nvSpPr>
        <p:spPr bwMode="auto">
          <a:xfrm>
            <a:off x="0" y="12550"/>
            <a:ext cx="9139518" cy="128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9" name="Straight Connector 8"/>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14990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9/27/2018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0711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3049266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9/27/2018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160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FFE80312-99A9-4855-8303-9D5C8872654F}"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C21B657-3058-4F78-91EC-6722CDBF360E}" type="slidenum">
              <a:rPr lang="en-US" smtClean="0"/>
              <a:pPr>
                <a:defRPr/>
              </a:pPr>
              <a:t>‹#›</a:t>
            </a:fld>
            <a:endParaRPr lang="en-US" dirty="0"/>
          </a:p>
        </p:txBody>
      </p:sp>
      <p:pic>
        <p:nvPicPr>
          <p:cNvPr id="26" name="Picture 25">
            <a:extLst>
              <a:ext uri="{FF2B5EF4-FFF2-40B4-BE49-F238E27FC236}">
                <a16:creationId xmlns:a16="http://schemas.microsoft.com/office/drawing/2014/main" id="{D1454EBA-2427-4AF2-AE5E-0EA3E78D52A3}"/>
              </a:ext>
            </a:extLst>
          </p:cNvPr>
          <p:cNvPicPr>
            <a:picLocks noChangeAspect="1"/>
          </p:cNvPicPr>
          <p:nvPr userDrawn="1"/>
        </p:nvPicPr>
        <p:blipFill>
          <a:blip r:embed="rId2"/>
          <a:stretch>
            <a:fillRect/>
          </a:stretch>
        </p:blipFill>
        <p:spPr>
          <a:xfrm>
            <a:off x="0" y="4419600"/>
            <a:ext cx="2590893" cy="2377440"/>
          </a:xfrm>
          <a:prstGeom prst="rect">
            <a:avLst/>
          </a:prstGeom>
        </p:spPr>
      </p:pic>
      <p:pic>
        <p:nvPicPr>
          <p:cNvPr id="27" name="Picture 26">
            <a:extLst>
              <a:ext uri="{FF2B5EF4-FFF2-40B4-BE49-F238E27FC236}">
                <a16:creationId xmlns:a16="http://schemas.microsoft.com/office/drawing/2014/main" id="{FEA5BE08-4057-4D36-904D-9BA0A00FB94B}"/>
              </a:ext>
            </a:extLst>
          </p:cNvPr>
          <p:cNvPicPr>
            <a:picLocks noChangeAspect="1"/>
          </p:cNvPicPr>
          <p:nvPr userDrawn="1"/>
        </p:nvPicPr>
        <p:blipFill>
          <a:blip r:embed="rId3"/>
          <a:stretch>
            <a:fillRect/>
          </a:stretch>
        </p:blipFill>
        <p:spPr>
          <a:xfrm>
            <a:off x="0" y="5552"/>
            <a:ext cx="6934200" cy="2590800"/>
          </a:xfrm>
          <a:prstGeom prst="rect">
            <a:avLst/>
          </a:prstGeom>
        </p:spPr>
      </p:pic>
      <p:sp>
        <p:nvSpPr>
          <p:cNvPr id="29" name="TextBox 6">
            <a:extLst>
              <a:ext uri="{FF2B5EF4-FFF2-40B4-BE49-F238E27FC236}">
                <a16:creationId xmlns:a16="http://schemas.microsoft.com/office/drawing/2014/main" id="{33FA5080-72DE-4472-8BF2-4D612AE5FAAE}"/>
              </a:ext>
            </a:extLst>
          </p:cNvPr>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3144417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A1E35A0-A3FF-4F4E-91A8-6FF5E74356E2}"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2FAD20F-7F3B-4310-9FE7-99DF68270456}" type="slidenum">
              <a:rPr lang="en-US" smtClean="0"/>
              <a:pPr>
                <a:defRPr/>
              </a:pPr>
              <a:t>‹#›</a:t>
            </a:fld>
            <a:endParaRPr lang="en-US" dirty="0"/>
          </a:p>
        </p:txBody>
      </p:sp>
      <p:cxnSp>
        <p:nvCxnSpPr>
          <p:cNvPr id="7" name="Straight Connector 6">
            <a:extLst>
              <a:ext uri="{FF2B5EF4-FFF2-40B4-BE49-F238E27FC236}">
                <a16:creationId xmlns:a16="http://schemas.microsoft.com/office/drawing/2014/main" id="{55277EB5-ACC8-4804-8E13-FEA8B919497D}"/>
              </a:ext>
            </a:extLst>
          </p:cNvPr>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94274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spTree>
    <p:extLst>
      <p:ext uri="{BB962C8B-B14F-4D97-AF65-F5344CB8AC3E}">
        <p14:creationId xmlns:p14="http://schemas.microsoft.com/office/powerpoint/2010/main" val="33017943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0B888C24-60D4-46A5-BB56-7E7DB7247923}" type="datetimeFigureOut">
              <a:rPr lang="en-US"/>
              <a:pPr>
                <a:defRPr/>
              </a:pPr>
              <a:t>9/27/2018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prstClr val="black">
                    <a:tint val="75000"/>
                  </a:prst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54A54DDF-4F27-4E6F-9E2C-45E3673CD020}" type="slidenum">
              <a:rPr lang="en-US"/>
              <a:pPr>
                <a:defRPr/>
              </a:pPr>
              <a:t>‹#›</a:t>
            </a:fld>
            <a:endParaRPr lang="en-US" dirty="0"/>
          </a:p>
        </p:txBody>
      </p:sp>
      <p:sp>
        <p:nvSpPr>
          <p:cNvPr id="1031" name="TextBox 6"/>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8" name="Straight Connector 7"/>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0232562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73" r:id="rId5"/>
    <p:sldLayoutId id="2147483772" r:id="rId6"/>
  </p:sldLayoutIdLst>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ts val="9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ts val="9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ts val="9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B888C24-60D4-46A5-BB56-7E7DB7247923}" type="datetimeFigureOut">
              <a:rPr lang="en-US" smtClean="0"/>
              <a:pPr>
                <a:defRPr/>
              </a:pPr>
              <a:t>9/27/2018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54A54DDF-4F27-4E6F-9E2C-45E3673CD020}" type="slidenum">
              <a:rPr lang="en-US" smtClean="0"/>
              <a:pPr>
                <a:defRPr/>
              </a:pPr>
              <a:t>‹#›</a:t>
            </a:fld>
            <a:endParaRPr lang="en-US" dirty="0"/>
          </a:p>
        </p:txBody>
      </p:sp>
      <p:sp>
        <p:nvSpPr>
          <p:cNvPr id="18" name="TextBox 17">
            <a:extLst>
              <a:ext uri="{FF2B5EF4-FFF2-40B4-BE49-F238E27FC236}">
                <a16:creationId xmlns:a16="http://schemas.microsoft.com/office/drawing/2014/main" id="{0FCCA397-2CD1-4AB9-99BB-C68977C804DD}"/>
              </a:ext>
            </a:extLst>
          </p:cNvPr>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19" name="Straight Connector 18">
            <a:extLst>
              <a:ext uri="{FF2B5EF4-FFF2-40B4-BE49-F238E27FC236}">
                <a16:creationId xmlns:a16="http://schemas.microsoft.com/office/drawing/2014/main" id="{F57A326D-5F03-4C26-8CE8-CB206AE87BE8}"/>
              </a:ext>
            </a:extLst>
          </p:cNvPr>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95503943"/>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 id="2147483820" r:id="rId15"/>
    <p:sldLayoutId id="2147483821" r:id="rId16"/>
    <p:sldLayoutId id="2147483822"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28D5-861C-4AAE-BDB7-CDCCB20A7001}"/>
              </a:ext>
            </a:extLst>
          </p:cNvPr>
          <p:cNvSpPr>
            <a:spLocks noGrp="1"/>
          </p:cNvSpPr>
          <p:nvPr>
            <p:ph type="title"/>
          </p:nvPr>
        </p:nvSpPr>
        <p:spPr>
          <a:xfrm>
            <a:off x="609598" y="2700869"/>
            <a:ext cx="6347715" cy="1185332"/>
          </a:xfrm>
        </p:spPr>
        <p:txBody>
          <a:bodyPr/>
          <a:lstStyle/>
          <a:p>
            <a:pPr algn="ctr"/>
            <a:r>
              <a:rPr lang="en-US" dirty="0"/>
              <a:t>Suicide</a:t>
            </a:r>
          </a:p>
        </p:txBody>
      </p:sp>
      <p:sp>
        <p:nvSpPr>
          <p:cNvPr id="3" name="Text Placeholder 2">
            <a:extLst>
              <a:ext uri="{FF2B5EF4-FFF2-40B4-BE49-F238E27FC236}">
                <a16:creationId xmlns:a16="http://schemas.microsoft.com/office/drawing/2014/main" id="{0B0640EC-56C3-431F-B3F1-A4D24C89FE27}"/>
              </a:ext>
            </a:extLst>
          </p:cNvPr>
          <p:cNvSpPr>
            <a:spLocks noGrp="1"/>
          </p:cNvSpPr>
          <p:nvPr>
            <p:ph type="body" idx="1"/>
          </p:nvPr>
        </p:nvSpPr>
        <p:spPr/>
        <p:txBody>
          <a:bodyPr>
            <a:normAutofit/>
          </a:bodyPr>
          <a:lstStyle/>
          <a:p>
            <a:pPr algn="ctr"/>
            <a:r>
              <a:rPr lang="en-US" sz="2800" dirty="0"/>
              <a:t>Assessment and Treatment</a:t>
            </a:r>
          </a:p>
        </p:txBody>
      </p:sp>
    </p:spTree>
    <p:extLst>
      <p:ext uri="{BB962C8B-B14F-4D97-AF65-F5344CB8AC3E}">
        <p14:creationId xmlns:p14="http://schemas.microsoft.com/office/powerpoint/2010/main" val="140236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Occupational Prevalence</a:t>
            </a:r>
          </a:p>
        </p:txBody>
      </p:sp>
      <p:sp>
        <p:nvSpPr>
          <p:cNvPr id="2" name="Content Placeholder 1"/>
          <p:cNvSpPr>
            <a:spLocks noGrp="1"/>
          </p:cNvSpPr>
          <p:nvPr>
            <p:ph idx="1"/>
          </p:nvPr>
        </p:nvSpPr>
        <p:spPr/>
        <p:txBody>
          <a:bodyPr>
            <a:noAutofit/>
          </a:bodyPr>
          <a:lstStyle/>
          <a:p>
            <a:r>
              <a:rPr lang="en-US" sz="2000" dirty="0"/>
              <a:t>Higher than average suicide rates</a:t>
            </a:r>
          </a:p>
          <a:p>
            <a:pPr lvl="1"/>
            <a:r>
              <a:rPr lang="en-US" sz="2000" dirty="0"/>
              <a:t>Physicians</a:t>
            </a:r>
          </a:p>
          <a:p>
            <a:pPr lvl="2"/>
            <a:r>
              <a:rPr lang="en-US" sz="2000" dirty="0"/>
              <a:t>Highest among psychiatrists; lowest among pediatricians</a:t>
            </a:r>
          </a:p>
          <a:p>
            <a:pPr lvl="2"/>
            <a:r>
              <a:rPr lang="en-US" sz="2000" dirty="0"/>
              <a:t>Researchers speculate risk factors include burnout, stress, drug availability, and guilt over medical errors</a:t>
            </a:r>
          </a:p>
          <a:p>
            <a:pPr lvl="1"/>
            <a:r>
              <a:rPr lang="en-US" sz="2000" dirty="0"/>
              <a:t>Lawyers</a:t>
            </a:r>
          </a:p>
          <a:p>
            <a:pPr lvl="1"/>
            <a:r>
              <a:rPr lang="en-US" sz="2000" dirty="0"/>
              <a:t>Law enforcement personnel</a:t>
            </a:r>
          </a:p>
          <a:p>
            <a:pPr lvl="1"/>
            <a:r>
              <a:rPr lang="en-US" sz="2000" dirty="0"/>
              <a:t>Dentists</a:t>
            </a:r>
          </a:p>
        </p:txBody>
      </p:sp>
    </p:spTree>
    <p:extLst>
      <p:ext uri="{BB962C8B-B14F-4D97-AF65-F5344CB8AC3E}">
        <p14:creationId xmlns:p14="http://schemas.microsoft.com/office/powerpoint/2010/main" val="1681510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Suicide and At Risk Populations</a:t>
            </a:r>
          </a:p>
        </p:txBody>
      </p:sp>
      <p:sp>
        <p:nvSpPr>
          <p:cNvPr id="2" name="Content Placeholder 1"/>
          <p:cNvSpPr>
            <a:spLocks noGrp="1"/>
          </p:cNvSpPr>
          <p:nvPr>
            <p:ph idx="1"/>
          </p:nvPr>
        </p:nvSpPr>
        <p:spPr/>
        <p:txBody>
          <a:bodyPr>
            <a:normAutofit lnSpcReduction="10000"/>
          </a:bodyPr>
          <a:lstStyle/>
          <a:p>
            <a:r>
              <a:rPr lang="en-US" sz="2000" b="1" u="sng" dirty="0"/>
              <a:t>Suicide among children and adolescents</a:t>
            </a:r>
          </a:p>
          <a:p>
            <a:pPr lvl="1"/>
            <a:r>
              <a:rPr lang="en-US" sz="2000" dirty="0"/>
              <a:t>15.8 percent of high school students seriously consider attempting suicide; </a:t>
            </a:r>
            <a:r>
              <a:rPr lang="en-US" sz="2000" b="1" dirty="0"/>
              <a:t>Rural areas</a:t>
            </a:r>
          </a:p>
          <a:p>
            <a:pPr lvl="1"/>
            <a:endParaRPr lang="en-US" sz="2000" dirty="0"/>
          </a:p>
          <a:p>
            <a:pPr lvl="1"/>
            <a:r>
              <a:rPr lang="en-US" sz="2000" dirty="0"/>
              <a:t>Higher rates for female students than male</a:t>
            </a:r>
          </a:p>
          <a:p>
            <a:pPr lvl="1"/>
            <a:endParaRPr lang="en-US" sz="2000" dirty="0"/>
          </a:p>
          <a:p>
            <a:pPr lvl="1"/>
            <a:r>
              <a:rPr lang="en-US" sz="2000" dirty="0"/>
              <a:t>Hispanic/Latino and American Indian/Alaska Native </a:t>
            </a:r>
            <a:r>
              <a:rPr lang="en-US" sz="2000" b="1" dirty="0"/>
              <a:t>females</a:t>
            </a:r>
            <a:r>
              <a:rPr lang="en-US" sz="2000" dirty="0"/>
              <a:t> have highest rate of attempted suicides</a:t>
            </a:r>
          </a:p>
          <a:p>
            <a:pPr lvl="1"/>
            <a:r>
              <a:rPr lang="en-US" sz="2000" dirty="0"/>
              <a:t>Gay/Lesbian  and Transgender</a:t>
            </a:r>
          </a:p>
        </p:txBody>
      </p:sp>
    </p:spTree>
    <p:extLst>
      <p:ext uri="{BB962C8B-B14F-4D97-AF65-F5344CB8AC3E}">
        <p14:creationId xmlns:p14="http://schemas.microsoft.com/office/powerpoint/2010/main" val="1105564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Possible Reasons for Increase of Suicide in Children and Adolescents</a:t>
            </a:r>
          </a:p>
        </p:txBody>
      </p:sp>
      <p:sp>
        <p:nvSpPr>
          <p:cNvPr id="2" name="Content Placeholder 1"/>
          <p:cNvSpPr>
            <a:spLocks noGrp="1"/>
          </p:cNvSpPr>
          <p:nvPr>
            <p:ph idx="1"/>
          </p:nvPr>
        </p:nvSpPr>
        <p:spPr/>
        <p:txBody>
          <a:bodyPr>
            <a:normAutofit/>
          </a:bodyPr>
          <a:lstStyle/>
          <a:p>
            <a:r>
              <a:rPr lang="en-US" sz="2400" b="1" dirty="0"/>
              <a:t>Bullying</a:t>
            </a:r>
          </a:p>
          <a:p>
            <a:pPr lvl="1"/>
            <a:r>
              <a:rPr lang="en-US" sz="2400" dirty="0"/>
              <a:t>Victims of bullying are </a:t>
            </a:r>
            <a:r>
              <a:rPr lang="en-US" sz="2400" b="1" dirty="0"/>
              <a:t>two to nine times </a:t>
            </a:r>
            <a:r>
              <a:rPr lang="en-US" sz="2400" dirty="0"/>
              <a:t>more likely to consider suicide </a:t>
            </a:r>
          </a:p>
          <a:p>
            <a:pPr lvl="1"/>
            <a:r>
              <a:rPr lang="en-US" sz="2400" dirty="0"/>
              <a:t>Social Media increase bullying</a:t>
            </a:r>
          </a:p>
          <a:p>
            <a:r>
              <a:rPr lang="en-US" sz="2400" b="1" dirty="0"/>
              <a:t>Copycat suicides</a:t>
            </a:r>
          </a:p>
          <a:p>
            <a:pPr lvl="1"/>
            <a:r>
              <a:rPr lang="en-US" sz="2400" dirty="0"/>
              <a:t>Media reports</a:t>
            </a:r>
          </a:p>
          <a:p>
            <a:r>
              <a:rPr lang="en-US" sz="2400" dirty="0"/>
              <a:t>Websites rate suicide methods and pain levels</a:t>
            </a:r>
          </a:p>
        </p:txBody>
      </p:sp>
    </p:spTree>
    <p:extLst>
      <p:ext uri="{BB962C8B-B14F-4D97-AF65-F5344CB8AC3E}">
        <p14:creationId xmlns:p14="http://schemas.microsoft.com/office/powerpoint/2010/main" val="3537804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Trends in Antidepressant Use in Children</a:t>
            </a:r>
          </a:p>
        </p:txBody>
      </p:sp>
      <p:sp>
        <p:nvSpPr>
          <p:cNvPr id="2" name="Content Placeholder 1"/>
          <p:cNvSpPr>
            <a:spLocks noGrp="1"/>
          </p:cNvSpPr>
          <p:nvPr>
            <p:ph idx="1"/>
          </p:nvPr>
        </p:nvSpPr>
        <p:spPr/>
        <p:txBody>
          <a:bodyPr>
            <a:normAutofit lnSpcReduction="10000"/>
          </a:bodyPr>
          <a:lstStyle/>
          <a:p>
            <a:r>
              <a:rPr lang="en-US" sz="2000" dirty="0"/>
              <a:t>2004 U.S. Food and Drug Administration warning of increased suicide risk for children taking SSRIs</a:t>
            </a:r>
          </a:p>
          <a:p>
            <a:pPr lvl="1"/>
            <a:r>
              <a:rPr lang="en-US" sz="2000" dirty="0"/>
              <a:t>Black Box warning with all </a:t>
            </a:r>
            <a:r>
              <a:rPr lang="en-US" sz="2000" dirty="0" err="1"/>
              <a:t>antidepr</a:t>
            </a:r>
            <a:endParaRPr lang="en-US" sz="2000" dirty="0"/>
          </a:p>
          <a:p>
            <a:pPr marL="457200" lvl="1" indent="0">
              <a:buNone/>
            </a:pPr>
            <a:endParaRPr lang="en-US" sz="2000" dirty="0"/>
          </a:p>
          <a:p>
            <a:pPr lvl="1"/>
            <a:r>
              <a:rPr lang="en-US" sz="2000" b="1" dirty="0"/>
              <a:t>Akathisia – side effect; jittery/agitation; impulsive suicide increases</a:t>
            </a:r>
          </a:p>
          <a:p>
            <a:pPr lvl="1"/>
            <a:endParaRPr lang="en-US" sz="2000" b="1" dirty="0"/>
          </a:p>
          <a:p>
            <a:pPr lvl="1"/>
            <a:r>
              <a:rPr lang="en-US" sz="2000" dirty="0"/>
              <a:t>Starting dose must be very small</a:t>
            </a:r>
          </a:p>
          <a:p>
            <a:r>
              <a:rPr lang="en-US" sz="2000" dirty="0"/>
              <a:t>Medical professionals should monitor suicidal ideation</a:t>
            </a:r>
          </a:p>
        </p:txBody>
      </p:sp>
    </p:spTree>
    <p:extLst>
      <p:ext uri="{BB962C8B-B14F-4D97-AF65-F5344CB8AC3E}">
        <p14:creationId xmlns:p14="http://schemas.microsoft.com/office/powerpoint/2010/main" val="3960304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Suicide Among College Students</a:t>
            </a:r>
          </a:p>
        </p:txBody>
      </p:sp>
      <p:sp>
        <p:nvSpPr>
          <p:cNvPr id="2" name="Content Placeholder 1"/>
          <p:cNvSpPr>
            <a:spLocks noGrp="1"/>
          </p:cNvSpPr>
          <p:nvPr>
            <p:ph idx="1"/>
          </p:nvPr>
        </p:nvSpPr>
        <p:spPr/>
        <p:txBody>
          <a:bodyPr>
            <a:noAutofit/>
          </a:bodyPr>
          <a:lstStyle/>
          <a:p>
            <a:r>
              <a:rPr lang="en-US" sz="2400" dirty="0"/>
              <a:t>Comprehensive study of suicidal ideation in students at over 70 colleges</a:t>
            </a:r>
          </a:p>
          <a:p>
            <a:pPr lvl="1"/>
            <a:r>
              <a:rPr lang="en-US" sz="2400" dirty="0"/>
              <a:t>More than 50 percent reported suicidal thoughts</a:t>
            </a:r>
          </a:p>
          <a:p>
            <a:pPr lvl="1"/>
            <a:r>
              <a:rPr lang="en-US" sz="2400" b="1" dirty="0"/>
              <a:t>18 percent seriously considered attempting suicide</a:t>
            </a:r>
          </a:p>
          <a:p>
            <a:pPr lvl="2"/>
            <a:r>
              <a:rPr lang="en-US" sz="2400" dirty="0"/>
              <a:t>Among these, 90-92 percent had a specific plan</a:t>
            </a:r>
          </a:p>
          <a:p>
            <a:pPr lvl="1"/>
            <a:r>
              <a:rPr lang="en-US" sz="2400" dirty="0"/>
              <a:t>Between 8 and 14 percent made attempt</a:t>
            </a:r>
          </a:p>
        </p:txBody>
      </p:sp>
    </p:spTree>
    <p:extLst>
      <p:ext uri="{BB962C8B-B14F-4D97-AF65-F5344CB8AC3E}">
        <p14:creationId xmlns:p14="http://schemas.microsoft.com/office/powerpoint/2010/main" val="700061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Suicide Among Military Veterans</a:t>
            </a:r>
          </a:p>
        </p:txBody>
      </p:sp>
      <p:sp>
        <p:nvSpPr>
          <p:cNvPr id="2" name="Content Placeholder 1"/>
          <p:cNvSpPr>
            <a:spLocks noGrp="1"/>
          </p:cNvSpPr>
          <p:nvPr>
            <p:ph idx="1"/>
          </p:nvPr>
        </p:nvSpPr>
        <p:spPr/>
        <p:txBody>
          <a:bodyPr>
            <a:normAutofit lnSpcReduction="10000"/>
          </a:bodyPr>
          <a:lstStyle/>
          <a:p>
            <a:r>
              <a:rPr lang="en-US" dirty="0"/>
              <a:t>Increasing rate of suicides in the military</a:t>
            </a:r>
          </a:p>
          <a:p>
            <a:pPr lvl="1"/>
            <a:r>
              <a:rPr lang="en-US" sz="1800" b="1" dirty="0"/>
              <a:t>More die from suicide than active combat</a:t>
            </a:r>
          </a:p>
          <a:p>
            <a:pPr lvl="1"/>
            <a:endParaRPr lang="en-US" sz="1800" b="1" dirty="0"/>
          </a:p>
          <a:p>
            <a:r>
              <a:rPr lang="en-US" u="sng" dirty="0"/>
              <a:t>Factors contributing to increased risk</a:t>
            </a:r>
          </a:p>
          <a:p>
            <a:pPr lvl="1"/>
            <a:r>
              <a:rPr lang="en-US" sz="1800" dirty="0"/>
              <a:t>Barriers to mental health care in the military</a:t>
            </a:r>
          </a:p>
          <a:p>
            <a:pPr lvl="1"/>
            <a:r>
              <a:rPr lang="en-US" sz="1800" dirty="0"/>
              <a:t>PTSD, TBI, Injury</a:t>
            </a:r>
          </a:p>
          <a:p>
            <a:pPr lvl="1"/>
            <a:r>
              <a:rPr lang="en-US" sz="1800" dirty="0"/>
              <a:t>Access to guns</a:t>
            </a:r>
          </a:p>
          <a:p>
            <a:pPr lvl="1"/>
            <a:r>
              <a:rPr lang="en-US" sz="1800" dirty="0"/>
              <a:t>Frequent separation from family</a:t>
            </a:r>
          </a:p>
          <a:p>
            <a:pPr lvl="1"/>
            <a:r>
              <a:rPr lang="en-US" sz="1800" dirty="0"/>
              <a:t>Loss of comrades; failure to live up to values</a:t>
            </a:r>
          </a:p>
          <a:p>
            <a:pPr lvl="1"/>
            <a:r>
              <a:rPr lang="en-US" sz="1800" b="1" dirty="0"/>
              <a:t>Loss of role; loss of prestige; Loss of importance</a:t>
            </a:r>
          </a:p>
          <a:p>
            <a:pPr lvl="1"/>
            <a:endParaRPr lang="en-US" dirty="0"/>
          </a:p>
        </p:txBody>
      </p:sp>
    </p:spTree>
    <p:extLst>
      <p:ext uri="{BB962C8B-B14F-4D97-AF65-F5344CB8AC3E}">
        <p14:creationId xmlns:p14="http://schemas.microsoft.com/office/powerpoint/2010/main" val="1393523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D2BC03-CADB-4C98-96EC-2FD311C486CF}"/>
              </a:ext>
            </a:extLst>
          </p:cNvPr>
          <p:cNvSpPr>
            <a:spLocks noGrp="1"/>
          </p:cNvSpPr>
          <p:nvPr>
            <p:ph type="title"/>
          </p:nvPr>
        </p:nvSpPr>
        <p:spPr/>
        <p:txBody>
          <a:bodyPr/>
          <a:lstStyle/>
          <a:p>
            <a:r>
              <a:rPr lang="en-US" dirty="0"/>
              <a:t>Elderly</a:t>
            </a:r>
          </a:p>
        </p:txBody>
      </p:sp>
      <p:sp>
        <p:nvSpPr>
          <p:cNvPr id="2" name="Content Placeholder 1">
            <a:extLst>
              <a:ext uri="{FF2B5EF4-FFF2-40B4-BE49-F238E27FC236}">
                <a16:creationId xmlns:a16="http://schemas.microsoft.com/office/drawing/2014/main" id="{8193C9D7-9C7C-46BA-A9A8-E091666455E7}"/>
              </a:ext>
            </a:extLst>
          </p:cNvPr>
          <p:cNvSpPr>
            <a:spLocks noGrp="1"/>
          </p:cNvSpPr>
          <p:nvPr>
            <p:ph idx="1"/>
          </p:nvPr>
        </p:nvSpPr>
        <p:spPr/>
        <p:txBody>
          <a:bodyPr>
            <a:normAutofit/>
          </a:bodyPr>
          <a:lstStyle/>
          <a:p>
            <a:r>
              <a:rPr lang="en-US" sz="2400" dirty="0"/>
              <a:t>Suicide risk is high</a:t>
            </a:r>
          </a:p>
          <a:p>
            <a:r>
              <a:rPr lang="en-US" sz="2400" dirty="0"/>
              <a:t>Divorce Trend increasing</a:t>
            </a:r>
          </a:p>
          <a:p>
            <a:r>
              <a:rPr lang="en-US" sz="2400" dirty="0"/>
              <a:t>Loss of Role/Significance</a:t>
            </a:r>
          </a:p>
          <a:p>
            <a:r>
              <a:rPr lang="en-US" sz="2400" dirty="0"/>
              <a:t>Loss of Family/Friends</a:t>
            </a:r>
          </a:p>
          <a:p>
            <a:r>
              <a:rPr lang="en-US" sz="2400" dirty="0"/>
              <a:t>Loss of Financial Means</a:t>
            </a:r>
          </a:p>
          <a:p>
            <a:r>
              <a:rPr lang="en-US" sz="2400" dirty="0"/>
              <a:t>Life dreams/achievements not met</a:t>
            </a:r>
          </a:p>
        </p:txBody>
      </p:sp>
    </p:spTree>
    <p:extLst>
      <p:ext uri="{BB962C8B-B14F-4D97-AF65-F5344CB8AC3E}">
        <p14:creationId xmlns:p14="http://schemas.microsoft.com/office/powerpoint/2010/main" val="2958204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Ethnic and Cultural Variables</a:t>
            </a:r>
          </a:p>
        </p:txBody>
      </p:sp>
      <p:sp>
        <p:nvSpPr>
          <p:cNvPr id="2" name="Content Placeholder 1"/>
          <p:cNvSpPr>
            <a:spLocks noGrp="1"/>
          </p:cNvSpPr>
          <p:nvPr>
            <p:ph idx="1"/>
          </p:nvPr>
        </p:nvSpPr>
        <p:spPr/>
        <p:txBody>
          <a:bodyPr>
            <a:normAutofit/>
          </a:bodyPr>
          <a:lstStyle/>
          <a:p>
            <a:r>
              <a:rPr lang="en-US" sz="2000" b="1" dirty="0"/>
              <a:t>Highest rate of completed suicides</a:t>
            </a:r>
          </a:p>
          <a:p>
            <a:pPr lvl="1"/>
            <a:r>
              <a:rPr lang="en-US" sz="2000" b="1" dirty="0"/>
              <a:t>American Indian/Alaska Native</a:t>
            </a:r>
          </a:p>
          <a:p>
            <a:pPr lvl="1"/>
            <a:r>
              <a:rPr lang="en-US" sz="2000" b="1" dirty="0"/>
              <a:t>White males</a:t>
            </a:r>
          </a:p>
          <a:p>
            <a:pPr lvl="1"/>
            <a:endParaRPr lang="en-US" sz="2000" b="1" dirty="0"/>
          </a:p>
          <a:p>
            <a:r>
              <a:rPr lang="en-US" sz="2000" dirty="0"/>
              <a:t>Lower rates</a:t>
            </a:r>
          </a:p>
          <a:p>
            <a:pPr lvl="1"/>
            <a:r>
              <a:rPr lang="en-US" sz="2000" dirty="0"/>
              <a:t>African American</a:t>
            </a:r>
          </a:p>
          <a:p>
            <a:pPr lvl="1"/>
            <a:r>
              <a:rPr lang="en-US" sz="2000" dirty="0"/>
              <a:t>Hispanic/Latino males (females at risk)</a:t>
            </a:r>
          </a:p>
          <a:p>
            <a:pPr lvl="1"/>
            <a:r>
              <a:rPr lang="en-US" sz="2000" dirty="0"/>
              <a:t>Asian American/Pacific Islander</a:t>
            </a:r>
          </a:p>
          <a:p>
            <a:endParaRPr lang="en-US" sz="2000" dirty="0"/>
          </a:p>
        </p:txBody>
      </p:sp>
    </p:spTree>
    <p:extLst>
      <p:ext uri="{BB962C8B-B14F-4D97-AF65-F5344CB8AC3E}">
        <p14:creationId xmlns:p14="http://schemas.microsoft.com/office/powerpoint/2010/main" val="1116123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Choice of Method</a:t>
            </a:r>
          </a:p>
        </p:txBody>
      </p:sp>
      <p:sp>
        <p:nvSpPr>
          <p:cNvPr id="2" name="Content Placeholder 1"/>
          <p:cNvSpPr>
            <a:spLocks noGrp="1"/>
          </p:cNvSpPr>
          <p:nvPr>
            <p:ph idx="1"/>
          </p:nvPr>
        </p:nvSpPr>
        <p:spPr/>
        <p:txBody>
          <a:bodyPr>
            <a:normAutofit/>
          </a:bodyPr>
          <a:lstStyle/>
          <a:p>
            <a:r>
              <a:rPr lang="en-US" sz="2000" dirty="0"/>
              <a:t>Firearms</a:t>
            </a:r>
          </a:p>
          <a:p>
            <a:pPr lvl="1"/>
            <a:r>
              <a:rPr lang="en-US" sz="2000" dirty="0"/>
              <a:t>More than 50 percent of completed suicides</a:t>
            </a:r>
          </a:p>
          <a:p>
            <a:r>
              <a:rPr lang="en-US" sz="2000" dirty="0"/>
              <a:t>Drug overdose</a:t>
            </a:r>
          </a:p>
          <a:p>
            <a:pPr lvl="1"/>
            <a:r>
              <a:rPr lang="en-US" sz="2000" dirty="0"/>
              <a:t>70 percent of suicide attempts</a:t>
            </a:r>
          </a:p>
          <a:p>
            <a:r>
              <a:rPr lang="en-US" sz="2000" dirty="0"/>
              <a:t>Hanging/suffocation</a:t>
            </a:r>
          </a:p>
          <a:p>
            <a:pPr lvl="1"/>
            <a:r>
              <a:rPr lang="en-US" sz="2000" dirty="0"/>
              <a:t>Increased in recent years for all age groups</a:t>
            </a:r>
          </a:p>
          <a:p>
            <a:pPr lvl="2"/>
            <a:r>
              <a:rPr lang="en-US" sz="2000" dirty="0"/>
              <a:t>Especially among ages 45-59</a:t>
            </a:r>
          </a:p>
          <a:p>
            <a:pPr marL="571500" indent="-457200"/>
            <a:r>
              <a:rPr lang="en-US" sz="2000" dirty="0"/>
              <a:t>Older adolescents most frequently try hanging, jumping, and using firearms</a:t>
            </a:r>
          </a:p>
        </p:txBody>
      </p:sp>
    </p:spTree>
    <p:extLst>
      <p:ext uri="{BB962C8B-B14F-4D97-AF65-F5344CB8AC3E}">
        <p14:creationId xmlns:p14="http://schemas.microsoft.com/office/powerpoint/2010/main" val="1399306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6200"/>
            <a:ext cx="6347713" cy="1143000"/>
          </a:xfrm>
        </p:spPr>
        <p:txBody>
          <a:bodyPr>
            <a:normAutofit fontScale="90000"/>
          </a:bodyPr>
          <a:lstStyle/>
          <a:p>
            <a:r>
              <a:rPr lang="en-US" dirty="0"/>
              <a:t>Effects of Suicide on Friends and Family</a:t>
            </a:r>
          </a:p>
        </p:txBody>
      </p:sp>
      <p:sp>
        <p:nvSpPr>
          <p:cNvPr id="2" name="Content Placeholder 1"/>
          <p:cNvSpPr>
            <a:spLocks noGrp="1"/>
          </p:cNvSpPr>
          <p:nvPr>
            <p:ph idx="1"/>
          </p:nvPr>
        </p:nvSpPr>
        <p:spPr>
          <a:xfrm>
            <a:off x="454959" y="1371600"/>
            <a:ext cx="8229600" cy="5295010"/>
          </a:xfrm>
        </p:spPr>
        <p:txBody>
          <a:bodyPr>
            <a:normAutofit/>
          </a:bodyPr>
          <a:lstStyle/>
          <a:p>
            <a:r>
              <a:rPr lang="en-US" sz="2400" dirty="0"/>
              <a:t>Consistent themes among surviving friends</a:t>
            </a:r>
          </a:p>
          <a:p>
            <a:pPr lvl="1"/>
            <a:r>
              <a:rPr lang="en-US" sz="2400" b="1" dirty="0"/>
              <a:t>Guilt, </a:t>
            </a:r>
            <a:r>
              <a:rPr lang="en-US" sz="2400" dirty="0"/>
              <a:t>and an attempt to understand the tragedy</a:t>
            </a:r>
          </a:p>
          <a:p>
            <a:pPr lvl="1"/>
            <a:r>
              <a:rPr lang="en-US" sz="2400" dirty="0"/>
              <a:t>Development of </a:t>
            </a:r>
            <a:r>
              <a:rPr lang="en-US" sz="2400" b="1" dirty="0"/>
              <a:t>risky behaviors</a:t>
            </a:r>
          </a:p>
          <a:p>
            <a:pPr lvl="1"/>
            <a:r>
              <a:rPr lang="en-US" sz="2400" b="1" dirty="0"/>
              <a:t>Altered relationships</a:t>
            </a:r>
            <a:r>
              <a:rPr lang="en-US" sz="2400" dirty="0"/>
              <a:t> with friends</a:t>
            </a:r>
          </a:p>
          <a:p>
            <a:pPr lvl="1"/>
            <a:endParaRPr lang="en-US" sz="2400" dirty="0"/>
          </a:p>
          <a:p>
            <a:r>
              <a:rPr lang="en-US" sz="2400" dirty="0"/>
              <a:t>Surviving family members, especially parents, often feel guilt and responsibility</a:t>
            </a:r>
          </a:p>
          <a:p>
            <a:pPr lvl="1"/>
            <a:r>
              <a:rPr lang="en-US" sz="2400" b="1" dirty="0"/>
              <a:t>Increased rates of depression, anxiety, alcohol abuse, and marital difficulty</a:t>
            </a:r>
          </a:p>
        </p:txBody>
      </p:sp>
    </p:spTree>
    <p:extLst>
      <p:ext uri="{BB962C8B-B14F-4D97-AF65-F5344CB8AC3E}">
        <p14:creationId xmlns:p14="http://schemas.microsoft.com/office/powerpoint/2010/main" val="1766216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8"/>
          <p:cNvSpPr>
            <a:spLocks noGrp="1" noChangeArrowheads="1"/>
          </p:cNvSpPr>
          <p:nvPr>
            <p:ph type="title"/>
          </p:nvPr>
        </p:nvSpPr>
        <p:spPr/>
        <p:txBody>
          <a:bodyPr/>
          <a:lstStyle/>
          <a:p>
            <a:r>
              <a:rPr lang="en-US" altLang="en-US" dirty="0">
                <a:ea typeface="ＭＳ Ｐゴシック" panose="020B0600070205080204" pitchFamily="34" charset="-128"/>
              </a:rPr>
              <a:t>Suicide</a:t>
            </a:r>
          </a:p>
        </p:txBody>
      </p:sp>
      <p:sp>
        <p:nvSpPr>
          <p:cNvPr id="114697" name="Rectangle 9"/>
          <p:cNvSpPr>
            <a:spLocks noGrp="1" noChangeArrowheads="1"/>
          </p:cNvSpPr>
          <p:nvPr>
            <p:ph idx="1"/>
          </p:nvPr>
        </p:nvSpPr>
        <p:spPr/>
        <p:txBody>
          <a:bodyPr/>
          <a:lstStyle/>
          <a:p>
            <a:r>
              <a:rPr lang="en-US" altLang="en-US" sz="2000" dirty="0">
                <a:ea typeface="ＭＳ Ｐゴシック" panose="020B0600070205080204" pitchFamily="34" charset="-128"/>
              </a:rPr>
              <a:t>The intentional and conscious taking of one’s own life</a:t>
            </a:r>
          </a:p>
          <a:p>
            <a:endParaRPr lang="en-US" altLang="en-US" sz="2000" dirty="0">
              <a:ea typeface="ＭＳ Ｐゴシック" panose="020B0600070205080204" pitchFamily="34" charset="-128"/>
            </a:endParaRP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Of people who contemplate suicide, up to 90 percent have a mental illness</a:t>
            </a:r>
          </a:p>
          <a:p>
            <a:pPr lvl="1"/>
            <a:r>
              <a:rPr lang="en-US" altLang="en-US" sz="2000" b="1" dirty="0">
                <a:ea typeface="ＭＳ Ｐゴシック" panose="020B0600070205080204" pitchFamily="34" charset="-128"/>
              </a:rPr>
              <a:t>Often undiagnosed</a:t>
            </a:r>
          </a:p>
          <a:p>
            <a:endParaRPr lang="en-US" altLang="en-US" dirty="0">
              <a:ea typeface="ＭＳ Ｐゴシック" panose="020B0600070205080204" pitchFamily="34" charset="-128"/>
            </a:endParaRPr>
          </a:p>
        </p:txBody>
      </p:sp>
      <p:sp>
        <p:nvSpPr>
          <p:cNvPr id="819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Suicide Effects on Children</a:t>
            </a:r>
          </a:p>
        </p:txBody>
      </p:sp>
      <p:sp>
        <p:nvSpPr>
          <p:cNvPr id="2" name="Content Placeholder 1"/>
          <p:cNvSpPr>
            <a:spLocks noGrp="1"/>
          </p:cNvSpPr>
          <p:nvPr>
            <p:ph idx="1"/>
          </p:nvPr>
        </p:nvSpPr>
        <p:spPr/>
        <p:txBody>
          <a:bodyPr>
            <a:normAutofit/>
          </a:bodyPr>
          <a:lstStyle/>
          <a:p>
            <a:r>
              <a:rPr lang="en-US" sz="2400" u="sng" dirty="0"/>
              <a:t>Suicide of a parent can have lifelong effects</a:t>
            </a:r>
          </a:p>
          <a:p>
            <a:endParaRPr lang="en-US" sz="2400" dirty="0"/>
          </a:p>
          <a:p>
            <a:pPr lvl="1"/>
            <a:r>
              <a:rPr lang="en-US" sz="2400" dirty="0"/>
              <a:t>Child has increased risk of developing </a:t>
            </a:r>
            <a:r>
              <a:rPr lang="en-US" sz="2400" b="1" dirty="0"/>
              <a:t>mental health problems</a:t>
            </a:r>
          </a:p>
          <a:p>
            <a:pPr lvl="1"/>
            <a:endParaRPr lang="en-US" sz="2400" dirty="0"/>
          </a:p>
          <a:p>
            <a:pPr lvl="1"/>
            <a:r>
              <a:rPr lang="en-US" sz="2400" dirty="0"/>
              <a:t>Increased risk of </a:t>
            </a:r>
            <a:r>
              <a:rPr lang="en-US" sz="2400" b="1" dirty="0"/>
              <a:t>suicide</a:t>
            </a:r>
            <a:r>
              <a:rPr lang="en-US" sz="2400" dirty="0"/>
              <a:t>, especially if deceased parent was the mother</a:t>
            </a:r>
          </a:p>
        </p:txBody>
      </p:sp>
    </p:spTree>
    <p:extLst>
      <p:ext uri="{BB962C8B-B14F-4D97-AF65-F5344CB8AC3E}">
        <p14:creationId xmlns:p14="http://schemas.microsoft.com/office/powerpoint/2010/main" val="151348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Depression and Hopelessness</a:t>
            </a:r>
          </a:p>
        </p:txBody>
      </p:sp>
      <p:sp>
        <p:nvSpPr>
          <p:cNvPr id="22531" name="Rectangle 3"/>
          <p:cNvSpPr>
            <a:spLocks noGrp="1" noChangeArrowheads="1"/>
          </p:cNvSpPr>
          <p:nvPr>
            <p:ph idx="1"/>
          </p:nvPr>
        </p:nvSpPr>
        <p:spPr/>
        <p:txBody>
          <a:bodyPr/>
          <a:lstStyle/>
          <a:p>
            <a:pPr eaLnBrk="1" hangingPunct="1"/>
            <a:r>
              <a:rPr lang="en-US" altLang="en-US" dirty="0">
                <a:ea typeface="ＭＳ Ｐゴシック" panose="020B0600070205080204" pitchFamily="34" charset="-128"/>
              </a:rPr>
              <a:t>Psychological states most strongly associated with suicide</a:t>
            </a:r>
          </a:p>
          <a:p>
            <a:pPr lvl="1" eaLnBrk="1" hangingPunct="1"/>
            <a:r>
              <a:rPr lang="en-US" altLang="en-US" dirty="0">
                <a:ea typeface="ＭＳ Ｐゴシック" panose="020B0600070205080204" pitchFamily="34" charset="-128"/>
              </a:rPr>
              <a:t>Even mild depression increases risk</a:t>
            </a:r>
          </a:p>
          <a:p>
            <a:pPr lvl="1" eaLnBrk="1" hangingPunct="1"/>
            <a:r>
              <a:rPr lang="en-US" altLang="en-US" dirty="0">
                <a:ea typeface="ＭＳ Ｐゴシック" panose="020B0600070205080204" pitchFamily="34" charset="-128"/>
              </a:rPr>
              <a:t>Limited energy associated with severe depression makes suicide less likely</a:t>
            </a:r>
          </a:p>
          <a:p>
            <a:pPr eaLnBrk="1" hangingPunct="1"/>
            <a:r>
              <a:rPr lang="en-US" altLang="en-US" sz="2000" b="1" dirty="0">
                <a:ea typeface="ＭＳ Ｐゴシック" panose="020B0600070205080204" pitchFamily="34" charset="-128"/>
              </a:rPr>
              <a:t>Psychache</a:t>
            </a:r>
          </a:p>
          <a:p>
            <a:pPr lvl="1" eaLnBrk="1" hangingPunct="1"/>
            <a:r>
              <a:rPr lang="en-US" altLang="en-US" sz="2000" b="1" dirty="0">
                <a:ea typeface="ＭＳ Ｐゴシック" panose="020B0600070205080204" pitchFamily="34" charset="-128"/>
              </a:rPr>
              <a:t>Intolerable pain created from an absence of joy</a:t>
            </a:r>
          </a:p>
          <a:p>
            <a:pPr lvl="1" eaLnBrk="1" hangingPunct="1"/>
            <a:r>
              <a:rPr lang="en-US" altLang="en-US" sz="2000" b="1" dirty="0">
                <a:ea typeface="ＭＳ Ｐゴシック" panose="020B0600070205080204" pitchFamily="34" charset="-128"/>
              </a:rPr>
              <a:t>Strongly associated with suicidal ideation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Alcohol Consumption</a:t>
            </a:r>
          </a:p>
        </p:txBody>
      </p:sp>
      <p:sp>
        <p:nvSpPr>
          <p:cNvPr id="22531" name="Rectangle 3"/>
          <p:cNvSpPr>
            <a:spLocks noGrp="1" noChangeArrowheads="1"/>
          </p:cNvSpPr>
          <p:nvPr>
            <p:ph idx="1"/>
          </p:nvPr>
        </p:nvSpPr>
        <p:spPr/>
        <p:txBody>
          <a:bodyPr>
            <a:normAutofit/>
          </a:bodyPr>
          <a:lstStyle/>
          <a:p>
            <a:pPr eaLnBrk="1" hangingPunct="1"/>
            <a:r>
              <a:rPr lang="en-US" altLang="en-US" sz="2000" dirty="0">
                <a:ea typeface="ＭＳ Ｐゴシック" panose="020B0600070205080204" pitchFamily="34" charset="-128"/>
              </a:rPr>
              <a:t>One of most consistent correlates</a:t>
            </a:r>
          </a:p>
          <a:p>
            <a:pPr lvl="1" eaLnBrk="1" hangingPunct="1"/>
            <a:r>
              <a:rPr lang="en-US" altLang="en-US" sz="2000" dirty="0">
                <a:ea typeface="ＭＳ Ｐゴシック" panose="020B0600070205080204" pitchFamily="34" charset="-128"/>
              </a:rPr>
              <a:t>As many as 70% of suicide attempts involve alcohol</a:t>
            </a:r>
          </a:p>
          <a:p>
            <a:pPr lvl="1" eaLnBrk="1" hangingPunct="1"/>
            <a:r>
              <a:rPr lang="en-US" altLang="en-US" sz="2000" dirty="0">
                <a:ea typeface="ＭＳ Ｐゴシック" panose="020B0600070205080204" pitchFamily="34" charset="-128"/>
              </a:rPr>
              <a:t>Strong correlation to successful attempt</a:t>
            </a:r>
          </a:p>
          <a:p>
            <a:pPr eaLnBrk="1" hangingPunct="1"/>
            <a:r>
              <a:rPr lang="en-US" altLang="en-US" sz="2000" dirty="0">
                <a:ea typeface="ＭＳ Ｐゴシック" panose="020B0600070205080204" pitchFamily="34" charset="-128"/>
              </a:rPr>
              <a:t>May lower inhibitions related to fear of death </a:t>
            </a:r>
          </a:p>
          <a:p>
            <a:pPr eaLnBrk="1" hangingPunct="1"/>
            <a:r>
              <a:rPr lang="en-US" altLang="en-US" sz="2000" b="1" dirty="0">
                <a:ea typeface="ＭＳ Ｐゴシック" panose="020B0600070205080204" pitchFamily="34" charset="-128"/>
              </a:rPr>
              <a:t>Alcohol-induced myopia</a:t>
            </a:r>
          </a:p>
          <a:p>
            <a:pPr lvl="1" eaLnBrk="1" hangingPunct="1"/>
            <a:r>
              <a:rPr lang="en-US" altLang="en-US" sz="2000" dirty="0">
                <a:ea typeface="ＭＳ Ｐゴシック" panose="020B0600070205080204" pitchFamily="34" charset="-128"/>
              </a:rPr>
              <a:t>Focusing thoughts on the negative aspects of personal situations</a:t>
            </a:r>
          </a:p>
        </p:txBody>
      </p:sp>
    </p:spTree>
    <p:extLst>
      <p:ext uri="{BB962C8B-B14F-4D97-AF65-F5344CB8AC3E}">
        <p14:creationId xmlns:p14="http://schemas.microsoft.com/office/powerpoint/2010/main" val="4235815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Relational Perspective of Suicide:</a:t>
            </a:r>
          </a:p>
        </p:txBody>
      </p:sp>
      <p:sp>
        <p:nvSpPr>
          <p:cNvPr id="23555" name="Rectangle 3"/>
          <p:cNvSpPr>
            <a:spLocks noGrp="1" noChangeArrowheads="1"/>
          </p:cNvSpPr>
          <p:nvPr>
            <p:ph idx="1"/>
          </p:nvPr>
        </p:nvSpPr>
        <p:spPr/>
        <p:txBody>
          <a:bodyPr>
            <a:normAutofit/>
          </a:bodyPr>
          <a:lstStyle/>
          <a:p>
            <a:pPr eaLnBrk="1" hangingPunct="1"/>
            <a:r>
              <a:rPr lang="en-US" altLang="en-US" sz="2400" b="1" dirty="0">
                <a:ea typeface="ＭＳ Ｐゴシック" panose="020B0600070205080204" pitchFamily="34" charset="-128"/>
              </a:rPr>
              <a:t>Suicides are interpersonal in nature</a:t>
            </a:r>
          </a:p>
          <a:p>
            <a:pPr lvl="1" eaLnBrk="1" hangingPunct="1"/>
            <a:r>
              <a:rPr lang="en-US" altLang="en-US" sz="2000" dirty="0">
                <a:ea typeface="ＭＳ Ｐゴシック" panose="020B0600070205080204" pitchFamily="34" charset="-128"/>
              </a:rPr>
              <a:t>Occur following relationship conflicts</a:t>
            </a:r>
          </a:p>
          <a:p>
            <a:pPr eaLnBrk="1" hangingPunct="1"/>
            <a:r>
              <a:rPr lang="en-US" altLang="en-US" sz="2000" b="1" dirty="0">
                <a:ea typeface="ＭＳ Ｐゴシック" panose="020B0600070205080204" pitchFamily="34" charset="-128"/>
              </a:rPr>
              <a:t>Disconnection </a:t>
            </a:r>
            <a:r>
              <a:rPr lang="en-US" altLang="en-US" sz="2000" dirty="0">
                <a:ea typeface="ＭＳ Ｐゴシック" panose="020B0600070205080204" pitchFamily="34" charset="-128"/>
              </a:rPr>
              <a:t>from friends, family, religious institution, or community</a:t>
            </a:r>
          </a:p>
          <a:p>
            <a:pPr lvl="1" eaLnBrk="1" hangingPunct="1"/>
            <a:r>
              <a:rPr lang="en-US" altLang="en-US" sz="2000" dirty="0">
                <a:ea typeface="ＭＳ Ｐゴシック" panose="020B0600070205080204" pitchFamily="34" charset="-128"/>
              </a:rPr>
              <a:t>Increases susceptibility to suicide</a:t>
            </a:r>
          </a:p>
          <a:p>
            <a:pPr lvl="1" eaLnBrk="1" hangingPunct="1"/>
            <a:endParaRPr lang="en-US" altLang="en-US" sz="2000" dirty="0">
              <a:ea typeface="ＭＳ Ｐゴシック" panose="020B0600070205080204" pitchFamily="34" charset="-128"/>
            </a:endParaRPr>
          </a:p>
          <a:p>
            <a:pPr eaLnBrk="1" hangingPunct="1"/>
            <a:r>
              <a:rPr lang="en-US" altLang="en-US" sz="2000" u="sng" dirty="0">
                <a:ea typeface="ＭＳ Ｐゴシック" panose="020B0600070205080204" pitchFamily="34" charset="-128"/>
              </a:rPr>
              <a:t>Factors in children who consider suicide</a:t>
            </a:r>
          </a:p>
          <a:p>
            <a:pPr lvl="1" eaLnBrk="1" hangingPunct="1"/>
            <a:r>
              <a:rPr lang="en-US" altLang="en-US" sz="2000" b="1" dirty="0">
                <a:ea typeface="ＭＳ Ｐゴシック" panose="020B0600070205080204" pitchFamily="34" charset="-128"/>
              </a:rPr>
              <a:t>Loss </a:t>
            </a:r>
            <a:r>
              <a:rPr lang="en-US" altLang="en-US" sz="2000" dirty="0">
                <a:ea typeface="ＭＳ Ｐゴシック" panose="020B0600070205080204" pitchFamily="34" charset="-128"/>
              </a:rPr>
              <a:t>of parent figure before age 12</a:t>
            </a:r>
          </a:p>
          <a:p>
            <a:pPr lvl="1" eaLnBrk="1" hangingPunct="1"/>
            <a:r>
              <a:rPr lang="en-US" altLang="en-US" sz="2000" b="1" dirty="0">
                <a:ea typeface="ＭＳ Ｐゴシック" panose="020B0600070205080204" pitchFamily="34" charset="-128"/>
              </a:rPr>
              <a:t>Abuse/</a:t>
            </a:r>
            <a:r>
              <a:rPr lang="en-US" altLang="en-US" sz="2000" dirty="0">
                <a:ea typeface="ＭＳ Ｐゴシック" panose="020B0600070205080204" pitchFamily="34" charset="-128"/>
              </a:rPr>
              <a:t> traumatic events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p:txBody>
          <a:bodyPr/>
          <a:lstStyle/>
          <a:p>
            <a:r>
              <a:rPr lang="en-US" altLang="en-US" dirty="0">
                <a:ea typeface="ＭＳ Ｐゴシック" panose="020B0600070205080204" pitchFamily="34" charset="-128"/>
              </a:rPr>
              <a:t>Sociocultural Perspective of Suicide</a:t>
            </a:r>
          </a:p>
        </p:txBody>
      </p:sp>
      <p:sp>
        <p:nvSpPr>
          <p:cNvPr id="134149" name="Rectangle 5"/>
          <p:cNvSpPr>
            <a:spLocks noGrp="1" noChangeArrowheads="1"/>
          </p:cNvSpPr>
          <p:nvPr>
            <p:ph idx="1"/>
          </p:nvPr>
        </p:nvSpPr>
        <p:spPr/>
        <p:txBody>
          <a:bodyPr>
            <a:normAutofit/>
          </a:bodyPr>
          <a:lstStyle/>
          <a:p>
            <a:r>
              <a:rPr lang="en-US" altLang="en-US" sz="2400" dirty="0">
                <a:ea typeface="ＭＳ Ｐゴシック" panose="020B0600070205080204" pitchFamily="34" charset="-128"/>
              </a:rPr>
              <a:t>Marginalization</a:t>
            </a:r>
          </a:p>
          <a:p>
            <a:pPr lvl="1"/>
            <a:r>
              <a:rPr lang="en-US" altLang="en-US" sz="2200" dirty="0">
                <a:ea typeface="ＭＳ Ｐゴシック" panose="020B0600070205080204" pitchFamily="34" charset="-128"/>
              </a:rPr>
              <a:t>Acculturative Process</a:t>
            </a:r>
          </a:p>
          <a:p>
            <a:pPr lvl="1"/>
            <a:r>
              <a:rPr lang="en-US" altLang="en-US" sz="2000" dirty="0">
                <a:ea typeface="ＭＳ Ｐゴシック" panose="020B0600070205080204" pitchFamily="34" charset="-128"/>
              </a:rPr>
              <a:t>Inability to integrate oneself into society</a:t>
            </a:r>
          </a:p>
          <a:p>
            <a:pPr lvl="1"/>
            <a:r>
              <a:rPr lang="en-US" altLang="en-US" sz="2000" dirty="0">
                <a:ea typeface="ＭＳ Ｐゴシック" panose="020B0600070205080204" pitchFamily="34" charset="-128"/>
              </a:rPr>
              <a:t>Lack of close ties deprives one of support systems necessary for adaptive functioning</a:t>
            </a:r>
          </a:p>
          <a:p>
            <a:r>
              <a:rPr lang="en-US" altLang="en-US" sz="2400" dirty="0">
                <a:ea typeface="ＭＳ Ｐゴシック" panose="020B0600070205080204" pitchFamily="34" charset="-128"/>
              </a:rPr>
              <a:t>Isolation/Relational Detachment</a:t>
            </a:r>
          </a:p>
          <a:p>
            <a:pPr lvl="1"/>
            <a:r>
              <a:rPr lang="en-US" altLang="en-US" sz="2000" dirty="0">
                <a:ea typeface="ＭＳ Ｐゴシック" panose="020B0600070205080204" pitchFamily="34" charset="-128"/>
              </a:rPr>
              <a:t>Modern technological society</a:t>
            </a:r>
          </a:p>
          <a:p>
            <a:pPr lvl="1"/>
            <a:r>
              <a:rPr lang="en-US" altLang="en-US" sz="2000" dirty="0">
                <a:ea typeface="ＭＳ Ｐゴシック" panose="020B0600070205080204" pitchFamily="34" charset="-128"/>
              </a:rPr>
              <a:t>Alienation of lesbian, gay, bisexual and transgender youth; Discrimination</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ea typeface="ＭＳ Ｐゴシック" panose="020B0600070205080204" pitchFamily="34" charset="-128"/>
              </a:rPr>
              <a:t>Marital Status</a:t>
            </a:r>
          </a:p>
        </p:txBody>
      </p:sp>
      <p:sp>
        <p:nvSpPr>
          <p:cNvPr id="24579" name="Content Placeholder 2"/>
          <p:cNvSpPr>
            <a:spLocks noGrp="1"/>
          </p:cNvSpPr>
          <p:nvPr>
            <p:ph idx="1"/>
          </p:nvPr>
        </p:nvSpPr>
        <p:spPr/>
        <p:txBody>
          <a:bodyPr>
            <a:normAutofit/>
          </a:bodyPr>
          <a:lstStyle/>
          <a:p>
            <a:r>
              <a:rPr lang="en-US" altLang="en-US" sz="2400" dirty="0">
                <a:ea typeface="ＭＳ Ｐゴシック" panose="020B0600070205080204" pitchFamily="34" charset="-128"/>
              </a:rPr>
              <a:t>Stable marriage or relationship makes suicide less likely</a:t>
            </a:r>
          </a:p>
          <a:p>
            <a:r>
              <a:rPr lang="en-US" altLang="en-US" sz="2400" dirty="0">
                <a:ea typeface="ＭＳ Ｐゴシック" panose="020B0600070205080204" pitchFamily="34" charset="-128"/>
              </a:rPr>
              <a:t>For women, having children decreases suicide risk</a:t>
            </a:r>
          </a:p>
          <a:p>
            <a:r>
              <a:rPr lang="en-US" altLang="en-US" sz="2400" dirty="0">
                <a:ea typeface="ＭＳ Ｐゴシック" panose="020B0600070205080204" pitchFamily="34" charset="-128"/>
              </a:rPr>
              <a:t>Divorced, separated, or widowed have higher suicide rates</a:t>
            </a:r>
          </a:p>
          <a:p>
            <a:r>
              <a:rPr lang="en-US" altLang="en-US" sz="2400" b="1" dirty="0">
                <a:ea typeface="ＭＳ Ｐゴシック" panose="020B0600070205080204" pitchFamily="34" charset="-128"/>
              </a:rPr>
              <a:t>Death of a spouse associated with 50 percent higher suicide rate for men</a:t>
            </a:r>
          </a:p>
        </p:txBody>
      </p:sp>
    </p:spTree>
    <p:extLst>
      <p:ext uri="{BB962C8B-B14F-4D97-AF65-F5344CB8AC3E}">
        <p14:creationId xmlns:p14="http://schemas.microsoft.com/office/powerpoint/2010/main" val="3495141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Gender</a:t>
            </a:r>
          </a:p>
        </p:txBody>
      </p:sp>
      <p:sp>
        <p:nvSpPr>
          <p:cNvPr id="2" name="Content Placeholder 1"/>
          <p:cNvSpPr>
            <a:spLocks noGrp="1"/>
          </p:cNvSpPr>
          <p:nvPr>
            <p:ph idx="1"/>
          </p:nvPr>
        </p:nvSpPr>
        <p:spPr/>
        <p:txBody>
          <a:bodyPr>
            <a:normAutofit/>
          </a:bodyPr>
          <a:lstStyle/>
          <a:p>
            <a:r>
              <a:rPr lang="en-US" sz="2400" dirty="0"/>
              <a:t>Females have higher rates of suicidal thoughts and attempts</a:t>
            </a:r>
          </a:p>
          <a:p>
            <a:r>
              <a:rPr lang="en-US" sz="2400" dirty="0"/>
              <a:t>Death from suicide occurs much more frequently among </a:t>
            </a:r>
            <a:r>
              <a:rPr lang="en-US" sz="2400" b="1" dirty="0"/>
              <a:t>males</a:t>
            </a:r>
          </a:p>
          <a:p>
            <a:pPr lvl="1"/>
            <a:r>
              <a:rPr lang="en-US" sz="2400" b="1" dirty="0"/>
              <a:t>79 percent of all U.S. suicides male</a:t>
            </a:r>
          </a:p>
          <a:p>
            <a:r>
              <a:rPr lang="en-US" sz="2400"/>
              <a:t>Males choose lethal </a:t>
            </a:r>
            <a:r>
              <a:rPr lang="en-US" sz="2400" dirty="0"/>
              <a:t>methods</a:t>
            </a:r>
          </a:p>
          <a:p>
            <a:r>
              <a:rPr lang="en-US" sz="2400" dirty="0"/>
              <a:t>Drug overdose/poisoning most common means for women</a:t>
            </a:r>
          </a:p>
        </p:txBody>
      </p:sp>
    </p:spTree>
    <p:extLst>
      <p:ext uri="{BB962C8B-B14F-4D97-AF65-F5344CB8AC3E}">
        <p14:creationId xmlns:p14="http://schemas.microsoft.com/office/powerpoint/2010/main" val="3260216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57468C-8638-4539-8070-C192821C9201}"/>
              </a:ext>
            </a:extLst>
          </p:cNvPr>
          <p:cNvSpPr>
            <a:spLocks noGrp="1"/>
          </p:cNvSpPr>
          <p:nvPr>
            <p:ph type="title"/>
          </p:nvPr>
        </p:nvSpPr>
        <p:spPr/>
        <p:txBody>
          <a:bodyPr/>
          <a:lstStyle/>
          <a:p>
            <a:r>
              <a:rPr lang="en-US" dirty="0"/>
              <a:t>Protective Factors</a:t>
            </a:r>
          </a:p>
        </p:txBody>
      </p:sp>
      <p:sp>
        <p:nvSpPr>
          <p:cNvPr id="2" name="Content Placeholder 1">
            <a:extLst>
              <a:ext uri="{FF2B5EF4-FFF2-40B4-BE49-F238E27FC236}">
                <a16:creationId xmlns:a16="http://schemas.microsoft.com/office/drawing/2014/main" id="{80086FDB-9F39-4B6F-A84E-0992B0F29C2D}"/>
              </a:ext>
            </a:extLst>
          </p:cNvPr>
          <p:cNvSpPr>
            <a:spLocks noGrp="1"/>
          </p:cNvSpPr>
          <p:nvPr>
            <p:ph idx="1"/>
          </p:nvPr>
        </p:nvSpPr>
        <p:spPr/>
        <p:txBody>
          <a:bodyPr>
            <a:normAutofit/>
          </a:bodyPr>
          <a:lstStyle/>
          <a:p>
            <a:r>
              <a:rPr lang="en-US" sz="2000" dirty="0"/>
              <a:t>Meaning to life</a:t>
            </a:r>
          </a:p>
          <a:p>
            <a:r>
              <a:rPr lang="en-US" sz="2000" dirty="0"/>
              <a:t>Sense responsibility –family, </a:t>
            </a:r>
            <a:r>
              <a:rPr lang="en-US" sz="2000" b="1" dirty="0"/>
              <a:t>pets</a:t>
            </a:r>
            <a:r>
              <a:rPr lang="en-US" sz="2000" dirty="0"/>
              <a:t>, friends</a:t>
            </a:r>
          </a:p>
          <a:p>
            <a:r>
              <a:rPr lang="en-US" sz="2000" dirty="0"/>
              <a:t>Sobriety – see self as survivor</a:t>
            </a:r>
          </a:p>
          <a:p>
            <a:r>
              <a:rPr lang="en-US" sz="2000" dirty="0"/>
              <a:t>Persevering through adversity</a:t>
            </a:r>
          </a:p>
          <a:p>
            <a:endParaRPr lang="en-US" sz="2000" dirty="0"/>
          </a:p>
          <a:p>
            <a:r>
              <a:rPr lang="en-US" sz="2000" dirty="0"/>
              <a:t>Connection to others; learning their value to others/ worth to others</a:t>
            </a:r>
          </a:p>
          <a:p>
            <a:r>
              <a:rPr lang="en-US" sz="2000" dirty="0"/>
              <a:t>Fear of religious condemnation</a:t>
            </a:r>
          </a:p>
          <a:p>
            <a:r>
              <a:rPr lang="en-US" sz="2000" dirty="0"/>
              <a:t>Future goals</a:t>
            </a:r>
          </a:p>
        </p:txBody>
      </p:sp>
    </p:spTree>
    <p:extLst>
      <p:ext uri="{BB962C8B-B14F-4D97-AF65-F5344CB8AC3E}">
        <p14:creationId xmlns:p14="http://schemas.microsoft.com/office/powerpoint/2010/main" val="3424278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and Protective Factors in Suicide Assessment and Intervention</a:t>
            </a:r>
          </a:p>
        </p:txBody>
      </p:sp>
      <p:pic>
        <p:nvPicPr>
          <p:cNvPr id="3" name="Picture 2" descr="Risk and protective factors in suicide assessment and intervention&#10;"/>
          <p:cNvPicPr>
            <a:picLocks noChangeAspect="1"/>
          </p:cNvPicPr>
          <p:nvPr/>
        </p:nvPicPr>
        <p:blipFill>
          <a:blip r:embed="rId3"/>
          <a:stretch>
            <a:fillRect/>
          </a:stretch>
        </p:blipFill>
        <p:spPr>
          <a:xfrm>
            <a:off x="153592" y="1905000"/>
            <a:ext cx="8985926" cy="4023360"/>
          </a:xfrm>
          <a:prstGeom prst="rect">
            <a:avLst/>
          </a:prstGeom>
        </p:spPr>
      </p:pic>
    </p:spTree>
    <p:extLst>
      <p:ext uri="{BB962C8B-B14F-4D97-AF65-F5344CB8AC3E}">
        <p14:creationId xmlns:p14="http://schemas.microsoft.com/office/powerpoint/2010/main" val="2229551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ea typeface="ＭＳ Ｐゴシック" panose="020B0600070205080204" pitchFamily="34" charset="-128"/>
              </a:rPr>
              <a:t>Working with a Potentially Suicidal Individual</a:t>
            </a:r>
          </a:p>
        </p:txBody>
      </p:sp>
      <p:sp>
        <p:nvSpPr>
          <p:cNvPr id="35843" name="Content Placeholder 2"/>
          <p:cNvSpPr>
            <a:spLocks noGrp="1"/>
          </p:cNvSpPr>
          <p:nvPr>
            <p:ph idx="1"/>
          </p:nvPr>
        </p:nvSpPr>
        <p:spPr/>
        <p:txBody>
          <a:bodyPr>
            <a:normAutofit lnSpcReduction="10000"/>
          </a:bodyPr>
          <a:lstStyle/>
          <a:p>
            <a:pPr eaLnBrk="1" hangingPunct="1"/>
            <a:r>
              <a:rPr lang="en-US" altLang="en-US" sz="2000" b="1" dirty="0">
                <a:ea typeface="ＭＳ Ｐゴシック" panose="020B0600070205080204" pitchFamily="34" charset="-128"/>
              </a:rPr>
              <a:t>Have empathy for the need for break from emotional pain</a:t>
            </a:r>
          </a:p>
          <a:p>
            <a:pPr eaLnBrk="1" hangingPunct="1"/>
            <a:r>
              <a:rPr lang="en-US" altLang="en-US" sz="2000" b="1" u="sng" dirty="0">
                <a:ea typeface="ＭＳ Ｐゴシック" panose="020B0600070205080204" pitchFamily="34" charset="-128"/>
              </a:rPr>
              <a:t>Ask – get people talking</a:t>
            </a:r>
          </a:p>
          <a:p>
            <a:pPr lvl="1" eaLnBrk="1" hangingPunct="1"/>
            <a:r>
              <a:rPr lang="en-US" altLang="en-US" sz="2000" dirty="0">
                <a:ea typeface="ＭＳ Ｐゴシック" panose="020B0600070205080204" pitchFamily="34" charset="-128"/>
              </a:rPr>
              <a:t>BE Direct – not “harm self” but “kill self”</a:t>
            </a:r>
          </a:p>
          <a:p>
            <a:pPr lvl="1" eaLnBrk="1" hangingPunct="1"/>
            <a:r>
              <a:rPr lang="en-US" altLang="en-US" sz="2000" dirty="0">
                <a:ea typeface="ＭＳ Ｐゴシック" panose="020B0600070205080204" pitchFamily="34" charset="-128"/>
              </a:rPr>
              <a:t>Does not increase suicide risk</a:t>
            </a:r>
          </a:p>
          <a:p>
            <a:pPr lvl="1" eaLnBrk="1" hangingPunct="1"/>
            <a:r>
              <a:rPr lang="en-US" altLang="en-US" sz="2000" dirty="0">
                <a:ea typeface="ＭＳ Ｐゴシック" panose="020B0600070205080204" pitchFamily="34" charset="-128"/>
              </a:rPr>
              <a:t>Does not plant ideas/suggestions</a:t>
            </a:r>
          </a:p>
          <a:p>
            <a:pPr lvl="1" eaLnBrk="1" hangingPunct="1"/>
            <a:r>
              <a:rPr lang="en-US" altLang="en-US" sz="2000" dirty="0">
                <a:ea typeface="ＭＳ Ｐゴシック" panose="020B0600070205080204" pitchFamily="34" charset="-128"/>
              </a:rPr>
              <a:t>Talking about it does not prevent attempt</a:t>
            </a:r>
          </a:p>
          <a:p>
            <a:pPr marL="0" indent="0" eaLnBrk="1" hangingPunct="1">
              <a:buNone/>
            </a:pPr>
            <a:r>
              <a:rPr lang="en-US" altLang="en-US" sz="2000" dirty="0">
                <a:ea typeface="ＭＳ Ｐゴシック" panose="020B0600070205080204" pitchFamily="34" charset="-128"/>
              </a:rPr>
              <a:t>Evaluation:</a:t>
            </a:r>
          </a:p>
          <a:p>
            <a:pPr lvl="1" eaLnBrk="1" hangingPunct="1"/>
            <a:r>
              <a:rPr lang="en-US" altLang="en-US" sz="2000" dirty="0">
                <a:ea typeface="ＭＳ Ｐゴシック" panose="020B0600070205080204" pitchFamily="34" charset="-128"/>
              </a:rPr>
              <a:t>Assess the degree of risk (low or high)</a:t>
            </a:r>
          </a:p>
          <a:p>
            <a:pPr lvl="2" eaLnBrk="1" hangingPunct="1"/>
            <a:r>
              <a:rPr lang="en-US" altLang="en-US" sz="2000" dirty="0">
                <a:ea typeface="ＭＳ Ｐゴシック" panose="020B0600070205080204" pitchFamily="34" charset="-128"/>
              </a:rPr>
              <a:t>Ideation (low) -&gt;Planning-&gt; Intent (high)</a:t>
            </a:r>
          </a:p>
          <a:p>
            <a:endParaRPr lang="en-US" altLang="en-US" dirty="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Prevalence of Suicidal Behavior</a:t>
            </a:r>
          </a:p>
        </p:txBody>
      </p:sp>
      <p:sp>
        <p:nvSpPr>
          <p:cNvPr id="2" name="Content Placeholder 1"/>
          <p:cNvSpPr>
            <a:spLocks noGrp="1"/>
          </p:cNvSpPr>
          <p:nvPr>
            <p:ph idx="1"/>
          </p:nvPr>
        </p:nvSpPr>
        <p:spPr/>
        <p:txBody>
          <a:bodyPr>
            <a:normAutofit/>
          </a:bodyPr>
          <a:lstStyle/>
          <a:p>
            <a:r>
              <a:rPr lang="en-US" sz="2000" dirty="0"/>
              <a:t>About </a:t>
            </a:r>
            <a:r>
              <a:rPr lang="en-US" sz="2000" b="1" dirty="0"/>
              <a:t>one million adults attempt suicide </a:t>
            </a:r>
            <a:r>
              <a:rPr lang="en-US" sz="2000" dirty="0"/>
              <a:t>each year</a:t>
            </a:r>
          </a:p>
          <a:p>
            <a:pPr lvl="1"/>
            <a:r>
              <a:rPr lang="en-US" sz="2000" dirty="0"/>
              <a:t>One death for every 25 suicide attempts</a:t>
            </a:r>
          </a:p>
          <a:p>
            <a:pPr lvl="1"/>
            <a:r>
              <a:rPr lang="en-US" sz="2000" dirty="0"/>
              <a:t>Attempts higher for the young</a:t>
            </a:r>
          </a:p>
          <a:p>
            <a:r>
              <a:rPr lang="en-US" sz="2000" dirty="0"/>
              <a:t>Suicidal behavior begin with suicidal thoughts</a:t>
            </a:r>
          </a:p>
          <a:p>
            <a:pPr lvl="1"/>
            <a:r>
              <a:rPr lang="en-US" sz="2000" dirty="0"/>
              <a:t>Some people develop a plan</a:t>
            </a:r>
          </a:p>
          <a:p>
            <a:pPr lvl="2"/>
            <a:r>
              <a:rPr lang="en-US" sz="2000" dirty="0"/>
              <a:t>Smaller number attempt suicide</a:t>
            </a:r>
          </a:p>
        </p:txBody>
      </p:sp>
    </p:spTree>
    <p:extLst>
      <p:ext uri="{BB962C8B-B14F-4D97-AF65-F5344CB8AC3E}">
        <p14:creationId xmlns:p14="http://schemas.microsoft.com/office/powerpoint/2010/main" val="2582692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7633AC-2DAF-4FAA-BDC3-5F7D4A6B1720}"/>
              </a:ext>
            </a:extLst>
          </p:cNvPr>
          <p:cNvSpPr>
            <a:spLocks noGrp="1"/>
          </p:cNvSpPr>
          <p:nvPr>
            <p:ph type="title"/>
          </p:nvPr>
        </p:nvSpPr>
        <p:spPr/>
        <p:txBody>
          <a:bodyPr/>
          <a:lstStyle/>
          <a:p>
            <a:r>
              <a:rPr lang="en-US" dirty="0"/>
              <a:t>Warning Signs</a:t>
            </a:r>
          </a:p>
        </p:txBody>
      </p:sp>
      <p:sp>
        <p:nvSpPr>
          <p:cNvPr id="2" name="Content Placeholder 1">
            <a:extLst>
              <a:ext uri="{FF2B5EF4-FFF2-40B4-BE49-F238E27FC236}">
                <a16:creationId xmlns:a16="http://schemas.microsoft.com/office/drawing/2014/main" id="{F38A65B6-88AF-4E4F-A35E-5C175D6E59C1}"/>
              </a:ext>
            </a:extLst>
          </p:cNvPr>
          <p:cNvSpPr>
            <a:spLocks noGrp="1"/>
          </p:cNvSpPr>
          <p:nvPr>
            <p:ph idx="1"/>
          </p:nvPr>
        </p:nvSpPr>
        <p:spPr/>
        <p:txBody>
          <a:bodyPr>
            <a:normAutofit/>
          </a:bodyPr>
          <a:lstStyle/>
          <a:p>
            <a:r>
              <a:rPr lang="en-US" sz="2000" b="1" dirty="0"/>
              <a:t>Specificity of Plan</a:t>
            </a:r>
          </a:p>
          <a:p>
            <a:pPr lvl="1"/>
            <a:r>
              <a:rPr lang="en-US" sz="2000" dirty="0"/>
              <a:t>Greater Detail = Greater Intent</a:t>
            </a:r>
          </a:p>
          <a:p>
            <a:pPr lvl="1"/>
            <a:r>
              <a:rPr lang="en-US" sz="2000" dirty="0"/>
              <a:t>Tend to not switch to another plan</a:t>
            </a:r>
          </a:p>
          <a:p>
            <a:pPr lvl="3"/>
            <a:r>
              <a:rPr lang="en-US" sz="2000" dirty="0"/>
              <a:t>Exp: NOT SWITCH FROM PILLS TO GUNS</a:t>
            </a:r>
          </a:p>
          <a:p>
            <a:r>
              <a:rPr lang="en-US" sz="2000" b="1" dirty="0"/>
              <a:t>Availability of means</a:t>
            </a:r>
          </a:p>
          <a:p>
            <a:r>
              <a:rPr lang="en-US" sz="2000" b="1" dirty="0"/>
              <a:t>Lethality:</a:t>
            </a:r>
            <a:r>
              <a:rPr lang="en-US" sz="2000" dirty="0"/>
              <a:t> hanging and guns most lethal</a:t>
            </a:r>
          </a:p>
          <a:p>
            <a:r>
              <a:rPr lang="en-US" sz="2000" b="1" dirty="0"/>
              <a:t>Past Suicide attempt</a:t>
            </a:r>
            <a:r>
              <a:rPr lang="en-US" sz="2000" dirty="0"/>
              <a:t>; how recent</a:t>
            </a:r>
          </a:p>
          <a:p>
            <a:r>
              <a:rPr lang="en-US" sz="2000" b="1" dirty="0"/>
              <a:t>Impulsivity</a:t>
            </a:r>
            <a:r>
              <a:rPr lang="en-US" sz="2000" dirty="0"/>
              <a:t>: drugs; mania; ADHD; borderline; lack 				of sleep</a:t>
            </a:r>
          </a:p>
        </p:txBody>
      </p:sp>
    </p:spTree>
    <p:extLst>
      <p:ext uri="{BB962C8B-B14F-4D97-AF65-F5344CB8AC3E}">
        <p14:creationId xmlns:p14="http://schemas.microsoft.com/office/powerpoint/2010/main" val="128719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222F04-FB85-48A8-B623-613370010F74}"/>
              </a:ext>
            </a:extLst>
          </p:cNvPr>
          <p:cNvSpPr>
            <a:spLocks noGrp="1"/>
          </p:cNvSpPr>
          <p:nvPr>
            <p:ph type="title"/>
          </p:nvPr>
        </p:nvSpPr>
        <p:spPr/>
        <p:txBody>
          <a:bodyPr/>
          <a:lstStyle/>
          <a:p>
            <a:r>
              <a:rPr lang="en-US" dirty="0"/>
              <a:t>Warning Signs </a:t>
            </a:r>
          </a:p>
        </p:txBody>
      </p:sp>
      <p:sp>
        <p:nvSpPr>
          <p:cNvPr id="2" name="Content Placeholder 1">
            <a:extLst>
              <a:ext uri="{FF2B5EF4-FFF2-40B4-BE49-F238E27FC236}">
                <a16:creationId xmlns:a16="http://schemas.microsoft.com/office/drawing/2014/main" id="{8A350293-499A-4A57-8218-0D0C0D18FCE1}"/>
              </a:ext>
            </a:extLst>
          </p:cNvPr>
          <p:cNvSpPr>
            <a:spLocks noGrp="1"/>
          </p:cNvSpPr>
          <p:nvPr>
            <p:ph idx="1"/>
          </p:nvPr>
        </p:nvSpPr>
        <p:spPr/>
        <p:txBody>
          <a:bodyPr>
            <a:normAutofit lnSpcReduction="10000"/>
          </a:bodyPr>
          <a:lstStyle/>
          <a:p>
            <a:r>
              <a:rPr lang="en-US" sz="2000" b="1" dirty="0"/>
              <a:t>Prolonged Insomnia - Significant</a:t>
            </a:r>
          </a:p>
          <a:p>
            <a:r>
              <a:rPr lang="en-US" sz="2000" b="1" dirty="0"/>
              <a:t>Anxiety/Panic/Agitation </a:t>
            </a:r>
            <a:r>
              <a:rPr lang="en-US" sz="2000" dirty="0"/>
              <a:t>– </a:t>
            </a:r>
            <a:r>
              <a:rPr lang="en-US" sz="2000" b="1" dirty="0"/>
              <a:t>Significant</a:t>
            </a:r>
          </a:p>
          <a:p>
            <a:r>
              <a:rPr lang="en-US" sz="2000" b="1" dirty="0"/>
              <a:t>Psych-Ache - Significant</a:t>
            </a:r>
          </a:p>
          <a:p>
            <a:r>
              <a:rPr lang="en-US" sz="2000" dirty="0"/>
              <a:t>Recent Hospital discharge;1</a:t>
            </a:r>
            <a:r>
              <a:rPr lang="en-US" sz="2000" baseline="30000" dirty="0"/>
              <a:t>st</a:t>
            </a:r>
            <a:r>
              <a:rPr lang="en-US" sz="2000" dirty="0"/>
              <a:t> week high risk</a:t>
            </a:r>
          </a:p>
          <a:p>
            <a:r>
              <a:rPr lang="en-US" sz="2000" dirty="0"/>
              <a:t>Physical Pain: Unresolved</a:t>
            </a:r>
          </a:p>
          <a:p>
            <a:r>
              <a:rPr lang="en-US" sz="2000" dirty="0"/>
              <a:t>Terminal Illness</a:t>
            </a:r>
          </a:p>
          <a:p>
            <a:r>
              <a:rPr lang="en-US" sz="2000" dirty="0"/>
              <a:t>Unresolved Trauma; Lack of support for disclosure of abuse</a:t>
            </a:r>
          </a:p>
          <a:p>
            <a:r>
              <a:rPr lang="en-US" sz="2000" dirty="0"/>
              <a:t>Demographic risks do not help with assessment – be individual focused </a:t>
            </a:r>
          </a:p>
        </p:txBody>
      </p:sp>
    </p:spTree>
    <p:extLst>
      <p:ext uri="{BB962C8B-B14F-4D97-AF65-F5344CB8AC3E}">
        <p14:creationId xmlns:p14="http://schemas.microsoft.com/office/powerpoint/2010/main" val="30948791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57DF2C-AD74-4ABD-9A86-98DC95966683}"/>
              </a:ext>
            </a:extLst>
          </p:cNvPr>
          <p:cNvSpPr>
            <a:spLocks noGrp="1"/>
          </p:cNvSpPr>
          <p:nvPr>
            <p:ph type="title"/>
          </p:nvPr>
        </p:nvSpPr>
        <p:spPr/>
        <p:txBody>
          <a:bodyPr/>
          <a:lstStyle/>
          <a:p>
            <a:r>
              <a:rPr lang="en-US" dirty="0"/>
              <a:t>The Suicide State is Temporary</a:t>
            </a:r>
          </a:p>
        </p:txBody>
      </p:sp>
      <p:sp>
        <p:nvSpPr>
          <p:cNvPr id="2" name="Content Placeholder 1">
            <a:extLst>
              <a:ext uri="{FF2B5EF4-FFF2-40B4-BE49-F238E27FC236}">
                <a16:creationId xmlns:a16="http://schemas.microsoft.com/office/drawing/2014/main" id="{8F5092C1-D741-4919-B8B2-16D34797A90C}"/>
              </a:ext>
            </a:extLst>
          </p:cNvPr>
          <p:cNvSpPr>
            <a:spLocks noGrp="1"/>
          </p:cNvSpPr>
          <p:nvPr>
            <p:ph idx="1"/>
          </p:nvPr>
        </p:nvSpPr>
        <p:spPr/>
        <p:txBody>
          <a:bodyPr/>
          <a:lstStyle/>
          <a:p>
            <a:r>
              <a:rPr lang="en-US" sz="2000" dirty="0"/>
              <a:t>How intense is the suicide thoughts this week? Waxes and wains</a:t>
            </a:r>
          </a:p>
          <a:p>
            <a:pPr lvl="1"/>
            <a:r>
              <a:rPr lang="en-US" sz="2000" b="1" dirty="0"/>
              <a:t>Helping them through the difficult periods</a:t>
            </a:r>
          </a:p>
          <a:p>
            <a:pPr marL="457200" lvl="1" indent="0">
              <a:buNone/>
            </a:pPr>
            <a:endParaRPr lang="en-US" sz="2000" dirty="0"/>
          </a:p>
          <a:p>
            <a:r>
              <a:rPr lang="en-US" sz="2000" dirty="0"/>
              <a:t>Possibility for impact and change </a:t>
            </a:r>
          </a:p>
          <a:p>
            <a:endParaRPr lang="en-US" sz="2000" dirty="0"/>
          </a:p>
          <a:p>
            <a:r>
              <a:rPr lang="en-US" sz="2000" b="1" dirty="0"/>
              <a:t>Goal– to develop a plan to stop the pain, less about dying; identify the pain</a:t>
            </a:r>
          </a:p>
          <a:p>
            <a:r>
              <a:rPr lang="en-US" sz="2000" dirty="0"/>
              <a:t>Suicide is a Isolatory Act</a:t>
            </a:r>
          </a:p>
          <a:p>
            <a:endParaRPr lang="en-US" dirty="0"/>
          </a:p>
        </p:txBody>
      </p:sp>
    </p:spTree>
    <p:extLst>
      <p:ext uri="{BB962C8B-B14F-4D97-AF65-F5344CB8AC3E}">
        <p14:creationId xmlns:p14="http://schemas.microsoft.com/office/powerpoint/2010/main" val="2213153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C943B4-76CC-4B16-8F0C-69B038E696A0}"/>
              </a:ext>
            </a:extLst>
          </p:cNvPr>
          <p:cNvSpPr>
            <a:spLocks noGrp="1"/>
          </p:cNvSpPr>
          <p:nvPr>
            <p:ph type="title"/>
          </p:nvPr>
        </p:nvSpPr>
        <p:spPr/>
        <p:txBody>
          <a:bodyPr/>
          <a:lstStyle/>
          <a:p>
            <a:r>
              <a:rPr lang="en-US" dirty="0"/>
              <a:t>Suicidal Crises</a:t>
            </a:r>
          </a:p>
        </p:txBody>
      </p:sp>
      <p:sp>
        <p:nvSpPr>
          <p:cNvPr id="2" name="Content Placeholder 1">
            <a:extLst>
              <a:ext uri="{FF2B5EF4-FFF2-40B4-BE49-F238E27FC236}">
                <a16:creationId xmlns:a16="http://schemas.microsoft.com/office/drawing/2014/main" id="{F8B14C60-F8B4-4538-B1DB-B63BA3944C71}"/>
              </a:ext>
            </a:extLst>
          </p:cNvPr>
          <p:cNvSpPr>
            <a:spLocks noGrp="1"/>
          </p:cNvSpPr>
          <p:nvPr>
            <p:ph idx="1"/>
          </p:nvPr>
        </p:nvSpPr>
        <p:spPr/>
        <p:txBody>
          <a:bodyPr>
            <a:normAutofit lnSpcReduction="10000"/>
          </a:bodyPr>
          <a:lstStyle/>
          <a:p>
            <a:r>
              <a:rPr lang="en-US" sz="2400" b="1" dirty="0"/>
              <a:t>Danger + Opportunity</a:t>
            </a:r>
          </a:p>
          <a:p>
            <a:endParaRPr lang="en-US" sz="2400" b="1" dirty="0"/>
          </a:p>
          <a:p>
            <a:r>
              <a:rPr lang="en-US" sz="2400" b="1" dirty="0"/>
              <a:t>State of Mind: Physiological Changes</a:t>
            </a:r>
          </a:p>
          <a:p>
            <a:endParaRPr lang="en-US" sz="2000" dirty="0"/>
          </a:p>
          <a:p>
            <a:pPr lvl="1"/>
            <a:r>
              <a:rPr lang="en-US" sz="2000" dirty="0"/>
              <a:t>Crises creates need for change</a:t>
            </a:r>
          </a:p>
          <a:p>
            <a:pPr lvl="1"/>
            <a:r>
              <a:rPr lang="en-US" sz="2000" dirty="0"/>
              <a:t>IQ drops 30 points: poor judgement; cant see all options</a:t>
            </a:r>
          </a:p>
          <a:p>
            <a:pPr lvl="1"/>
            <a:r>
              <a:rPr lang="en-US" sz="2000" dirty="0"/>
              <a:t>Amygdala is primed –reactive/impulsive</a:t>
            </a:r>
          </a:p>
          <a:p>
            <a:pPr lvl="1"/>
            <a:r>
              <a:rPr lang="en-US" sz="2000" dirty="0"/>
              <a:t>Lessening perceived connection/trust</a:t>
            </a:r>
          </a:p>
          <a:p>
            <a:pPr lvl="1"/>
            <a:endParaRPr lang="en-US" dirty="0"/>
          </a:p>
        </p:txBody>
      </p:sp>
    </p:spTree>
    <p:extLst>
      <p:ext uri="{BB962C8B-B14F-4D97-AF65-F5344CB8AC3E}">
        <p14:creationId xmlns:p14="http://schemas.microsoft.com/office/powerpoint/2010/main" val="4183182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Suicide Crisis Intervention</a:t>
            </a:r>
          </a:p>
        </p:txBody>
      </p:sp>
      <p:sp>
        <p:nvSpPr>
          <p:cNvPr id="2" name="Content Placeholder 1"/>
          <p:cNvSpPr>
            <a:spLocks noGrp="1"/>
          </p:cNvSpPr>
          <p:nvPr>
            <p:ph idx="1"/>
          </p:nvPr>
        </p:nvSpPr>
        <p:spPr/>
        <p:txBody>
          <a:bodyPr/>
          <a:lstStyle/>
          <a:p>
            <a:pPr eaLnBrk="1" hangingPunct="1"/>
            <a:r>
              <a:rPr lang="en-US" altLang="en-US" sz="2000" dirty="0">
                <a:ea typeface="ＭＳ Ｐゴシック" panose="020B0600070205080204" pitchFamily="34" charset="-128"/>
              </a:rPr>
              <a:t>Help them articulate what keeps them alive; reasons to live</a:t>
            </a:r>
          </a:p>
          <a:p>
            <a:pPr eaLnBrk="1" hangingPunct="1"/>
            <a:r>
              <a:rPr lang="en-US" altLang="en-US" sz="2000" b="1" dirty="0">
                <a:ea typeface="ＭＳ Ｐゴシック" panose="020B0600070205080204" pitchFamily="34" charset="-128"/>
              </a:rPr>
              <a:t>“No-suicide” Safety Plan</a:t>
            </a:r>
          </a:p>
          <a:p>
            <a:pPr lvl="1" eaLnBrk="1" hangingPunct="1"/>
            <a:r>
              <a:rPr lang="en-US" altLang="en-US" sz="2000" b="1" dirty="0">
                <a:ea typeface="ＭＳ Ｐゴシック" panose="020B0600070205080204" pitchFamily="34" charset="-128"/>
              </a:rPr>
              <a:t>List of people to contact</a:t>
            </a:r>
          </a:p>
          <a:p>
            <a:pPr lvl="1" eaLnBrk="1" hangingPunct="1"/>
            <a:r>
              <a:rPr lang="en-US" altLang="en-US" sz="2000" b="1" dirty="0">
                <a:ea typeface="ＭＳ Ｐゴシック" panose="020B0600070205080204" pitchFamily="34" charset="-128"/>
              </a:rPr>
              <a:t>Actions to take when suicidal</a:t>
            </a:r>
          </a:p>
          <a:p>
            <a:pPr lvl="1" eaLnBrk="1" hangingPunct="1"/>
            <a:r>
              <a:rPr lang="en-US" altLang="en-US" sz="2000" b="1" dirty="0">
                <a:ea typeface="ＭＳ Ｐゴシック" panose="020B0600070205080204" pitchFamily="34" charset="-128"/>
              </a:rPr>
              <a:t>Only helpful if include tools to stay alive</a:t>
            </a:r>
          </a:p>
          <a:p>
            <a:pPr lvl="1" eaLnBrk="1" hangingPunct="1"/>
            <a:r>
              <a:rPr lang="en-US" altLang="en-US" sz="2000" b="1" dirty="0">
                <a:ea typeface="ＭＳ Ｐゴシック" panose="020B0600070205080204" pitchFamily="34" charset="-128"/>
              </a:rPr>
              <a:t>Use of </a:t>
            </a:r>
            <a:r>
              <a:rPr lang="en-US" altLang="en-US" sz="2000" b="1" u="sng" dirty="0">
                <a:ea typeface="ＭＳ Ｐゴシック" panose="020B0600070205080204" pitchFamily="34" charset="-128"/>
              </a:rPr>
              <a:t>Over-practice and Distraction</a:t>
            </a:r>
          </a:p>
          <a:p>
            <a:pPr eaLnBrk="1" hangingPunct="1"/>
            <a:r>
              <a:rPr lang="en-US" altLang="en-US" sz="2000" dirty="0">
                <a:ea typeface="ＭＳ Ｐゴシック" panose="020B0600070205080204" pitchFamily="34" charset="-128"/>
              </a:rPr>
              <a:t>Temporary hospitalization; containing not resolving</a:t>
            </a:r>
          </a:p>
          <a:p>
            <a:endParaRPr lang="en-US" dirty="0"/>
          </a:p>
        </p:txBody>
      </p:sp>
    </p:spTree>
    <p:extLst>
      <p:ext uri="{BB962C8B-B14F-4D97-AF65-F5344CB8AC3E}">
        <p14:creationId xmlns:p14="http://schemas.microsoft.com/office/powerpoint/2010/main" val="1148746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Suicide Hotlines and Telephone Crisis Intervention</a:t>
            </a:r>
          </a:p>
        </p:txBody>
      </p:sp>
      <p:sp>
        <p:nvSpPr>
          <p:cNvPr id="148485" name="Rectangle 5"/>
          <p:cNvSpPr>
            <a:spLocks noGrp="1" noChangeArrowheads="1"/>
          </p:cNvSpPr>
          <p:nvPr>
            <p:ph idx="1"/>
          </p:nvPr>
        </p:nvSpPr>
        <p:spPr/>
        <p:txBody>
          <a:bodyPr>
            <a:normAutofit fontScale="92500" lnSpcReduction="20000"/>
          </a:bodyPr>
          <a:lstStyle/>
          <a:p>
            <a:pPr eaLnBrk="1" hangingPunct="1"/>
            <a:r>
              <a:rPr lang="en-US" altLang="en-US" sz="2400" dirty="0">
                <a:ea typeface="ＭＳ Ｐゴシック" panose="020B0600070205080204" pitchFamily="34" charset="-128"/>
              </a:rPr>
              <a:t>Crisis requiring immediate help any time, day or night</a:t>
            </a:r>
          </a:p>
          <a:p>
            <a:pPr lvl="1" eaLnBrk="1" hangingPunct="1"/>
            <a:r>
              <a:rPr lang="en-US" altLang="en-US" sz="2400" dirty="0">
                <a:ea typeface="ＭＳ Ｐゴシック" panose="020B0600070205080204" pitchFamily="34" charset="-128"/>
              </a:rPr>
              <a:t>Hotlines typically operate 24/7</a:t>
            </a:r>
          </a:p>
          <a:p>
            <a:pPr lvl="1" eaLnBrk="1" hangingPunct="1"/>
            <a:r>
              <a:rPr lang="en-US" altLang="en-US" sz="2400" dirty="0">
                <a:ea typeface="ＭＳ Ｐゴシック" panose="020B0600070205080204" pitchFamily="34" charset="-128"/>
              </a:rPr>
              <a:t>Numbers publicized throughout the community</a:t>
            </a:r>
          </a:p>
          <a:p>
            <a:pPr lvl="1" eaLnBrk="1" hangingPunct="1"/>
            <a:endParaRPr lang="en-US" altLang="en-US" sz="2400" dirty="0">
              <a:ea typeface="ＭＳ Ｐゴシック" panose="020B0600070205080204" pitchFamily="34" charset="-128"/>
            </a:endParaRPr>
          </a:p>
          <a:p>
            <a:pPr eaLnBrk="1" hangingPunct="1"/>
            <a:r>
              <a:rPr lang="en-US" altLang="en-US" sz="2400" dirty="0">
                <a:ea typeface="ＭＳ Ｐゴシック" panose="020B0600070205080204" pitchFamily="34" charset="-128"/>
              </a:rPr>
              <a:t>Staffers are trained in crisis intervention techniques</a:t>
            </a:r>
          </a:p>
          <a:p>
            <a:pPr eaLnBrk="1" hangingPunct="1"/>
            <a:endParaRPr lang="en-US" altLang="en-US" sz="2400" dirty="0">
              <a:ea typeface="ＭＳ Ｐゴシック" panose="020B0600070205080204" pitchFamily="34" charset="-128"/>
            </a:endParaRPr>
          </a:p>
          <a:p>
            <a:pPr eaLnBrk="1" hangingPunct="1"/>
            <a:r>
              <a:rPr lang="en-US" altLang="en-US" sz="2400" dirty="0">
                <a:ea typeface="ＭＳ Ｐゴシック" panose="020B0600070205080204" pitchFamily="34" charset="-128"/>
              </a:rPr>
              <a:t>1-800-273-TALK (8255) Suicide Prevention Lifeline</a:t>
            </a:r>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Psychotherapy for Suicidal Individuals</a:t>
            </a:r>
          </a:p>
        </p:txBody>
      </p:sp>
      <p:sp>
        <p:nvSpPr>
          <p:cNvPr id="2" name="Content Placeholder 1"/>
          <p:cNvSpPr>
            <a:spLocks noGrp="1"/>
          </p:cNvSpPr>
          <p:nvPr>
            <p:ph idx="1"/>
          </p:nvPr>
        </p:nvSpPr>
        <p:spPr/>
        <p:txBody>
          <a:bodyPr>
            <a:normAutofit/>
          </a:bodyPr>
          <a:lstStyle/>
          <a:p>
            <a:r>
              <a:rPr lang="en-US" sz="2400" dirty="0"/>
              <a:t>Treatment includes medication and psychotherapy</a:t>
            </a:r>
          </a:p>
          <a:p>
            <a:r>
              <a:rPr lang="en-US" sz="2400" b="1" dirty="0"/>
              <a:t>CBT and DBT proven to reduce suicide risk by 50 percent </a:t>
            </a:r>
            <a:r>
              <a:rPr lang="en-US" sz="2400" dirty="0"/>
              <a:t>compared to other forms of therapy</a:t>
            </a:r>
          </a:p>
          <a:p>
            <a:pPr lvl="1"/>
            <a:r>
              <a:rPr lang="en-US" sz="2400" dirty="0"/>
              <a:t>CBT focuses on providing options to ease pain</a:t>
            </a:r>
          </a:p>
          <a:p>
            <a:pPr lvl="1"/>
            <a:r>
              <a:rPr lang="en-US" sz="2400" dirty="0"/>
              <a:t>DBT focuses acceptance of current life and emotional pain</a:t>
            </a:r>
          </a:p>
        </p:txBody>
      </p:sp>
    </p:spTree>
    <p:extLst>
      <p:ext uri="{BB962C8B-B14F-4D97-AF65-F5344CB8AC3E}">
        <p14:creationId xmlns:p14="http://schemas.microsoft.com/office/powerpoint/2010/main" val="38402389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A747CC-65FD-4A5C-8A1E-249E04D61F0C}"/>
              </a:ext>
            </a:extLst>
          </p:cNvPr>
          <p:cNvSpPr>
            <a:spLocks noGrp="1"/>
          </p:cNvSpPr>
          <p:nvPr>
            <p:ph type="title"/>
          </p:nvPr>
        </p:nvSpPr>
        <p:spPr/>
        <p:txBody>
          <a:bodyPr/>
          <a:lstStyle/>
          <a:p>
            <a:r>
              <a:rPr lang="en-US" dirty="0"/>
              <a:t>Assessing Suicide Risk</a:t>
            </a:r>
          </a:p>
        </p:txBody>
      </p:sp>
      <p:sp>
        <p:nvSpPr>
          <p:cNvPr id="2" name="Content Placeholder 1">
            <a:extLst>
              <a:ext uri="{FF2B5EF4-FFF2-40B4-BE49-F238E27FC236}">
                <a16:creationId xmlns:a16="http://schemas.microsoft.com/office/drawing/2014/main" id="{89F78FC1-A6A9-4CDB-80AF-FC3FB6DC50AF}"/>
              </a:ext>
            </a:extLst>
          </p:cNvPr>
          <p:cNvSpPr>
            <a:spLocks noGrp="1"/>
          </p:cNvSpPr>
          <p:nvPr>
            <p:ph idx="1"/>
          </p:nvPr>
        </p:nvSpPr>
        <p:spPr/>
        <p:txBody>
          <a:bodyPr>
            <a:normAutofit fontScale="85000" lnSpcReduction="10000"/>
          </a:bodyPr>
          <a:lstStyle/>
          <a:p>
            <a:r>
              <a:rPr lang="en-US" dirty="0"/>
              <a:t>Therapy Role Play</a:t>
            </a:r>
          </a:p>
          <a:p>
            <a:r>
              <a:rPr lang="en-US" dirty="0"/>
              <a:t>Patient Vignette</a:t>
            </a:r>
          </a:p>
          <a:p>
            <a:pPr lvl="1"/>
            <a:r>
              <a:rPr lang="en-US" sz="2400" dirty="0"/>
              <a:t>Jen is a 38-year old woman who sees you for depression and trauma.  She lives alone and recently lost her job because of absences from work.  She has been drinking more alcohol. She is taking Prozac, but “its not working”.  She appears tearful today and is not sleeping.  She reports her 19-year-old son just messaged he is not coming home for the holidays.</a:t>
            </a:r>
          </a:p>
          <a:p>
            <a:r>
              <a:rPr lang="en-US" dirty="0"/>
              <a:t>Therapist Goal: Identify ideation; plan; risk</a:t>
            </a:r>
          </a:p>
          <a:p>
            <a:pPr lvl="1"/>
            <a:r>
              <a:rPr lang="en-US" dirty="0"/>
              <a:t>Ultimately develop a safety plan (website)</a:t>
            </a:r>
          </a:p>
        </p:txBody>
      </p:sp>
    </p:spTree>
    <p:extLst>
      <p:ext uri="{BB962C8B-B14F-4D97-AF65-F5344CB8AC3E}">
        <p14:creationId xmlns:p14="http://schemas.microsoft.com/office/powerpoint/2010/main" val="1070524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Contemporary Trends and Future Directions</a:t>
            </a:r>
          </a:p>
        </p:txBody>
      </p:sp>
      <p:sp>
        <p:nvSpPr>
          <p:cNvPr id="2" name="Content Placeholder 1"/>
          <p:cNvSpPr>
            <a:spLocks noGrp="1"/>
          </p:cNvSpPr>
          <p:nvPr>
            <p:ph idx="1"/>
          </p:nvPr>
        </p:nvSpPr>
        <p:spPr/>
        <p:txBody>
          <a:bodyPr/>
          <a:lstStyle/>
          <a:p>
            <a:r>
              <a:rPr lang="en-US" dirty="0"/>
              <a:t>Considering suicide as a psychiatric disorder in its own right</a:t>
            </a:r>
          </a:p>
          <a:p>
            <a:pPr lvl="1"/>
            <a:r>
              <a:rPr lang="en-US" dirty="0"/>
              <a:t>“Suicide behavior disorder” being studied</a:t>
            </a:r>
          </a:p>
          <a:p>
            <a:r>
              <a:rPr lang="en-US" dirty="0"/>
              <a:t>DSM-5 encourages therapists to ask about suicidal thoughts</a:t>
            </a:r>
          </a:p>
          <a:p>
            <a:r>
              <a:rPr lang="en-US" dirty="0"/>
              <a:t>Durkheim Project</a:t>
            </a:r>
          </a:p>
          <a:p>
            <a:pPr lvl="1"/>
            <a:r>
              <a:rPr lang="en-US" dirty="0"/>
              <a:t>Linguistic-based prediction models to analyzing postings on social media to estimate individual’s suicide risk</a:t>
            </a:r>
          </a:p>
        </p:txBody>
      </p:sp>
    </p:spTree>
    <p:extLst>
      <p:ext uri="{BB962C8B-B14F-4D97-AF65-F5344CB8AC3E}">
        <p14:creationId xmlns:p14="http://schemas.microsoft.com/office/powerpoint/2010/main" val="24754840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Review</a:t>
            </a:r>
          </a:p>
        </p:txBody>
      </p:sp>
      <p:sp>
        <p:nvSpPr>
          <p:cNvPr id="2" name="Content Placeholder 1"/>
          <p:cNvSpPr>
            <a:spLocks noGrp="1"/>
          </p:cNvSpPr>
          <p:nvPr>
            <p:ph idx="1"/>
          </p:nvPr>
        </p:nvSpPr>
        <p:spPr>
          <a:xfrm>
            <a:off x="457200" y="1410590"/>
            <a:ext cx="8382000" cy="5295010"/>
          </a:xfrm>
        </p:spPr>
        <p:txBody>
          <a:bodyPr/>
          <a:lstStyle/>
          <a:p>
            <a:r>
              <a:rPr lang="en-US" dirty="0"/>
              <a:t>What do we know about suicide?</a:t>
            </a:r>
          </a:p>
          <a:p>
            <a:r>
              <a:rPr lang="en-US" dirty="0"/>
              <a:t>How is suicide unique in different age groups?</a:t>
            </a:r>
          </a:p>
          <a:p>
            <a:r>
              <a:rPr lang="en-US" dirty="0"/>
              <a:t>How does suicide affect friends and family?</a:t>
            </a:r>
          </a:p>
          <a:p>
            <a:r>
              <a:rPr lang="en-US" dirty="0"/>
              <a:t>What might cause someone to commit suicide?</a:t>
            </a:r>
          </a:p>
          <a:p>
            <a:r>
              <a:rPr lang="en-US" dirty="0"/>
              <a:t>How can we prevent suicide?</a:t>
            </a:r>
          </a:p>
          <a:p>
            <a:r>
              <a:rPr lang="en-US" dirty="0"/>
              <a:t>What are future directions in the field of suicidology?</a:t>
            </a:r>
          </a:p>
        </p:txBody>
      </p:sp>
    </p:spTree>
    <p:extLst>
      <p:ext uri="{BB962C8B-B14F-4D97-AF65-F5344CB8AC3E}">
        <p14:creationId xmlns:p14="http://schemas.microsoft.com/office/powerpoint/2010/main" val="428391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Pictorial Representation of Suicide Prevalence</a:t>
            </a:r>
          </a:p>
        </p:txBody>
      </p:sp>
      <p:pic>
        <p:nvPicPr>
          <p:cNvPr id="3" name="Picture 2" descr="According to data from the 2010 National Survey on Drug Use and Health (NSDUH), an estimated 8.7 million adults (3.8 percent of those age 18 and over) had serious thoughts of suicide during the year. However, the vast majority (88 percent) of those with serious suicidal thoughts did not attempt suicide.&#10;"/>
          <p:cNvPicPr>
            <a:picLocks noChangeAspect="1"/>
          </p:cNvPicPr>
          <p:nvPr/>
        </p:nvPicPr>
        <p:blipFill>
          <a:blip r:embed="rId3"/>
          <a:stretch>
            <a:fillRect/>
          </a:stretch>
        </p:blipFill>
        <p:spPr>
          <a:xfrm>
            <a:off x="1140759" y="1676400"/>
            <a:ext cx="6858000" cy="4421221"/>
          </a:xfrm>
          <a:prstGeom prst="rect">
            <a:avLst/>
          </a:prstGeom>
        </p:spPr>
      </p:pic>
    </p:spTree>
    <p:extLst>
      <p:ext uri="{BB962C8B-B14F-4D97-AF65-F5344CB8AC3E}">
        <p14:creationId xmlns:p14="http://schemas.microsoft.com/office/powerpoint/2010/main" val="103178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Prevalence of Suicide: Public Health Epidemic</a:t>
            </a:r>
          </a:p>
        </p:txBody>
      </p:sp>
      <p:sp>
        <p:nvSpPr>
          <p:cNvPr id="2" name="Content Placeholder 1"/>
          <p:cNvSpPr>
            <a:spLocks noGrp="1"/>
          </p:cNvSpPr>
          <p:nvPr>
            <p:ph idx="1"/>
          </p:nvPr>
        </p:nvSpPr>
        <p:spPr/>
        <p:txBody>
          <a:bodyPr>
            <a:noAutofit/>
          </a:bodyPr>
          <a:lstStyle/>
          <a:p>
            <a:r>
              <a:rPr lang="en-US" sz="2000" dirty="0"/>
              <a:t>Suicide is </a:t>
            </a:r>
            <a:r>
              <a:rPr lang="en-US" sz="2000" u="sng" dirty="0"/>
              <a:t>third leading cause of death </a:t>
            </a:r>
            <a:r>
              <a:rPr lang="en-US" sz="2000" dirty="0"/>
              <a:t>among college students</a:t>
            </a:r>
          </a:p>
          <a:p>
            <a:pPr marL="0" indent="0">
              <a:buNone/>
            </a:pPr>
            <a:r>
              <a:rPr lang="en-US" sz="2000" dirty="0"/>
              <a:t>		</a:t>
            </a:r>
            <a:r>
              <a:rPr lang="en-US" sz="2000" b="1" i="1" dirty="0"/>
              <a:t>Increasing Trend</a:t>
            </a:r>
          </a:p>
          <a:p>
            <a:pPr marL="0" indent="0">
              <a:buNone/>
            </a:pPr>
            <a:endParaRPr lang="en-US" sz="2000" b="1" i="1" dirty="0"/>
          </a:p>
          <a:p>
            <a:r>
              <a:rPr lang="en-US" sz="2000" dirty="0"/>
              <a:t>Actual suicide rate may be 25-30 percent higher than recorded</a:t>
            </a:r>
          </a:p>
          <a:p>
            <a:pPr lvl="1"/>
            <a:r>
              <a:rPr lang="en-US" sz="2000" dirty="0"/>
              <a:t>Some deaths deemed accidental may have actually been suicides</a:t>
            </a:r>
          </a:p>
          <a:p>
            <a:pPr lvl="1"/>
            <a:r>
              <a:rPr lang="en-US" sz="2000" b="1" dirty="0"/>
              <a:t>More than war and homicides combined</a:t>
            </a:r>
          </a:p>
          <a:p>
            <a:pPr lvl="2"/>
            <a:r>
              <a:rPr lang="en-US" sz="2400" b="1" dirty="0"/>
              <a:t>40,000 in US/year</a:t>
            </a:r>
          </a:p>
        </p:txBody>
      </p:sp>
    </p:spTree>
    <p:extLst>
      <p:ext uri="{BB962C8B-B14F-4D97-AF65-F5344CB8AC3E}">
        <p14:creationId xmlns:p14="http://schemas.microsoft.com/office/powerpoint/2010/main" val="3041728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8"/>
          <p:cNvSpPr>
            <a:spLocks noGrp="1" noChangeArrowheads="1"/>
          </p:cNvSpPr>
          <p:nvPr>
            <p:ph type="title"/>
          </p:nvPr>
        </p:nvSpPr>
        <p:spPr/>
        <p:txBody>
          <a:bodyPr/>
          <a:lstStyle/>
          <a:p>
            <a:r>
              <a:rPr lang="en-US" altLang="en-US" dirty="0">
                <a:ea typeface="ＭＳ Ｐゴシック" panose="020B0600070205080204" pitchFamily="34" charset="-128"/>
              </a:rPr>
              <a:t>Facts About Suicide</a:t>
            </a:r>
          </a:p>
        </p:txBody>
      </p:sp>
      <p:sp>
        <p:nvSpPr>
          <p:cNvPr id="116745" name="Rectangle 9"/>
          <p:cNvSpPr>
            <a:spLocks noGrp="1" noChangeArrowheads="1"/>
          </p:cNvSpPr>
          <p:nvPr>
            <p:ph idx="1"/>
          </p:nvPr>
        </p:nvSpPr>
        <p:spPr>
          <a:xfrm>
            <a:off x="609599" y="1676400"/>
            <a:ext cx="6347714" cy="4364963"/>
          </a:xfrm>
        </p:spPr>
        <p:txBody>
          <a:bodyPr>
            <a:normAutofit/>
          </a:bodyPr>
          <a:lstStyle/>
          <a:p>
            <a:r>
              <a:rPr lang="en-US" altLang="en-US" sz="2400" dirty="0">
                <a:ea typeface="ＭＳ Ｐゴシック" panose="020B0600070205080204" pitchFamily="34" charset="-128"/>
              </a:rPr>
              <a:t>10</a:t>
            </a:r>
            <a:r>
              <a:rPr lang="en-US" altLang="en-US" sz="2400" baseline="30000" dirty="0">
                <a:ea typeface="ＭＳ Ｐゴシック" panose="020B0600070205080204" pitchFamily="34" charset="-128"/>
              </a:rPr>
              <a:t>th</a:t>
            </a:r>
            <a:r>
              <a:rPr lang="en-US" altLang="en-US" sz="2400" dirty="0">
                <a:ea typeface="ＭＳ Ｐゴシック" panose="020B0600070205080204" pitchFamily="34" charset="-128"/>
              </a:rPr>
              <a:t> leading cause of death in the U.S. </a:t>
            </a:r>
          </a:p>
          <a:p>
            <a:endParaRPr lang="en-US" altLang="en-US" sz="2400" dirty="0">
              <a:ea typeface="ＭＳ Ｐゴシック" panose="020B0600070205080204" pitchFamily="34" charset="-128"/>
            </a:endParaRPr>
          </a:p>
          <a:p>
            <a:pPr marL="0" indent="0">
              <a:buNone/>
            </a:pPr>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Psychological autopsy</a:t>
            </a:r>
          </a:p>
          <a:p>
            <a:pPr lvl="1"/>
            <a:r>
              <a:rPr lang="en-US" altLang="en-US" sz="2000" dirty="0">
                <a:ea typeface="ＭＳ Ｐゴシック" panose="020B0600070205080204" pitchFamily="34" charset="-128"/>
              </a:rPr>
              <a:t>Systematically examining information after a person’s death in effort to understand and explain behavior</a:t>
            </a:r>
          </a:p>
        </p:txBody>
      </p:sp>
      <p:sp>
        <p:nvSpPr>
          <p:cNvPr id="1126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82D52C-B2A7-475A-82A3-093F21C0BFE3}"/>
              </a:ext>
            </a:extLst>
          </p:cNvPr>
          <p:cNvSpPr>
            <a:spLocks noGrp="1"/>
          </p:cNvSpPr>
          <p:nvPr>
            <p:ph type="title"/>
          </p:nvPr>
        </p:nvSpPr>
        <p:spPr/>
        <p:txBody>
          <a:bodyPr/>
          <a:lstStyle/>
          <a:p>
            <a:r>
              <a:rPr lang="en-US" dirty="0"/>
              <a:t>Why?</a:t>
            </a:r>
          </a:p>
        </p:txBody>
      </p:sp>
      <p:sp>
        <p:nvSpPr>
          <p:cNvPr id="2" name="Content Placeholder 1">
            <a:extLst>
              <a:ext uri="{FF2B5EF4-FFF2-40B4-BE49-F238E27FC236}">
                <a16:creationId xmlns:a16="http://schemas.microsoft.com/office/drawing/2014/main" id="{0AAC52E7-FC25-4453-8BDF-4097C25EC4AD}"/>
              </a:ext>
            </a:extLst>
          </p:cNvPr>
          <p:cNvSpPr>
            <a:spLocks noGrp="1"/>
          </p:cNvSpPr>
          <p:nvPr>
            <p:ph idx="1"/>
          </p:nvPr>
        </p:nvSpPr>
        <p:spPr/>
        <p:txBody>
          <a:bodyPr>
            <a:noAutofit/>
          </a:bodyPr>
          <a:lstStyle/>
          <a:p>
            <a:r>
              <a:rPr lang="en-US" sz="2400" dirty="0"/>
              <a:t>Undertreated and Underresearched?</a:t>
            </a:r>
          </a:p>
          <a:p>
            <a:pPr lvl="1"/>
            <a:r>
              <a:rPr lang="en-US" sz="2400" dirty="0"/>
              <a:t>Stigma is Strong around Suicide</a:t>
            </a:r>
          </a:p>
          <a:p>
            <a:pPr lvl="2"/>
            <a:r>
              <a:rPr lang="en-US" sz="2400" dirty="0"/>
              <a:t>Illegal</a:t>
            </a:r>
          </a:p>
          <a:p>
            <a:pPr lvl="2"/>
            <a:r>
              <a:rPr lang="en-US" sz="2400" dirty="0"/>
              <a:t>Immoral</a:t>
            </a:r>
          </a:p>
          <a:p>
            <a:pPr lvl="2"/>
            <a:r>
              <a:rPr lang="en-US" sz="2400" dirty="0"/>
              <a:t>Spiritual Sinner</a:t>
            </a:r>
          </a:p>
          <a:p>
            <a:pPr lvl="2"/>
            <a:r>
              <a:rPr lang="en-US" sz="2400" dirty="0"/>
              <a:t>Crazy</a:t>
            </a:r>
          </a:p>
          <a:p>
            <a:pPr lvl="2"/>
            <a:endParaRPr lang="en-US" sz="2400" dirty="0"/>
          </a:p>
          <a:p>
            <a:pPr lvl="2"/>
            <a:r>
              <a:rPr lang="en-US" sz="2400" dirty="0"/>
              <a:t>Avoided Topic/Intimidating</a:t>
            </a:r>
          </a:p>
        </p:txBody>
      </p:sp>
    </p:spTree>
    <p:extLst>
      <p:ext uri="{BB962C8B-B14F-4D97-AF65-F5344CB8AC3E}">
        <p14:creationId xmlns:p14="http://schemas.microsoft.com/office/powerpoint/2010/main" val="317997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66E94C-82A5-4F88-B447-888EA8EA7F09}"/>
              </a:ext>
            </a:extLst>
          </p:cNvPr>
          <p:cNvSpPr>
            <a:spLocks noGrp="1"/>
          </p:cNvSpPr>
          <p:nvPr>
            <p:ph type="title"/>
          </p:nvPr>
        </p:nvSpPr>
        <p:spPr/>
        <p:txBody>
          <a:bodyPr/>
          <a:lstStyle/>
          <a:p>
            <a:r>
              <a:rPr lang="en-US" dirty="0"/>
              <a:t>Suicide: Overlooked Issue</a:t>
            </a:r>
          </a:p>
        </p:txBody>
      </p:sp>
      <p:sp>
        <p:nvSpPr>
          <p:cNvPr id="2" name="Content Placeholder 1">
            <a:extLst>
              <a:ext uri="{FF2B5EF4-FFF2-40B4-BE49-F238E27FC236}">
                <a16:creationId xmlns:a16="http://schemas.microsoft.com/office/drawing/2014/main" id="{6F737110-B4CD-4101-BD98-57794343EAC2}"/>
              </a:ext>
            </a:extLst>
          </p:cNvPr>
          <p:cNvSpPr>
            <a:spLocks noGrp="1"/>
          </p:cNvSpPr>
          <p:nvPr>
            <p:ph idx="1"/>
          </p:nvPr>
        </p:nvSpPr>
        <p:spPr/>
        <p:txBody>
          <a:bodyPr>
            <a:normAutofit lnSpcReduction="10000"/>
          </a:bodyPr>
          <a:lstStyle/>
          <a:p>
            <a:r>
              <a:rPr lang="en-US" dirty="0"/>
              <a:t>2014 World Health Organization focused on Suicide Prevention</a:t>
            </a:r>
          </a:p>
          <a:p>
            <a:endParaRPr lang="en-US" dirty="0"/>
          </a:p>
          <a:p>
            <a:r>
              <a:rPr lang="en-US" sz="2000" dirty="0"/>
              <a:t>2004 Suicide Prevention Act: catalyst for research and change in field</a:t>
            </a:r>
          </a:p>
          <a:p>
            <a:pPr lvl="1"/>
            <a:r>
              <a:rPr lang="en-US" sz="2000" dirty="0"/>
              <a:t>Henry Ford Health Services – saw 75% drop</a:t>
            </a:r>
          </a:p>
          <a:p>
            <a:pPr lvl="2"/>
            <a:r>
              <a:rPr lang="en-US" sz="1800" dirty="0"/>
              <a:t>Goal of 0 suicides</a:t>
            </a:r>
          </a:p>
          <a:p>
            <a:pPr lvl="2"/>
            <a:r>
              <a:rPr lang="en-US" sz="1800" dirty="0"/>
              <a:t>Training for all staff</a:t>
            </a:r>
          </a:p>
          <a:p>
            <a:pPr lvl="1"/>
            <a:endParaRPr lang="en-US" sz="2000" dirty="0"/>
          </a:p>
          <a:p>
            <a:pPr lvl="1"/>
            <a:r>
              <a:rPr lang="en-US" sz="2000" dirty="0"/>
              <a:t>2012 National Strategy for Suicide Prevention – US Surgeon General</a:t>
            </a:r>
          </a:p>
        </p:txBody>
      </p:sp>
    </p:spTree>
    <p:extLst>
      <p:ext uri="{BB962C8B-B14F-4D97-AF65-F5344CB8AC3E}">
        <p14:creationId xmlns:p14="http://schemas.microsoft.com/office/powerpoint/2010/main" val="2341519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Characteristics of Suicide</a:t>
            </a:r>
          </a:p>
        </p:txBody>
      </p:sp>
      <p:pic>
        <p:nvPicPr>
          <p:cNvPr id="4" name="Picture 3"/>
          <p:cNvPicPr>
            <a:picLocks noChangeAspect="1"/>
          </p:cNvPicPr>
          <p:nvPr/>
        </p:nvPicPr>
        <p:blipFill>
          <a:blip r:embed="rId3"/>
          <a:stretch>
            <a:fillRect/>
          </a:stretch>
        </p:blipFill>
        <p:spPr>
          <a:xfrm>
            <a:off x="1292675" y="1676400"/>
            <a:ext cx="6554168" cy="4206240"/>
          </a:xfrm>
          <a:prstGeom prst="rect">
            <a:avLst/>
          </a:prstGeom>
        </p:spPr>
      </p:pic>
    </p:spTree>
    <p:extLst>
      <p:ext uri="{BB962C8B-B14F-4D97-AF65-F5344CB8AC3E}">
        <p14:creationId xmlns:p14="http://schemas.microsoft.com/office/powerpoint/2010/main" val="1113577602"/>
      </p:ext>
    </p:extLst>
  </p:cSld>
  <p:clrMapOvr>
    <a:masterClrMapping/>
  </p:clrMapOvr>
</p:sld>
</file>

<file path=ppt/theme/theme1.xml><?xml version="1.0" encoding="utf-8"?>
<a:theme xmlns:a="http://schemas.openxmlformats.org/drawingml/2006/main" name="2_Office Theme">
  <a:themeElements>
    <a:clrScheme name="Custom 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1539</TotalTime>
  <Pages>0</Pages>
  <Words>1666</Words>
  <Characters>0</Characters>
  <Application>Microsoft Office PowerPoint</Application>
  <DocSecurity>0</DocSecurity>
  <PresentationFormat>On-screen Show (4:3)</PresentationFormat>
  <Lines>0</Lines>
  <Paragraphs>290</Paragraphs>
  <Slides>39</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39</vt:i4>
      </vt:variant>
    </vt:vector>
  </HeadingPairs>
  <TitlesOfParts>
    <vt:vector size="47" baseType="lpstr">
      <vt:lpstr>ＭＳ Ｐゴシック</vt:lpstr>
      <vt:lpstr>Arial</vt:lpstr>
      <vt:lpstr>Times New Roman</vt:lpstr>
      <vt:lpstr>Trebuchet MS</vt:lpstr>
      <vt:lpstr>Wingdings</vt:lpstr>
      <vt:lpstr>Wingdings 3</vt:lpstr>
      <vt:lpstr>2_Office Theme</vt:lpstr>
      <vt:lpstr>Facet</vt:lpstr>
      <vt:lpstr>Suicide</vt:lpstr>
      <vt:lpstr>Suicide</vt:lpstr>
      <vt:lpstr>Prevalence of Suicidal Behavior</vt:lpstr>
      <vt:lpstr>Pictorial Representation of Suicide Prevalence</vt:lpstr>
      <vt:lpstr>Prevalence of Suicide: Public Health Epidemic</vt:lpstr>
      <vt:lpstr>Facts About Suicide</vt:lpstr>
      <vt:lpstr>Why?</vt:lpstr>
      <vt:lpstr>Suicide: Overlooked Issue</vt:lpstr>
      <vt:lpstr>Common Characteristics of Suicide</vt:lpstr>
      <vt:lpstr>Occupational Prevalence</vt:lpstr>
      <vt:lpstr>Suicide and At Risk Populations</vt:lpstr>
      <vt:lpstr>Possible Reasons for Increase of Suicide in Children and Adolescents</vt:lpstr>
      <vt:lpstr>Trends in Antidepressant Use in Children</vt:lpstr>
      <vt:lpstr>Suicide Among College Students</vt:lpstr>
      <vt:lpstr>Suicide Among Military Veterans</vt:lpstr>
      <vt:lpstr>Elderly</vt:lpstr>
      <vt:lpstr>Ethnic and Cultural Variables</vt:lpstr>
      <vt:lpstr>Choice of Method</vt:lpstr>
      <vt:lpstr>Effects of Suicide on Friends and Family</vt:lpstr>
      <vt:lpstr>Suicide Effects on Children</vt:lpstr>
      <vt:lpstr>Depression and Hopelessness</vt:lpstr>
      <vt:lpstr>Alcohol Consumption</vt:lpstr>
      <vt:lpstr>Relational Perspective of Suicide:</vt:lpstr>
      <vt:lpstr>Sociocultural Perspective of Suicide</vt:lpstr>
      <vt:lpstr>Marital Status</vt:lpstr>
      <vt:lpstr>Gender</vt:lpstr>
      <vt:lpstr>Protective Factors</vt:lpstr>
      <vt:lpstr>Risk and Protective Factors in Suicide Assessment and Intervention</vt:lpstr>
      <vt:lpstr>Working with a Potentially Suicidal Individual</vt:lpstr>
      <vt:lpstr>Warning Signs</vt:lpstr>
      <vt:lpstr>Warning Signs </vt:lpstr>
      <vt:lpstr>The Suicide State is Temporary</vt:lpstr>
      <vt:lpstr>Suicidal Crises</vt:lpstr>
      <vt:lpstr>Suicide Crisis Intervention</vt:lpstr>
      <vt:lpstr>Suicide Hotlines and Telephone Crisis Intervention</vt:lpstr>
      <vt:lpstr>Psychotherapy for Suicidal Individuals</vt:lpstr>
      <vt:lpstr>Assessing Suicide Risk</vt:lpstr>
      <vt:lpstr>Contemporary Trends and Future Directions</vt:lpstr>
      <vt:lpstr>Review</vt:lpstr>
    </vt:vector>
  </TitlesOfParts>
  <Manager/>
  <Company/>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Suicide</dc:title>
  <dc:subject/>
  <dc:creator>Saadia McLeod</dc:creator>
  <cp:keywords/>
  <dc:description/>
  <cp:lastModifiedBy>Saadia McLeod</cp:lastModifiedBy>
  <cp:revision>63</cp:revision>
  <dcterms:created xsi:type="dcterms:W3CDTF">2011-08-16T22:29:43Z</dcterms:created>
  <dcterms:modified xsi:type="dcterms:W3CDTF">2018-09-28T05:27:26Z</dcterms:modified>
  <cp:category/>
</cp:coreProperties>
</file>