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96" r:id="rId1"/>
    <p:sldMasterId id="2147483801" r:id="rId2"/>
  </p:sldMasterIdLst>
  <p:notesMasterIdLst>
    <p:notesMasterId r:id="rId35"/>
  </p:notesMasterIdLst>
  <p:sldIdLst>
    <p:sldId id="396" r:id="rId3"/>
    <p:sldId id="291" r:id="rId4"/>
    <p:sldId id="392" r:id="rId5"/>
    <p:sldId id="394" r:id="rId6"/>
    <p:sldId id="307" r:id="rId7"/>
    <p:sldId id="258" r:id="rId8"/>
    <p:sldId id="259" r:id="rId9"/>
    <p:sldId id="330" r:id="rId10"/>
    <p:sldId id="364" r:id="rId11"/>
    <p:sldId id="260" r:id="rId12"/>
    <p:sldId id="263" r:id="rId13"/>
    <p:sldId id="342" r:id="rId14"/>
    <p:sldId id="331" r:id="rId15"/>
    <p:sldId id="264" r:id="rId16"/>
    <p:sldId id="267" r:id="rId17"/>
    <p:sldId id="269" r:id="rId18"/>
    <p:sldId id="270" r:id="rId19"/>
    <p:sldId id="272" r:id="rId20"/>
    <p:sldId id="274" r:id="rId21"/>
    <p:sldId id="310" r:id="rId22"/>
    <p:sldId id="311" r:id="rId23"/>
    <p:sldId id="395" r:id="rId24"/>
    <p:sldId id="347" r:id="rId25"/>
    <p:sldId id="348" r:id="rId26"/>
    <p:sldId id="352" r:id="rId27"/>
    <p:sldId id="353" r:id="rId28"/>
    <p:sldId id="345" r:id="rId29"/>
    <p:sldId id="313" r:id="rId30"/>
    <p:sldId id="284" r:id="rId31"/>
    <p:sldId id="285" r:id="rId32"/>
    <p:sldId id="354" r:id="rId33"/>
    <p:sldId id="393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5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i="1" dirty="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i="1" dirty="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i="1" dirty="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i="1">
                <a:latin typeface="Times New Roman" panose="02020603050405020304" pitchFamily="18" charset="0"/>
              </a:defRPr>
            </a:lvl1pPr>
          </a:lstStyle>
          <a:p>
            <a:fld id="{D1CB4EDB-A229-40A0-94AC-EA25D6BB35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206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29D1314-46B7-47C8-A40E-2833A936B3B6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163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DB581AF-254C-4764-9761-2CCFC04CE9C8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976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3CEACF3-984E-44E7-AFC9-96921CE575B2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649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917667-993F-4F96-9E51-94CDC6CE6784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764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8C7A50A-7A34-472C-9FAE-086BDDFCFD76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13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DD500CA-221A-46D4-89F4-B8ED6F113B57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204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945CBCE-7687-428A-9A33-DB77B9686DD6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1014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8FF9C92-79E6-4804-A016-F034C0D02E9F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736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7BD7157-FD94-46D1-9342-91B2151650A3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507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06E143-45CD-43B9-A081-52C275A228CF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6679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CB240CE-A7C6-40FB-8A40-539B55E67043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7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 10.1 </a:t>
            </a:r>
            <a:r>
              <a:rPr lang="en-US" dirty="0"/>
              <a:t>Prevalence of weight concerns of youth in grades 5-12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B4EDB-A229-40A0-94AC-EA25D6BB3570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188957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6912447-713B-48DE-A7C4-BAD360308BB6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5641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Figure 10.1 </a:t>
            </a:r>
            <a:r>
              <a:rPr lang="en-US" dirty="0"/>
              <a:t>Multipath</a:t>
            </a:r>
            <a:r>
              <a:rPr lang="en-US" baseline="0" dirty="0"/>
              <a:t> model of eating disorders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The dimensions interact with one another and combine in different ways to result in eating disorders.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B4EDB-A229-40A0-94AC-EA25D6BB3570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48062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4A89EC2-76AE-469F-ABF5-A4AAB89E9FD9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6114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3F99857-DE98-4273-B7B0-4323EBDE2F52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981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A630AED-2A4E-40AA-8756-1C0C7DF6A34E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8169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9FCFA6D-39F2-448D-AB3C-6E323884B36F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431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A060305-9E16-4FB5-AC5F-D8BA71FDE705}" type="slidenum">
              <a:rPr lang="en-US" altLang="en-US">
                <a:latin typeface="Times New Roman" panose="02020603050405020304" pitchFamily="18" charset="0"/>
              </a:rPr>
              <a:pPr/>
              <a:t>27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1768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A357E96-D36F-47B4-B09C-3AB228F5740A}" type="slidenum">
              <a:rPr lang="en-US" altLang="en-US">
                <a:latin typeface="Times New Roman" panose="02020603050405020304" pitchFamily="18" charset="0"/>
              </a:rPr>
              <a:pPr/>
              <a:t>28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5128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8F0F6E1-8B16-4515-9045-4506EE3C47DE}" type="slidenum">
              <a:rPr lang="en-US" altLang="en-US">
                <a:latin typeface="Times New Roman" panose="02020603050405020304" pitchFamily="18" charset="0"/>
              </a:rPr>
              <a:pPr/>
              <a:t>29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0210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FF388FA-4FB3-4169-8B93-0562DED2383F}" type="slidenum">
              <a:rPr lang="en-US" altLang="en-US">
                <a:latin typeface="Times New Roman" panose="02020603050405020304" pitchFamily="18" charset="0"/>
              </a:rPr>
              <a:pPr/>
              <a:t>30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1680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Table 10.2 </a:t>
            </a:r>
            <a:r>
              <a:rPr lang="en-US" dirty="0"/>
              <a:t>Eating disorders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B4EDB-A229-40A0-94AC-EA25D6BB3570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788456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0FAD61-8840-4EA8-9683-570824D273AF}" type="slidenum">
              <a:rPr lang="en-US" altLang="en-US">
                <a:latin typeface="Times New Roman" panose="02020603050405020304" pitchFamily="18" charset="0"/>
              </a:rPr>
              <a:pPr/>
              <a:t>31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75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2883FEF-90D2-4E36-8D20-D5A42032F32D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668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1CEF9B6-FED7-4C03-BCDA-8AB2989322E9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088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E614ADA-FEE5-4721-8943-0505813A6195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1009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B817C72-373E-4B91-8DB2-1A57608E819E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43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397E294-052B-4AE7-A168-222B82123A0C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5427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0C9237F-3787-485C-9A80-66CCC5A9D69B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562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419600"/>
            <a:ext cx="2590893" cy="2377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751" y="3684587"/>
            <a:ext cx="6616849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0312-99A9-4855-8303-9D5C8872654F}" type="datetimeFigureOut">
              <a:rPr lang="en-US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B657-3058-4F78-91EC-6722CDBF3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086600" y="2483979"/>
            <a:ext cx="1066800" cy="996696"/>
          </a:xfrm>
          <a:ln w="28575">
            <a:solidFill>
              <a:srgbClr val="5BA9C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/>
          <a:lstStyle>
            <a:lvl1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 smtClean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0" indent="0" algn="ctr" defTabSz="914400" rtl="0" eaLnBrk="1" fontAlgn="auto" latinLnBrk="0" hangingPunct="1">
              <a:spcBef>
                <a:spcPts val="900"/>
              </a:spcBef>
              <a:spcAft>
                <a:spcPts val="0"/>
              </a:spcAft>
              <a:buFont typeface="Wingdings" pitchFamily="2" charset="2"/>
              <a:buNone/>
              <a:defRPr lang="en-US" sz="5400" b="1" kern="12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/>
              <a:t>x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552"/>
            <a:ext cx="6934200" cy="2590800"/>
          </a:xfrm>
          <a:prstGeom prst="rect">
            <a:avLst/>
          </a:prstGeom>
        </p:spPr>
      </p:pic>
      <p:sp>
        <p:nvSpPr>
          <p:cNvPr id="10" name="TextBox 6"/>
          <p:cNvSpPr txBox="1">
            <a:spLocks noChangeArrowheads="1"/>
          </p:cNvSpPr>
          <p:nvPr userDrawn="1"/>
        </p:nvSpPr>
        <p:spPr bwMode="auto">
          <a:xfrm>
            <a:off x="6284118" y="6472947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</p:spTree>
    <p:extLst>
      <p:ext uri="{BB962C8B-B14F-4D97-AF65-F5344CB8AC3E}">
        <p14:creationId xmlns:p14="http://schemas.microsoft.com/office/powerpoint/2010/main" val="1502870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7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E0782E-3F9F-462E-82AD-708777655CA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BE63F4-A616-4BB9-A31E-CBB37186DD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770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55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38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27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04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852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730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422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3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0782E-3F9F-462E-82AD-708777655CA3}" type="datetimeFigureOut">
              <a:rPr lang="en-US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E63F4-A616-4BB9-A31E-CBB37186D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33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814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28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1"/>
            <a:ext cx="9139518" cy="12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85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0590"/>
            <a:ext cx="8229600" cy="529501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0"/>
            <a:ext cx="9139518" cy="1282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63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E35A0-A3FF-4F4E-91A8-6FF5E74356E2}" type="datetimeFigureOut">
              <a:rPr lang="en-US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AD20F-7F3B-4310-9FE7-99DF68270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2551"/>
            <a:ext cx="9139518" cy="1206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063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E80312-99A9-4855-8303-9D5C8872654F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1B657-3058-4F78-91EC-6722CDBF360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86843B-34A2-4A18-B037-A3EA5C8218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419600"/>
            <a:ext cx="2590893" cy="23774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7F6CFE-2BF9-419B-BE56-62D80658FB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552"/>
            <a:ext cx="6934200" cy="2590800"/>
          </a:xfrm>
          <a:prstGeom prst="rect">
            <a:avLst/>
          </a:prstGeom>
        </p:spPr>
      </p:pic>
      <p:sp>
        <p:nvSpPr>
          <p:cNvPr id="9" name="TextBox 6">
            <a:extLst>
              <a:ext uri="{FF2B5EF4-FFF2-40B4-BE49-F238E27FC236}">
                <a16:creationId xmlns:a16="http://schemas.microsoft.com/office/drawing/2014/main" id="{E98224C4-5CE7-49F9-ACCD-8213BD78F25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284118" y="6472947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</p:spTree>
    <p:extLst>
      <p:ext uri="{BB962C8B-B14F-4D97-AF65-F5344CB8AC3E}">
        <p14:creationId xmlns:p14="http://schemas.microsoft.com/office/powerpoint/2010/main" val="36975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1E35A0-A3FF-4F4E-91A8-6FF5E74356E2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FAD20F-7F3B-4310-9FE7-99DF682704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3A4F52-7478-40CC-8AE3-72A3433159B7}"/>
              </a:ext>
            </a:extLst>
          </p:cNvPr>
          <p:cNvCxnSpPr/>
          <p:nvPr userDrawn="1"/>
        </p:nvCxnSpPr>
        <p:spPr>
          <a:xfrm>
            <a:off x="-4482" y="1295399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532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85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32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72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0B888C24-60D4-46A5-BB56-7E7DB7247923}" type="datetimeFigureOut">
              <a:rPr lang="en-US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54A54DDF-4F27-4E6F-9E2C-45E3673CD0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TextBox 6"/>
          <p:cNvSpPr txBox="1">
            <a:spLocks noChangeArrowheads="1"/>
          </p:cNvSpPr>
          <p:nvPr userDrawn="1"/>
        </p:nvSpPr>
        <p:spPr bwMode="auto">
          <a:xfrm>
            <a:off x="79375" y="6521450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379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0B888C24-60D4-46A5-BB56-7E7DB7247923}" type="datetimeFigureOut">
              <a:rPr lang="en-US" smtClean="0"/>
              <a:pPr>
                <a:defRPr/>
              </a:pPr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4A54DDF-4F27-4E6F-9E2C-45E3673CD0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5F285A16-04E4-40D0-846B-F883102A751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375" y="6521450"/>
            <a:ext cx="26717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sz="1200" dirty="0">
                <a:solidFill>
                  <a:prstClr val="black"/>
                </a:solidFill>
              </a:rPr>
              <a:t>© Cengage Learning 2016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1A9708-79B9-4568-A105-C541CE1C39CE}"/>
              </a:ext>
            </a:extLst>
          </p:cNvPr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  <a:ln w="28575">
            <a:solidFill>
              <a:srgbClr val="5BA9C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6158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  <p:sldLayoutId id="2147483818" r:id="rId17"/>
    <p:sldLayoutId id="2147483819" r:id="rId18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Tqv4tZRaF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PgHu2Lup9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D12F9-30EF-493D-88E9-9FD4D70EA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badi Extra Light" panose="020B0204020104020204" pitchFamily="34" charset="0"/>
                <a:cs typeface="Angsana New" panose="020B0502040204020203" pitchFamily="18" charset="-34"/>
              </a:rPr>
              <a:t>Eating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4B93B-0791-4BB0-84EB-A39B60B44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0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Diagnosis and Treatment</a:t>
            </a:r>
          </a:p>
        </p:txBody>
      </p:sp>
    </p:spTree>
    <p:extLst>
      <p:ext uri="{BB962C8B-B14F-4D97-AF65-F5344CB8AC3E}">
        <p14:creationId xmlns:p14="http://schemas.microsoft.com/office/powerpoint/2010/main" val="2595022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Characteristics Associated with Anorexia Nervosa</a:t>
            </a:r>
          </a:p>
        </p:txBody>
      </p:sp>
      <p:sp>
        <p:nvSpPr>
          <p:cNvPr id="87049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Depression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Anxiety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Impulse control problems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Loss of sexual interest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Substance abuse (laxatives, stimulants)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b="1" u="sng" dirty="0">
                <a:ea typeface="ＭＳ Ｐゴシック" panose="020B0600070205080204" pitchFamily="34" charset="-128"/>
              </a:rPr>
              <a:t>Need for Control: addictive quality</a:t>
            </a:r>
          </a:p>
          <a:p>
            <a:pPr lvl="1"/>
            <a:r>
              <a:rPr lang="en-US" altLang="en-US" b="1" u="sng" dirty="0">
                <a:ea typeface="ＭＳ Ｐゴシック" panose="020B0600070205080204" pitchFamily="34" charset="-128"/>
              </a:rPr>
              <a:t>Males with Anorexia:</a:t>
            </a:r>
          </a:p>
          <a:p>
            <a:r>
              <a:rPr lang="en-US" altLang="en-US" b="1" u="sng" dirty="0">
                <a:ea typeface="ＭＳ Ｐゴシック" panose="020B0600070205080204" pitchFamily="34" charset="-128"/>
                <a:hlinkClick r:id="rId3"/>
              </a:rPr>
              <a:t>https://www.youtube.com/watch?v=dTqv4tZRaFw</a:t>
            </a:r>
            <a:endParaRPr lang="en-US" altLang="en-US" b="1" u="sng" dirty="0">
              <a:ea typeface="ＭＳ Ｐゴシック" panose="020B0600070205080204" pitchFamily="34" charset="-128"/>
            </a:endParaRPr>
          </a:p>
          <a:p>
            <a:endParaRPr lang="en-US" altLang="en-US" b="1" u="sng" dirty="0">
              <a:ea typeface="ＭＳ Ｐゴシック" panose="020B0600070205080204" pitchFamily="34" charset="-128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Bulimia Nervosa</a:t>
            </a:r>
          </a:p>
        </p:txBody>
      </p:sp>
      <p:sp>
        <p:nvSpPr>
          <p:cNvPr id="90121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Characteristics</a:t>
            </a:r>
          </a:p>
          <a:p>
            <a:pPr lvl="1" eaLnBrk="1" hangingPunct="1"/>
            <a:r>
              <a:rPr lang="en-US" altLang="en-US" u="sng" dirty="0">
                <a:ea typeface="ＭＳ Ｐゴシック" panose="020B0600070205080204" pitchFamily="34" charset="-128"/>
              </a:rPr>
              <a:t>Binge eating </a:t>
            </a:r>
            <a:r>
              <a:rPr lang="en-US" altLang="en-US" dirty="0">
                <a:ea typeface="ＭＳ Ｐゴシック" panose="020B0600070205080204" pitchFamily="34" charset="-128"/>
              </a:rPr>
              <a:t>(rapid consumption of large quantities of food) at least once a week for three months</a:t>
            </a:r>
          </a:p>
          <a:p>
            <a:pPr lvl="1" eaLnBrk="1" hangingPunct="1"/>
            <a:r>
              <a:rPr lang="en-US" altLang="en-US" u="sng" dirty="0">
                <a:ea typeface="ＭＳ Ｐゴシック" panose="020B0600070205080204" pitchFamily="34" charset="-128"/>
              </a:rPr>
              <a:t>Loss of control </a:t>
            </a:r>
            <a:r>
              <a:rPr lang="en-US" altLang="en-US" dirty="0">
                <a:ea typeface="ＭＳ Ｐゴシック" panose="020B0600070205080204" pitchFamily="34" charset="-128"/>
              </a:rPr>
              <a:t>over eating during the binge episode</a:t>
            </a:r>
          </a:p>
          <a:p>
            <a:pPr lvl="1" eaLnBrk="1" hangingPunct="1"/>
            <a:r>
              <a:rPr lang="en-US" altLang="en-US" u="sng" dirty="0">
                <a:ea typeface="ＭＳ Ｐゴシック" panose="020B0600070205080204" pitchFamily="34" charset="-128"/>
              </a:rPr>
              <a:t>Negative Self-esteem </a:t>
            </a:r>
            <a:r>
              <a:rPr lang="en-US" altLang="en-US" dirty="0">
                <a:ea typeface="ＭＳ Ｐゴシック" panose="020B0600070205080204" pitchFamily="34" charset="-128"/>
              </a:rPr>
              <a:t>strongly influenced by weight or body shape</a:t>
            </a: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Bulimia Nervosa (cont’d.)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Those with bulimia are </a:t>
            </a:r>
            <a:r>
              <a:rPr lang="en-US" altLang="en-US" u="sng" dirty="0">
                <a:ea typeface="ＭＳ Ｐゴシック" panose="020B0600070205080204" pitchFamily="34" charset="-128"/>
              </a:rPr>
              <a:t>aware that their eating habits are not normal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Distressed and ashamed, individuals hide behavior from others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More prevalent than anorexia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Up to 2.6% of women have bulimia at some point in their lifetime</a:t>
            </a:r>
          </a:p>
          <a:p>
            <a:pPr lvl="2"/>
            <a:r>
              <a:rPr lang="en-US" altLang="en-US" u="sng" dirty="0">
                <a:ea typeface="ＭＳ Ｐゴシック" panose="020B0600070205080204" pitchFamily="34" charset="-128"/>
              </a:rPr>
              <a:t>Another 10% report some symptoms but do not meet diagnostic criteria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Up to 10% of bulimics are male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Physical Complications of Bulimia Nervosa</a:t>
            </a:r>
          </a:p>
        </p:txBody>
      </p:sp>
      <p:sp>
        <p:nvSpPr>
          <p:cNvPr id="16794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Erosion of tooth enamel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Dehydration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Swollen salivary glands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Lowered potassium (can weaken heart and </a:t>
            </a:r>
            <a:r>
              <a:rPr lang="en-US" altLang="en-US" b="1" dirty="0">
                <a:ea typeface="ＭＳ Ｐゴシック" panose="020B0600070205080204" pitchFamily="34" charset="-128"/>
              </a:rPr>
              <a:t>cause arrhythmia and cardiac arrest</a:t>
            </a:r>
            <a:r>
              <a:rPr lang="en-US" altLang="en-US" dirty="0">
                <a:ea typeface="ＭＳ Ｐゴシック" panose="020B0600070205080204" pitchFamily="34" charset="-128"/>
              </a:rPr>
              <a:t>)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Inflammation of esophagus, stomach, and rectal area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Associated Characteristics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Eating can serve as coping response to stress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Close relationship between emotional states and disturbed eating</a:t>
            </a:r>
          </a:p>
          <a:p>
            <a:pPr lvl="2" eaLnBrk="1" hangingPunct="1"/>
            <a:r>
              <a:rPr lang="en-US" altLang="en-US" sz="2800" b="1" dirty="0">
                <a:ea typeface="ＭＳ Ｐゴシック" panose="020B0600070205080204" pitchFamily="34" charset="-128"/>
              </a:rPr>
              <a:t>Maladaptive attempts at emotional regulation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Course and Outcome of Bulimia Nervosa</a:t>
            </a:r>
          </a:p>
        </p:txBody>
      </p:sp>
      <p:sp>
        <p:nvSpPr>
          <p:cNvPr id="94221" name="Rectangle 1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ea typeface="ＭＳ Ｐゴシック" panose="020B0600070205080204" pitchFamily="34" charset="-128"/>
              </a:rPr>
              <a:t>Onset - late adolescence</a:t>
            </a:r>
            <a:r>
              <a:rPr lang="en-US" altLang="en-US" dirty="0">
                <a:ea typeface="ＭＳ Ｐゴシック" panose="020B0600070205080204" pitchFamily="34" charset="-128"/>
              </a:rPr>
              <a:t> or early adulthood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Mortality rates elevated, especially among those who exercise excessively</a:t>
            </a:r>
          </a:p>
          <a:p>
            <a:r>
              <a:rPr lang="en-US" altLang="en-US" u="sng" dirty="0">
                <a:ea typeface="ＭＳ Ｐゴシック" panose="020B0600070205080204" pitchFamily="34" charset="-128"/>
              </a:rPr>
              <a:t>Prognosis more positive than anorexia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Follow up study analysis showed: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One third in complete remission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One third in partial remission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One third continued to meet criteria </a:t>
            </a: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Binge-Eating Disorder (BED)</a:t>
            </a:r>
          </a:p>
        </p:txBody>
      </p:sp>
      <p:sp>
        <p:nvSpPr>
          <p:cNvPr id="97293" name="Rectangle 13"/>
          <p:cNvSpPr>
            <a:spLocks noGrp="1" noChangeArrowheads="1"/>
          </p:cNvSpPr>
          <p:nvPr>
            <p:ph idx="1"/>
          </p:nvPr>
        </p:nvSpPr>
        <p:spPr>
          <a:xfrm>
            <a:off x="827700" y="2052925"/>
            <a:ext cx="6868500" cy="419548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Involves binging, feeling of loss of control, and marked distress over binge eating episodes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BED </a:t>
            </a:r>
            <a:r>
              <a:rPr lang="en-US" altLang="en-US" u="sng" dirty="0">
                <a:ea typeface="ＭＳ Ｐゴシック" panose="020B0600070205080204" pitchFamily="34" charset="-128"/>
              </a:rPr>
              <a:t>does not involve use</a:t>
            </a:r>
            <a:r>
              <a:rPr lang="en-US" altLang="en-US" dirty="0">
                <a:ea typeface="ＭＳ Ｐゴシック" panose="020B0600070205080204" pitchFamily="34" charset="-128"/>
              </a:rPr>
              <a:t> of compensatory behaviors, such as vomiting, fasting, or excessive exercise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Diagnosis: history of binge-eating episodes at least once a week for three months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  <a:hlinkClick r:id="rId3"/>
              </a:rPr>
              <a:t>https://www.youtube.com/watch?v=NPgHu2Lup94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Binge-Eating Disorder (cont’d.)</a:t>
            </a:r>
          </a:p>
        </p:txBody>
      </p:sp>
      <p:sp>
        <p:nvSpPr>
          <p:cNvPr id="98317" name="Rectangle 103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Lifetime prevalence 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3.5 percent of  women; 2.0 percent of men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White women make up vast majority of those </a:t>
            </a:r>
            <a:r>
              <a:rPr lang="en-US" altLang="en-US" b="1" i="1" dirty="0">
                <a:ea typeface="ＭＳ Ｐゴシック" panose="020B0600070205080204" pitchFamily="34" charset="-128"/>
              </a:rPr>
              <a:t>seeking treatment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Associated Characteristics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Binge-Eating Disorder</a:t>
            </a:r>
          </a:p>
        </p:txBody>
      </p:sp>
      <p:sp>
        <p:nvSpPr>
          <p:cNvPr id="100361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Linked to Obesity and Overweight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20-40 percent of those in weight-control programs have BED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Gastric Bypass Surgery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Binges often preceded by </a:t>
            </a:r>
            <a:r>
              <a:rPr lang="en-US" altLang="en-US" b="1" dirty="0">
                <a:ea typeface="ＭＳ Ｐゴシック" panose="020B0600070205080204" pitchFamily="34" charset="-128"/>
              </a:rPr>
              <a:t>poor mood, decreased alertness, feelings of poor eating control</a:t>
            </a:r>
            <a:r>
              <a:rPr lang="en-US" altLang="en-US" dirty="0">
                <a:ea typeface="ＭＳ Ｐゴシック" panose="020B0600070205080204" pitchFamily="34" charset="-128"/>
              </a:rPr>
              <a:t>, and cravings for sweets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Complications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Type 2 diabetes, high blood pressure, and high cholesterol levels</a:t>
            </a:r>
          </a:p>
          <a:p>
            <a:pPr marL="0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Course and Outcome of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Binge-Eating Disorder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Begins in </a:t>
            </a:r>
            <a:r>
              <a:rPr lang="en-US" altLang="en-US" b="1" dirty="0">
                <a:ea typeface="ＭＳ Ｐゴシック" panose="020B0600070205080204" pitchFamily="34" charset="-128"/>
              </a:rPr>
              <a:t>late adolescence or early adulthood</a:t>
            </a:r>
          </a:p>
          <a:p>
            <a:endParaRPr lang="en-US" altLang="en-US" b="1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Remission rates higher than anorexia or bulimia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Weight may remain high</a:t>
            </a:r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Eating Disorders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Types of eating disorders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Anorexia nervosa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Restricting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Binge-eating/purging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Bulimia nervosa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Binge-eating disorder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Muscle dysphoria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Extreme dissatisfaction with one’s muscularity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0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Other Specified Feeding or Eating disorders</a:t>
            </a:r>
          </a:p>
        </p:txBody>
      </p:sp>
      <p:sp>
        <p:nvSpPr>
          <p:cNvPr id="145413" name="Rectangle 205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Disturbed eating patterns not meeting criteria for anorexia or bulimia nervosa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Night-eating syndrome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Individuals of normal weight who meet other criteria for anorexia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Individuals who meet criteria for bulimia but binge less than once a week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Individuals who do not binge but frequently purge to control weight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Etiology of Eating Disorders</a:t>
            </a:r>
          </a:p>
        </p:txBody>
      </p:sp>
      <p:sp>
        <p:nvSpPr>
          <p:cNvPr id="147461" name="Rectangle 102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Psychological risk factors 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Body dissatisfaction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Perfectionism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Depression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Low levels of interpersonal competence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Use of control over eating to deal with stress</a:t>
            </a: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Biopsychosocial Model of Eating Disorders</a:t>
            </a:r>
          </a:p>
        </p:txBody>
      </p:sp>
      <p:pic>
        <p:nvPicPr>
          <p:cNvPr id="3" name="Picture 2" descr="Multipath model of eating disorders&#10;The dimensions interact with one another and combine in different ways to result in eating disorders.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069" y="1447800"/>
            <a:ext cx="700338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256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Etiology of Eating Disorders: Social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Parental messages/ vigilance on child’s weight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emotional or sexual abuse during childhood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Social pressures to be thin (models, athletes, celebrities)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Peer pressures can increase risk of developing eating disorders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Friends extremely focused on dieting</a:t>
            </a:r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Etiology of Eating Disorders: Sociocultural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Unrealistic standards of beauty in mass media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Women are socialized to be conscious of body shape and weight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Believe that primary value is to be attractive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Define themselves according to bodily standards in media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See themselves as objects rather than having capacity for independent action and decision making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Ethnic Minorities and Eating Disorders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Body dissatisfaction exists among women in ethnic minorities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Latina/Hispanic women have body dissatisfaction equal to white women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African-American women tend to be more satisfied with their body size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b="1" u="sng" dirty="0">
                <a:ea typeface="ＭＳ Ｐゴシック" panose="020B0600070205080204" pitchFamily="34" charset="-128"/>
              </a:rPr>
              <a:t>High ethnic identity and self-esteem serve as protective factors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Cross-Cultural Studies on Eating Disorders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Cultural values and norms affect views of body shape and size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Weight normalcy is influenced by cultural beliefs and practices</a:t>
            </a:r>
          </a:p>
          <a:p>
            <a:pPr lvl="1" eaLnBrk="1" hangingPunct="1"/>
            <a:r>
              <a:rPr lang="en-US" altLang="en-US" i="1" dirty="0">
                <a:ea typeface="ＭＳ Ｐゴシック" panose="020B0600070205080204" pitchFamily="34" charset="-128"/>
              </a:rPr>
              <a:t>Example: Micronesians view thinness as a sign of illness</a:t>
            </a:r>
          </a:p>
          <a:p>
            <a:pPr lvl="1" eaLnBrk="1" hangingPunct="1"/>
            <a:r>
              <a:rPr lang="en-US" altLang="en-US" i="1" dirty="0">
                <a:ea typeface="ＭＳ Ｐゴシック" panose="020B0600070205080204" pitchFamily="34" charset="-128"/>
              </a:rPr>
              <a:t>Eating disorders in Chinese populations have been rare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Exposure to Western beauty standards changed that in Hong Kong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Etiology of Eating Disorders: Biological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>
                <a:ea typeface="ＭＳ Ｐゴシック" panose="020B0600070205080204" pitchFamily="34" charset="-128"/>
              </a:rPr>
              <a:t>Disordered eating tends to run in families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u="sng" dirty="0">
                <a:ea typeface="ＭＳ Ｐゴシック" panose="020B0600070205080204" pitchFamily="34" charset="-128"/>
              </a:rPr>
              <a:t>Dopamine</a:t>
            </a:r>
            <a:r>
              <a:rPr lang="en-US" altLang="en-US" dirty="0">
                <a:ea typeface="ＭＳ Ｐゴシック" panose="020B0600070205080204" pitchFamily="34" charset="-128"/>
              </a:rPr>
              <a:t> levels control appetite	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People with lower levels desire food more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Other neurotransmitters and hormones involved 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Serotonin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Ghrelin – signals hunger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53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Treatment of Anorexia Nervosa</a:t>
            </a:r>
          </a:p>
        </p:txBody>
      </p:sp>
      <p:sp>
        <p:nvSpPr>
          <p:cNvPr id="14950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Outpatient therapy: Cognitive-Behavioral Tx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#1 : Restore weight 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Address Medical complications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Phobic reactions can occur from eating new foods previously thought “forbidden”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Psychological interventions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Help client understand dysfunctional beliefs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Improve interpersonal and social reinforcing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Family Therapy</a:t>
            </a:r>
          </a:p>
        </p:txBody>
      </p:sp>
      <p:sp>
        <p:nvSpPr>
          <p:cNvPr id="573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Treatment of Bulimia Nervosa</a:t>
            </a:r>
          </a:p>
        </p:txBody>
      </p:sp>
      <p:sp>
        <p:nvSpPr>
          <p:cNvPr id="112649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Treatment goals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Dental Treatment, Cardiologist, Full Physical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Nutrition Consult and planning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Three or more balanced meals per day</a:t>
            </a:r>
          </a:p>
          <a:p>
            <a:pPr marL="914416" lvl="2" indent="0"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Achieve healthy positive body and body image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Help clients develop sense of healthy self-control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Antidepressant medications such as SSRIs sometimes helpful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34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Prevalence of Weight Concerns of Youth</a:t>
            </a:r>
          </a:p>
        </p:txBody>
      </p:sp>
      <p:pic>
        <p:nvPicPr>
          <p:cNvPr id="3" name="Picture 2" descr="Prevalence of weight concerns of youth in grades 5-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209800"/>
            <a:ext cx="7379062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81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Treatment of Binge-Eating Disorder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Similar to treatments for bulimia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Obesity is sig medical complication</a:t>
            </a:r>
          </a:p>
          <a:p>
            <a:pPr lvl="1"/>
            <a:r>
              <a:rPr lang="en-US" altLang="en-US" b="1" dirty="0">
                <a:ea typeface="ＭＳ Ｐゴシック" panose="020B0600070205080204" pitchFamily="34" charset="-128"/>
              </a:rPr>
              <a:t>Include healthy approaches to self-care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Two phases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Identify Triggers to overeating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Learn self-soothing techniques/not food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Mindfulness eating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CBT can produce significant reductions in binge eating</a:t>
            </a:r>
          </a:p>
        </p:txBody>
      </p:sp>
      <p:sp>
        <p:nvSpPr>
          <p:cNvPr id="6758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Obesity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Defined as body mass index (BMI) greater than 30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Second only to tobacco use as preventable cause of disease and death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Childhood obesity has a significant health impact – Diabetes, Heart Disease, Strokes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sz="2800" b="1" dirty="0">
                <a:ea typeface="ＭＳ Ｐゴシック" panose="020B0600070205080204" pitchFamily="34" charset="-128"/>
              </a:rPr>
              <a:t>DSM-5 does not recognize obesity as a psychological disorder</a:t>
            </a:r>
          </a:p>
        </p:txBody>
      </p:sp>
      <p:sp>
        <p:nvSpPr>
          <p:cNvPr id="686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kinds of eating disorders exist?</a:t>
            </a:r>
          </a:p>
          <a:p>
            <a:r>
              <a:rPr lang="en-US" dirty="0"/>
              <a:t>What are some causes of eating disorders?</a:t>
            </a:r>
          </a:p>
          <a:p>
            <a:r>
              <a:rPr lang="en-US" dirty="0"/>
              <a:t>What are some treatment options for eating disorders?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00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Eating Disorders</a:t>
            </a:r>
          </a:p>
        </p:txBody>
      </p:sp>
      <p:pic>
        <p:nvPicPr>
          <p:cNvPr id="3" name="Picture 2" descr="Eating disorders&#10;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47800"/>
            <a:ext cx="7317915" cy="50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Eating Disorders</a:t>
            </a:r>
          </a:p>
        </p:txBody>
      </p:sp>
      <p:sp>
        <p:nvSpPr>
          <p:cNvPr id="14234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b="1" u="sng" dirty="0">
                <a:ea typeface="ＭＳ Ｐゴシック" panose="020B0600070205080204" pitchFamily="34" charset="-128"/>
              </a:rPr>
              <a:t>Comorbid</a:t>
            </a:r>
            <a:r>
              <a:rPr lang="en-US" altLang="en-US" dirty="0">
                <a:ea typeface="ＭＳ Ｐゴシック" panose="020B0600070205080204" pitchFamily="34" charset="-128"/>
              </a:rPr>
              <a:t>: depression, substance abuse, and suicidal ideation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Influencing factors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Societal emphasis on thinness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Unrealistic images in magazines</a:t>
            </a:r>
          </a:p>
          <a:p>
            <a:r>
              <a:rPr lang="en-US" altLang="en-US" b="1" dirty="0">
                <a:ea typeface="ＭＳ Ｐゴシック" panose="020B0600070205080204" pitchFamily="34" charset="-128"/>
              </a:rPr>
              <a:t>Obesity in the U.S.</a:t>
            </a:r>
          </a:p>
          <a:p>
            <a:pPr lvl="1"/>
            <a:r>
              <a:rPr lang="en-US" altLang="en-US" b="1" u="sng" dirty="0">
                <a:ea typeface="ＭＳ Ｐゴシック" panose="020B0600070205080204" pitchFamily="34" charset="-128"/>
              </a:rPr>
              <a:t>68 percent of adults </a:t>
            </a:r>
            <a:r>
              <a:rPr lang="en-US" altLang="en-US" b="1" dirty="0">
                <a:ea typeface="ＭＳ Ｐゴシック" panose="020B0600070205080204" pitchFamily="34" charset="-128"/>
              </a:rPr>
              <a:t>were overweight</a:t>
            </a:r>
            <a:r>
              <a:rPr lang="en-US" altLang="en-US" dirty="0">
                <a:ea typeface="ＭＳ Ｐゴシック" panose="020B0600070205080204" pitchFamily="34" charset="-128"/>
              </a:rPr>
              <a:t> as of 2012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Anorexia Nervosa</a:t>
            </a:r>
          </a:p>
        </p:txBody>
      </p:sp>
      <p:sp>
        <p:nvSpPr>
          <p:cNvPr id="85003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Characterized by 15% below normal weight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Onset 12 years-old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Individuals starve themselves, detesting any weight gain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Most people insist they are overweight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Even when clearly emaciated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“Body Dysmorphia”</a:t>
            </a:r>
          </a:p>
          <a:p>
            <a:pPr lvl="1" eaLnBrk="1" hangingPunct="1"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Anorexia Nervosa Subtypes</a:t>
            </a:r>
          </a:p>
        </p:txBody>
      </p:sp>
      <p:sp>
        <p:nvSpPr>
          <p:cNvPr id="86025" name="Rectangle 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u="sng" dirty="0">
                <a:ea typeface="ＭＳ Ｐゴシック" panose="020B0600070205080204" pitchFamily="34" charset="-128"/>
              </a:rPr>
              <a:t>Restricting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Weight loss through severe dieting or exercising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Individuals with this type tend to be more </a:t>
            </a:r>
            <a:r>
              <a:rPr lang="en-US" altLang="en-US" b="1" dirty="0">
                <a:ea typeface="ＭＳ Ｐゴシック" panose="020B0600070205080204" pitchFamily="34" charset="-128"/>
              </a:rPr>
              <a:t>introverted</a:t>
            </a:r>
          </a:p>
          <a:p>
            <a:pPr eaLnBrk="1" hangingPunct="1"/>
            <a:r>
              <a:rPr lang="en-US" altLang="en-US" u="sng" dirty="0">
                <a:ea typeface="ＭＳ Ｐゴシック" panose="020B0600070205080204" pitchFamily="34" charset="-128"/>
              </a:rPr>
              <a:t>Binge-eating/purging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Self-induced vomiting, laxatives or diuretics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Individuals are more </a:t>
            </a:r>
            <a:r>
              <a:rPr lang="en-US" altLang="en-US" b="1" dirty="0">
                <a:ea typeface="ＭＳ Ｐゴシック" panose="020B0600070205080204" pitchFamily="34" charset="-128"/>
              </a:rPr>
              <a:t>extroverted and impulsive</a:t>
            </a:r>
          </a:p>
          <a:p>
            <a:pPr lvl="2" eaLnBrk="1" hangingPunct="1"/>
            <a:r>
              <a:rPr lang="en-US" altLang="en-US" dirty="0">
                <a:ea typeface="ＭＳ Ｐゴシック" panose="020B0600070205080204" pitchFamily="34" charset="-128"/>
              </a:rPr>
              <a:t>Report more anxiety, depression, or guilt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Physical Complications of Anorexia Nervosa</a:t>
            </a:r>
          </a:p>
        </p:txBody>
      </p:sp>
      <p:sp>
        <p:nvSpPr>
          <p:cNvPr id="1669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Irregular heart rate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Low blood pressure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Heart damage when use muscle as an energy source – </a:t>
            </a:r>
            <a:r>
              <a:rPr lang="en-US" altLang="en-US" b="1" dirty="0">
                <a:ea typeface="ＭＳ Ｐゴシック" panose="020B0600070205080204" pitchFamily="34" charset="-128"/>
              </a:rPr>
              <a:t>Heart attack prone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Kidney disease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Bone loss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Teeth – gum disease, enamel loss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Hair growth on limbs, scarring</a:t>
            </a:r>
          </a:p>
          <a:p>
            <a:pPr lvl="1" eaLnBrk="1" hangingPunct="1">
              <a:buFontTx/>
              <a:buNone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Course and Outcome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u="sng" dirty="0">
                <a:ea typeface="ＭＳ Ｐゴシック" panose="020B0600070205080204" pitchFamily="34" charset="-128"/>
              </a:rPr>
              <a:t>Course is highly variable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Some recover after one episode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Others fluctuate between weight gain and relapse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Others have chronic and deteriorating course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Factors linked to unfavorable outcomes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Purging, vomiting, and obsessive-compulsive eating behavior</a:t>
            </a:r>
          </a:p>
          <a:p>
            <a:r>
              <a:rPr lang="en-US" altLang="en-US" b="1" u="sng" dirty="0">
                <a:ea typeface="ＭＳ Ｐゴシック" panose="020B0600070205080204" pitchFamily="34" charset="-128"/>
              </a:rPr>
              <a:t>High mortality rate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i="1" dirty="0"/>
              <a:t>  </a:t>
            </a:r>
          </a:p>
          <a:p>
            <a:pPr eaLnBrk="1" hangingPunct="1"/>
            <a:endParaRPr lang="en-US" altLang="en-US" i="1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5115</TotalTime>
  <Pages>0</Pages>
  <Words>1251</Words>
  <Characters>0</Characters>
  <Application>Microsoft Office PowerPoint</Application>
  <DocSecurity>0</DocSecurity>
  <PresentationFormat>On-screen Show (4:3)</PresentationFormat>
  <Lines>0</Lines>
  <Paragraphs>274</Paragraphs>
  <Slides>32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ＭＳ Ｐゴシック</vt:lpstr>
      <vt:lpstr>Abadi Extra Light</vt:lpstr>
      <vt:lpstr>Angsana New</vt:lpstr>
      <vt:lpstr>Arial</vt:lpstr>
      <vt:lpstr>Century Gothic</vt:lpstr>
      <vt:lpstr>Times New Roman</vt:lpstr>
      <vt:lpstr>Wingdings</vt:lpstr>
      <vt:lpstr>Wingdings 3</vt:lpstr>
      <vt:lpstr>2_Office Theme</vt:lpstr>
      <vt:lpstr>Ion</vt:lpstr>
      <vt:lpstr>Eating Disorders</vt:lpstr>
      <vt:lpstr>Eating Disorders</vt:lpstr>
      <vt:lpstr>Prevalence of Weight Concerns of Youth</vt:lpstr>
      <vt:lpstr>Summary of Eating Disorders</vt:lpstr>
      <vt:lpstr>Eating Disorders</vt:lpstr>
      <vt:lpstr>Anorexia Nervosa</vt:lpstr>
      <vt:lpstr>Anorexia Nervosa Subtypes</vt:lpstr>
      <vt:lpstr>Physical Complications of Anorexia Nervosa</vt:lpstr>
      <vt:lpstr>Course and Outcome</vt:lpstr>
      <vt:lpstr>Characteristics Associated with Anorexia Nervosa</vt:lpstr>
      <vt:lpstr>Bulimia Nervosa</vt:lpstr>
      <vt:lpstr>Bulimia Nervosa (cont’d.)</vt:lpstr>
      <vt:lpstr>Physical Complications of Bulimia Nervosa</vt:lpstr>
      <vt:lpstr>Associated Characteristics</vt:lpstr>
      <vt:lpstr>Course and Outcome of Bulimia Nervosa</vt:lpstr>
      <vt:lpstr>Binge-Eating Disorder (BED)</vt:lpstr>
      <vt:lpstr>Binge-Eating Disorder (cont’d.)</vt:lpstr>
      <vt:lpstr>Associated Characteristics  Binge-Eating Disorder</vt:lpstr>
      <vt:lpstr>Course and Outcome of  Binge-Eating Disorder</vt:lpstr>
      <vt:lpstr>Other Specified Feeding or Eating disorders</vt:lpstr>
      <vt:lpstr>Etiology of Eating Disorders</vt:lpstr>
      <vt:lpstr>Biopsychosocial Model of Eating Disorders</vt:lpstr>
      <vt:lpstr>Etiology of Eating Disorders: Social</vt:lpstr>
      <vt:lpstr>Etiology of Eating Disorders: Sociocultural</vt:lpstr>
      <vt:lpstr>Ethnic Minorities and Eating Disorders</vt:lpstr>
      <vt:lpstr>Cross-Cultural Studies on Eating Disorders</vt:lpstr>
      <vt:lpstr>Etiology of Eating Disorders: Biological</vt:lpstr>
      <vt:lpstr>Treatment of Anorexia Nervosa</vt:lpstr>
      <vt:lpstr>Treatment of Bulimia Nervosa</vt:lpstr>
      <vt:lpstr>Treatment of Binge-Eating Disorder</vt:lpstr>
      <vt:lpstr>Obesity </vt:lpstr>
      <vt:lpstr>Review</vt:lpstr>
    </vt:vector>
  </TitlesOfParts>
  <Manager/>
  <Company/>
  <LinksUpToDate>false</LinksUpToDate>
  <CharactersWithSpaces>0</CharactersWithSpaces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Eating Disorders</dc:title>
  <dc:subject/>
  <dc:creator>Saadia McLeod</dc:creator>
  <cp:keywords/>
  <dc:description/>
  <cp:lastModifiedBy>Saadia McLeod</cp:lastModifiedBy>
  <cp:revision>64</cp:revision>
  <dcterms:created xsi:type="dcterms:W3CDTF">2011-08-18T23:41:02Z</dcterms:created>
  <dcterms:modified xsi:type="dcterms:W3CDTF">2018-05-01T02:19:55Z</dcterms:modified>
  <cp:category/>
</cp:coreProperties>
</file>