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732" r:id="rId2"/>
  </p:sldMasterIdLst>
  <p:notesMasterIdLst>
    <p:notesMasterId r:id="rId52"/>
  </p:notesMasterIdLst>
  <p:sldIdLst>
    <p:sldId id="427" r:id="rId3"/>
    <p:sldId id="327" r:id="rId4"/>
    <p:sldId id="328" r:id="rId5"/>
    <p:sldId id="413" r:id="rId6"/>
    <p:sldId id="332" r:id="rId7"/>
    <p:sldId id="414" r:id="rId8"/>
    <p:sldId id="337" r:id="rId9"/>
    <p:sldId id="415" r:id="rId10"/>
    <p:sldId id="338" r:id="rId11"/>
    <p:sldId id="416" r:id="rId12"/>
    <p:sldId id="343" r:id="rId13"/>
    <p:sldId id="347" r:id="rId14"/>
    <p:sldId id="346" r:id="rId15"/>
    <p:sldId id="417" r:id="rId16"/>
    <p:sldId id="351" r:id="rId17"/>
    <p:sldId id="352" r:id="rId18"/>
    <p:sldId id="354" r:id="rId19"/>
    <p:sldId id="355" r:id="rId20"/>
    <p:sldId id="358" r:id="rId21"/>
    <p:sldId id="359" r:id="rId22"/>
    <p:sldId id="361" r:id="rId23"/>
    <p:sldId id="363" r:id="rId24"/>
    <p:sldId id="418" r:id="rId25"/>
    <p:sldId id="366" r:id="rId26"/>
    <p:sldId id="367" r:id="rId27"/>
    <p:sldId id="371" r:id="rId28"/>
    <p:sldId id="373" r:id="rId29"/>
    <p:sldId id="419" r:id="rId30"/>
    <p:sldId id="424" r:id="rId31"/>
    <p:sldId id="425" r:id="rId32"/>
    <p:sldId id="375" r:id="rId33"/>
    <p:sldId id="378" r:id="rId34"/>
    <p:sldId id="426" r:id="rId35"/>
    <p:sldId id="381" r:id="rId36"/>
    <p:sldId id="382" r:id="rId37"/>
    <p:sldId id="384" r:id="rId38"/>
    <p:sldId id="386" r:id="rId39"/>
    <p:sldId id="387" r:id="rId40"/>
    <p:sldId id="390" r:id="rId41"/>
    <p:sldId id="404" r:id="rId42"/>
    <p:sldId id="405" r:id="rId43"/>
    <p:sldId id="406" r:id="rId44"/>
    <p:sldId id="407" r:id="rId45"/>
    <p:sldId id="408" r:id="rId46"/>
    <p:sldId id="420" r:id="rId47"/>
    <p:sldId id="421" r:id="rId48"/>
    <p:sldId id="428" r:id="rId49"/>
    <p:sldId id="422" r:id="rId50"/>
    <p:sldId id="42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5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ia McLeod" userId="a5a9a3967bb02a47" providerId="LiveId" clId="{E46CC859-5F06-4F31-AAB7-A7C15FEBAB69}"/>
    <pc:docChg chg="custSel addSld delSld modSld sldOrd modMainMaster">
      <pc:chgData name="Saadia McLeod" userId="a5a9a3967bb02a47" providerId="LiveId" clId="{E46CC859-5F06-4F31-AAB7-A7C15FEBAB69}" dt="2018-05-02T23:47:16.605" v="1478" actId="113"/>
      <pc:docMkLst>
        <pc:docMk/>
      </pc:docMkLst>
      <pc:sldChg chg="modSp">
        <pc:chgData name="Saadia McLeod" userId="a5a9a3967bb02a47" providerId="LiveId" clId="{E46CC859-5F06-4F31-AAB7-A7C15FEBAB69}" dt="2018-05-02T23:37:46.113" v="1387" actId="255"/>
        <pc:sldMkLst>
          <pc:docMk/>
          <pc:sldMk cId="0" sldId="327"/>
        </pc:sldMkLst>
        <pc:spChg chg="mod">
          <ac:chgData name="Saadia McLeod" userId="a5a9a3967bb02a47" providerId="LiveId" clId="{E46CC859-5F06-4F31-AAB7-A7C15FEBAB69}" dt="2018-05-02T23:37:46.113" v="1387" actId="255"/>
          <ac:spMkLst>
            <pc:docMk/>
            <pc:sldMk cId="0" sldId="327"/>
            <ac:spMk id="3075" creationId="{00000000-0000-0000-0000-000000000000}"/>
          </ac:spMkLst>
        </pc:spChg>
      </pc:sldChg>
      <pc:sldChg chg="modSp">
        <pc:chgData name="Saadia McLeod" userId="a5a9a3967bb02a47" providerId="LiveId" clId="{E46CC859-5F06-4F31-AAB7-A7C15FEBAB69}" dt="2018-05-02T23:38:13.719" v="1391" actId="20577"/>
        <pc:sldMkLst>
          <pc:docMk/>
          <pc:sldMk cId="0" sldId="328"/>
        </pc:sldMkLst>
        <pc:spChg chg="mod">
          <ac:chgData name="Saadia McLeod" userId="a5a9a3967bb02a47" providerId="LiveId" clId="{E46CC859-5F06-4F31-AAB7-A7C15FEBAB69}" dt="2018-05-02T23:38:13.719" v="1391" actId="20577"/>
          <ac:spMkLst>
            <pc:docMk/>
            <pc:sldMk cId="0" sldId="328"/>
            <ac:spMk id="7171" creationId="{00000000-0000-0000-0000-000000000000}"/>
          </ac:spMkLst>
        </pc:spChg>
      </pc:sldChg>
      <pc:sldChg chg="modSp">
        <pc:chgData name="Saadia McLeod" userId="a5a9a3967bb02a47" providerId="LiveId" clId="{E46CC859-5F06-4F31-AAB7-A7C15FEBAB69}" dt="2018-05-02T23:39:40.600" v="1398" actId="115"/>
        <pc:sldMkLst>
          <pc:docMk/>
          <pc:sldMk cId="0" sldId="338"/>
        </pc:sldMkLst>
        <pc:spChg chg="mod">
          <ac:chgData name="Saadia McLeod" userId="a5a9a3967bb02a47" providerId="LiveId" clId="{E46CC859-5F06-4F31-AAB7-A7C15FEBAB69}" dt="2018-05-02T23:39:40.600" v="1398" actId="115"/>
          <ac:spMkLst>
            <pc:docMk/>
            <pc:sldMk cId="0" sldId="338"/>
            <ac:spMk id="14339" creationId="{00000000-0000-0000-0000-000000000000}"/>
          </ac:spMkLst>
        </pc:spChg>
      </pc:sldChg>
      <pc:sldChg chg="modSp">
        <pc:chgData name="Saadia McLeod" userId="a5a9a3967bb02a47" providerId="LiveId" clId="{E46CC859-5F06-4F31-AAB7-A7C15FEBAB69}" dt="2018-05-02T23:40:09.610" v="1401" actId="115"/>
        <pc:sldMkLst>
          <pc:docMk/>
          <pc:sldMk cId="0" sldId="343"/>
        </pc:sldMkLst>
        <pc:spChg chg="mod">
          <ac:chgData name="Saadia McLeod" userId="a5a9a3967bb02a47" providerId="LiveId" clId="{E46CC859-5F06-4F31-AAB7-A7C15FEBAB69}" dt="2018-05-02T23:40:09.610" v="1401" actId="115"/>
          <ac:spMkLst>
            <pc:docMk/>
            <pc:sldMk cId="0" sldId="343"/>
            <ac:spMk id="21507" creationId="{00000000-0000-0000-0000-000000000000}"/>
          </ac:spMkLst>
        </pc:spChg>
      </pc:sldChg>
      <pc:sldChg chg="modSp">
        <pc:chgData name="Saadia McLeod" userId="a5a9a3967bb02a47" providerId="LiveId" clId="{E46CC859-5F06-4F31-AAB7-A7C15FEBAB69}" dt="2018-05-02T23:41:09.068" v="1406" actId="27636"/>
        <pc:sldMkLst>
          <pc:docMk/>
          <pc:sldMk cId="0" sldId="346"/>
        </pc:sldMkLst>
        <pc:spChg chg="mod">
          <ac:chgData name="Saadia McLeod" userId="a5a9a3967bb02a47" providerId="LiveId" clId="{E46CC859-5F06-4F31-AAB7-A7C15FEBAB69}" dt="2018-05-02T23:41:09.068" v="1406" actId="27636"/>
          <ac:spMkLst>
            <pc:docMk/>
            <pc:sldMk cId="0" sldId="346"/>
            <ac:spMk id="24579" creationId="{00000000-0000-0000-0000-000000000000}"/>
          </ac:spMkLst>
        </pc:spChg>
      </pc:sldChg>
      <pc:sldChg chg="modSp">
        <pc:chgData name="Saadia McLeod" userId="a5a9a3967bb02a47" providerId="LiveId" clId="{E46CC859-5F06-4F31-AAB7-A7C15FEBAB69}" dt="2018-05-02T23:40:43.238" v="1404" actId="113"/>
        <pc:sldMkLst>
          <pc:docMk/>
          <pc:sldMk cId="0" sldId="347"/>
        </pc:sldMkLst>
        <pc:spChg chg="mod">
          <ac:chgData name="Saadia McLeod" userId="a5a9a3967bb02a47" providerId="LiveId" clId="{E46CC859-5F06-4F31-AAB7-A7C15FEBAB69}" dt="2018-05-02T23:40:43.238" v="1404" actId="113"/>
          <ac:spMkLst>
            <pc:docMk/>
            <pc:sldMk cId="0" sldId="347"/>
            <ac:spMk id="23555" creationId="{00000000-0000-0000-0000-000000000000}"/>
          </ac:spMkLst>
        </pc:spChg>
      </pc:sldChg>
      <pc:sldChg chg="modSp">
        <pc:chgData name="Saadia McLeod" userId="a5a9a3967bb02a47" providerId="LiveId" clId="{E46CC859-5F06-4F31-AAB7-A7C15FEBAB69}" dt="2018-04-30T19:31:12.981" v="530" actId="113"/>
        <pc:sldMkLst>
          <pc:docMk/>
          <pc:sldMk cId="0" sldId="351"/>
        </pc:sldMkLst>
        <pc:spChg chg="mod">
          <ac:chgData name="Saadia McLeod" userId="a5a9a3967bb02a47" providerId="LiveId" clId="{E46CC859-5F06-4F31-AAB7-A7C15FEBAB69}" dt="2018-04-30T19:31:12.981" v="530" actId="113"/>
          <ac:spMkLst>
            <pc:docMk/>
            <pc:sldMk cId="0" sldId="351"/>
            <ac:spMk id="30723" creationId="{00000000-0000-0000-0000-000000000000}"/>
          </ac:spMkLst>
        </pc:spChg>
      </pc:sldChg>
      <pc:sldChg chg="modSp">
        <pc:chgData name="Saadia McLeod" userId="a5a9a3967bb02a47" providerId="LiveId" clId="{E46CC859-5F06-4F31-AAB7-A7C15FEBAB69}" dt="2018-04-30T19:32:09.376" v="533" actId="115"/>
        <pc:sldMkLst>
          <pc:docMk/>
          <pc:sldMk cId="0" sldId="352"/>
        </pc:sldMkLst>
        <pc:spChg chg="mod">
          <ac:chgData name="Saadia McLeod" userId="a5a9a3967bb02a47" providerId="LiveId" clId="{E46CC859-5F06-4F31-AAB7-A7C15FEBAB69}" dt="2018-04-30T19:32:09.376" v="533" actId="115"/>
          <ac:spMkLst>
            <pc:docMk/>
            <pc:sldMk cId="0" sldId="352"/>
            <ac:spMk id="31747" creationId="{00000000-0000-0000-0000-000000000000}"/>
          </ac:spMkLst>
        </pc:spChg>
      </pc:sldChg>
      <pc:sldChg chg="modSp">
        <pc:chgData name="Saadia McLeod" userId="a5a9a3967bb02a47" providerId="LiveId" clId="{E46CC859-5F06-4F31-AAB7-A7C15FEBAB69}" dt="2018-05-02T23:42:12.395" v="1408" actId="115"/>
        <pc:sldMkLst>
          <pc:docMk/>
          <pc:sldMk cId="0" sldId="354"/>
        </pc:sldMkLst>
        <pc:spChg chg="mod">
          <ac:chgData name="Saadia McLeod" userId="a5a9a3967bb02a47" providerId="LiveId" clId="{E46CC859-5F06-4F31-AAB7-A7C15FEBAB69}" dt="2018-05-02T23:42:12.395" v="1408" actId="115"/>
          <ac:spMkLst>
            <pc:docMk/>
            <pc:sldMk cId="0" sldId="354"/>
            <ac:spMk id="33795" creationId="{00000000-0000-0000-0000-000000000000}"/>
          </ac:spMkLst>
        </pc:spChg>
      </pc:sldChg>
      <pc:sldChg chg="modSp">
        <pc:chgData name="Saadia McLeod" userId="a5a9a3967bb02a47" providerId="LiveId" clId="{E46CC859-5F06-4F31-AAB7-A7C15FEBAB69}" dt="2018-05-02T23:42:28.457" v="1409" actId="113"/>
        <pc:sldMkLst>
          <pc:docMk/>
          <pc:sldMk cId="0" sldId="355"/>
        </pc:sldMkLst>
        <pc:spChg chg="mod">
          <ac:chgData name="Saadia McLeod" userId="a5a9a3967bb02a47" providerId="LiveId" clId="{E46CC859-5F06-4F31-AAB7-A7C15FEBAB69}" dt="2018-05-02T23:42:28.457" v="1409" actId="113"/>
          <ac:spMkLst>
            <pc:docMk/>
            <pc:sldMk cId="0" sldId="355"/>
            <ac:spMk id="35843" creationId="{00000000-0000-0000-0000-000000000000}"/>
          </ac:spMkLst>
        </pc:spChg>
      </pc:sldChg>
      <pc:sldChg chg="modSp">
        <pc:chgData name="Saadia McLeod" userId="a5a9a3967bb02a47" providerId="LiveId" clId="{E46CC859-5F06-4F31-AAB7-A7C15FEBAB69}" dt="2018-05-02T23:42:50.950" v="1411" actId="27636"/>
        <pc:sldMkLst>
          <pc:docMk/>
          <pc:sldMk cId="0" sldId="358"/>
        </pc:sldMkLst>
        <pc:spChg chg="mod">
          <ac:chgData name="Saadia McLeod" userId="a5a9a3967bb02a47" providerId="LiveId" clId="{E46CC859-5F06-4F31-AAB7-A7C15FEBAB69}" dt="2018-05-02T23:42:50.950" v="1411" actId="27636"/>
          <ac:spMkLst>
            <pc:docMk/>
            <pc:sldMk cId="0" sldId="358"/>
            <ac:spMk id="37891" creationId="{00000000-0000-0000-0000-000000000000}"/>
          </ac:spMkLst>
        </pc:spChg>
      </pc:sldChg>
      <pc:sldChg chg="modSp">
        <pc:chgData name="Saadia McLeod" userId="a5a9a3967bb02a47" providerId="LiveId" clId="{E46CC859-5F06-4F31-AAB7-A7C15FEBAB69}" dt="2018-05-02T23:43:38.596" v="1418" actId="113"/>
        <pc:sldMkLst>
          <pc:docMk/>
          <pc:sldMk cId="0" sldId="359"/>
        </pc:sldMkLst>
        <pc:spChg chg="mod">
          <ac:chgData name="Saadia McLeod" userId="a5a9a3967bb02a47" providerId="LiveId" clId="{E46CC859-5F06-4F31-AAB7-A7C15FEBAB69}" dt="2018-05-02T23:43:38.596" v="1418" actId="113"/>
          <ac:spMkLst>
            <pc:docMk/>
            <pc:sldMk cId="0" sldId="359"/>
            <ac:spMk id="39939" creationId="{00000000-0000-0000-0000-000000000000}"/>
          </ac:spMkLst>
        </pc:spChg>
      </pc:sldChg>
      <pc:sldChg chg="modSp">
        <pc:chgData name="Saadia McLeod" userId="a5a9a3967bb02a47" providerId="LiveId" clId="{E46CC859-5F06-4F31-AAB7-A7C15FEBAB69}" dt="2018-04-30T19:37:10.407" v="800" actId="113"/>
        <pc:sldMkLst>
          <pc:docMk/>
          <pc:sldMk cId="0" sldId="361"/>
        </pc:sldMkLst>
        <pc:spChg chg="mod">
          <ac:chgData name="Saadia McLeod" userId="a5a9a3967bb02a47" providerId="LiveId" clId="{E46CC859-5F06-4F31-AAB7-A7C15FEBAB69}" dt="2018-04-30T19:37:10.407" v="800" actId="113"/>
          <ac:spMkLst>
            <pc:docMk/>
            <pc:sldMk cId="0" sldId="361"/>
            <ac:spMk id="41987" creationId="{00000000-0000-0000-0000-000000000000}"/>
          </ac:spMkLst>
        </pc:spChg>
      </pc:sldChg>
      <pc:sldChg chg="modSp">
        <pc:chgData name="Saadia McLeod" userId="a5a9a3967bb02a47" providerId="LiveId" clId="{E46CC859-5F06-4F31-AAB7-A7C15FEBAB69}" dt="2018-04-30T19:38:03.433" v="802" actId="113"/>
        <pc:sldMkLst>
          <pc:docMk/>
          <pc:sldMk cId="0" sldId="363"/>
        </pc:sldMkLst>
        <pc:spChg chg="mod">
          <ac:chgData name="Saadia McLeod" userId="a5a9a3967bb02a47" providerId="LiveId" clId="{E46CC859-5F06-4F31-AAB7-A7C15FEBAB69}" dt="2018-04-30T19:38:03.433" v="802" actId="113"/>
          <ac:spMkLst>
            <pc:docMk/>
            <pc:sldMk cId="0" sldId="363"/>
            <ac:spMk id="44035" creationId="{00000000-0000-0000-0000-000000000000}"/>
          </ac:spMkLst>
        </pc:spChg>
      </pc:sldChg>
      <pc:sldChg chg="modSp">
        <pc:chgData name="Saadia McLeod" userId="a5a9a3967bb02a47" providerId="LiveId" clId="{E46CC859-5F06-4F31-AAB7-A7C15FEBAB69}" dt="2018-04-30T19:38:56.352" v="804" actId="113"/>
        <pc:sldMkLst>
          <pc:docMk/>
          <pc:sldMk cId="0" sldId="366"/>
        </pc:sldMkLst>
        <pc:spChg chg="mod">
          <ac:chgData name="Saadia McLeod" userId="a5a9a3967bb02a47" providerId="LiveId" clId="{E46CC859-5F06-4F31-AAB7-A7C15FEBAB69}" dt="2018-04-30T19:38:56.352" v="804" actId="113"/>
          <ac:spMkLst>
            <pc:docMk/>
            <pc:sldMk cId="0" sldId="366"/>
            <ac:spMk id="47107" creationId="{00000000-0000-0000-0000-000000000000}"/>
          </ac:spMkLst>
        </pc:spChg>
      </pc:sldChg>
      <pc:sldChg chg="modSp">
        <pc:chgData name="Saadia McLeod" userId="a5a9a3967bb02a47" providerId="LiveId" clId="{E46CC859-5F06-4F31-AAB7-A7C15FEBAB69}" dt="2018-04-30T19:39:32.792" v="807" actId="113"/>
        <pc:sldMkLst>
          <pc:docMk/>
          <pc:sldMk cId="0" sldId="367"/>
        </pc:sldMkLst>
        <pc:spChg chg="mod">
          <ac:chgData name="Saadia McLeod" userId="a5a9a3967bb02a47" providerId="LiveId" clId="{E46CC859-5F06-4F31-AAB7-A7C15FEBAB69}" dt="2018-04-30T19:39:32.792" v="807" actId="113"/>
          <ac:spMkLst>
            <pc:docMk/>
            <pc:sldMk cId="0" sldId="367"/>
            <ac:spMk id="48131" creationId="{00000000-0000-0000-0000-000000000000}"/>
          </ac:spMkLst>
        </pc:spChg>
      </pc:sldChg>
      <pc:sldChg chg="modSp">
        <pc:chgData name="Saadia McLeod" userId="a5a9a3967bb02a47" providerId="LiveId" clId="{E46CC859-5F06-4F31-AAB7-A7C15FEBAB69}" dt="2018-04-30T19:40:20.213" v="809" actId="115"/>
        <pc:sldMkLst>
          <pc:docMk/>
          <pc:sldMk cId="0" sldId="371"/>
        </pc:sldMkLst>
        <pc:spChg chg="mod">
          <ac:chgData name="Saadia McLeod" userId="a5a9a3967bb02a47" providerId="LiveId" clId="{E46CC859-5F06-4F31-AAB7-A7C15FEBAB69}" dt="2018-04-30T19:40:20.213" v="809" actId="115"/>
          <ac:spMkLst>
            <pc:docMk/>
            <pc:sldMk cId="0" sldId="371"/>
            <ac:spMk id="52227" creationId="{00000000-0000-0000-0000-000000000000}"/>
          </ac:spMkLst>
        </pc:spChg>
      </pc:sldChg>
      <pc:sldChg chg="modSp">
        <pc:chgData name="Saadia McLeod" userId="a5a9a3967bb02a47" providerId="LiveId" clId="{E46CC859-5F06-4F31-AAB7-A7C15FEBAB69}" dt="2018-04-30T19:42:55.704" v="911" actId="113"/>
        <pc:sldMkLst>
          <pc:docMk/>
          <pc:sldMk cId="0" sldId="375"/>
        </pc:sldMkLst>
        <pc:spChg chg="mod">
          <ac:chgData name="Saadia McLeod" userId="a5a9a3967bb02a47" providerId="LiveId" clId="{E46CC859-5F06-4F31-AAB7-A7C15FEBAB69}" dt="2018-04-30T19:42:55.704" v="911" actId="113"/>
          <ac:spMkLst>
            <pc:docMk/>
            <pc:sldMk cId="0" sldId="375"/>
            <ac:spMk id="56323" creationId="{00000000-0000-0000-0000-000000000000}"/>
          </ac:spMkLst>
        </pc:spChg>
      </pc:sldChg>
      <pc:sldChg chg="modSp">
        <pc:chgData name="Saadia McLeod" userId="a5a9a3967bb02a47" providerId="LiveId" clId="{E46CC859-5F06-4F31-AAB7-A7C15FEBAB69}" dt="2018-05-02T23:44:32.470" v="1419" actId="115"/>
        <pc:sldMkLst>
          <pc:docMk/>
          <pc:sldMk cId="0" sldId="378"/>
        </pc:sldMkLst>
        <pc:spChg chg="mod">
          <ac:chgData name="Saadia McLeod" userId="a5a9a3967bb02a47" providerId="LiveId" clId="{E46CC859-5F06-4F31-AAB7-A7C15FEBAB69}" dt="2018-05-02T23:44:32.470" v="1419" actId="115"/>
          <ac:spMkLst>
            <pc:docMk/>
            <pc:sldMk cId="0" sldId="378"/>
            <ac:spMk id="57347" creationId="{00000000-0000-0000-0000-000000000000}"/>
          </ac:spMkLst>
        </pc:spChg>
      </pc:sldChg>
      <pc:sldChg chg="modSp">
        <pc:chgData name="Saadia McLeod" userId="a5a9a3967bb02a47" providerId="LiveId" clId="{E46CC859-5F06-4F31-AAB7-A7C15FEBAB69}" dt="2018-05-02T23:45:13.199" v="1420" actId="14100"/>
        <pc:sldMkLst>
          <pc:docMk/>
          <pc:sldMk cId="0" sldId="381"/>
        </pc:sldMkLst>
        <pc:spChg chg="mod">
          <ac:chgData name="Saadia McLeod" userId="a5a9a3967bb02a47" providerId="LiveId" clId="{E46CC859-5F06-4F31-AAB7-A7C15FEBAB69}" dt="2018-05-02T23:45:13.199" v="1420" actId="14100"/>
          <ac:spMkLst>
            <pc:docMk/>
            <pc:sldMk cId="0" sldId="381"/>
            <ac:spMk id="60418" creationId="{00000000-0000-0000-0000-000000000000}"/>
          </ac:spMkLst>
        </pc:spChg>
        <pc:spChg chg="mod">
          <ac:chgData name="Saadia McLeod" userId="a5a9a3967bb02a47" providerId="LiveId" clId="{E46CC859-5F06-4F31-AAB7-A7C15FEBAB69}" dt="2018-04-30T19:45:37.409" v="954" actId="115"/>
          <ac:spMkLst>
            <pc:docMk/>
            <pc:sldMk cId="0" sldId="381"/>
            <ac:spMk id="60419" creationId="{00000000-0000-0000-0000-000000000000}"/>
          </ac:spMkLst>
        </pc:spChg>
      </pc:sldChg>
      <pc:sldChg chg="modSp">
        <pc:chgData name="Saadia McLeod" userId="a5a9a3967bb02a47" providerId="LiveId" clId="{E46CC859-5F06-4F31-AAB7-A7C15FEBAB69}" dt="2018-04-30T19:46:09.658" v="956" actId="115"/>
        <pc:sldMkLst>
          <pc:docMk/>
          <pc:sldMk cId="0" sldId="382"/>
        </pc:sldMkLst>
        <pc:spChg chg="mod">
          <ac:chgData name="Saadia McLeod" userId="a5a9a3967bb02a47" providerId="LiveId" clId="{E46CC859-5F06-4F31-AAB7-A7C15FEBAB69}" dt="2018-04-30T19:46:09.658" v="956" actId="115"/>
          <ac:spMkLst>
            <pc:docMk/>
            <pc:sldMk cId="0" sldId="382"/>
            <ac:spMk id="62467" creationId="{00000000-0000-0000-0000-000000000000}"/>
          </ac:spMkLst>
        </pc:spChg>
      </pc:sldChg>
      <pc:sldChg chg="modSp">
        <pc:chgData name="Saadia McLeod" userId="a5a9a3967bb02a47" providerId="LiveId" clId="{E46CC859-5F06-4F31-AAB7-A7C15FEBAB69}" dt="2018-04-30T19:46:45.955" v="967" actId="115"/>
        <pc:sldMkLst>
          <pc:docMk/>
          <pc:sldMk cId="0" sldId="384"/>
        </pc:sldMkLst>
        <pc:spChg chg="mod">
          <ac:chgData name="Saadia McLeod" userId="a5a9a3967bb02a47" providerId="LiveId" clId="{E46CC859-5F06-4F31-AAB7-A7C15FEBAB69}" dt="2018-04-30T19:46:24.150" v="965" actId="20577"/>
          <ac:spMkLst>
            <pc:docMk/>
            <pc:sldMk cId="0" sldId="384"/>
            <ac:spMk id="63490" creationId="{00000000-0000-0000-0000-000000000000}"/>
          </ac:spMkLst>
        </pc:spChg>
        <pc:spChg chg="mod">
          <ac:chgData name="Saadia McLeod" userId="a5a9a3967bb02a47" providerId="LiveId" clId="{E46CC859-5F06-4F31-AAB7-A7C15FEBAB69}" dt="2018-04-30T19:46:45.955" v="967" actId="115"/>
          <ac:spMkLst>
            <pc:docMk/>
            <pc:sldMk cId="0" sldId="384"/>
            <ac:spMk id="63491" creationId="{00000000-0000-0000-0000-000000000000}"/>
          </ac:spMkLst>
        </pc:spChg>
      </pc:sldChg>
      <pc:sldChg chg="modSp">
        <pc:chgData name="Saadia McLeod" userId="a5a9a3967bb02a47" providerId="LiveId" clId="{E46CC859-5F06-4F31-AAB7-A7C15FEBAB69}" dt="2018-05-02T23:45:54.795" v="1421" actId="113"/>
        <pc:sldMkLst>
          <pc:docMk/>
          <pc:sldMk cId="0" sldId="387"/>
        </pc:sldMkLst>
        <pc:spChg chg="mod">
          <ac:chgData name="Saadia McLeod" userId="a5a9a3967bb02a47" providerId="LiveId" clId="{E46CC859-5F06-4F31-AAB7-A7C15FEBAB69}" dt="2018-05-02T23:45:54.795" v="1421" actId="113"/>
          <ac:spMkLst>
            <pc:docMk/>
            <pc:sldMk cId="0" sldId="387"/>
            <ac:spMk id="67587" creationId="{00000000-0000-0000-0000-000000000000}"/>
          </ac:spMkLst>
        </pc:spChg>
      </pc:sldChg>
      <pc:sldChg chg="modSp">
        <pc:chgData name="Saadia McLeod" userId="a5a9a3967bb02a47" providerId="LiveId" clId="{E46CC859-5F06-4F31-AAB7-A7C15FEBAB69}" dt="2018-05-02T23:46:45.323" v="1477" actId="20577"/>
        <pc:sldMkLst>
          <pc:docMk/>
          <pc:sldMk cId="0" sldId="390"/>
        </pc:sldMkLst>
        <pc:spChg chg="mod">
          <ac:chgData name="Saadia McLeod" userId="a5a9a3967bb02a47" providerId="LiveId" clId="{E46CC859-5F06-4F31-AAB7-A7C15FEBAB69}" dt="2018-04-30T19:47:52.066" v="978" actId="20577"/>
          <ac:spMkLst>
            <pc:docMk/>
            <pc:sldMk cId="0" sldId="390"/>
            <ac:spMk id="70658" creationId="{00000000-0000-0000-0000-000000000000}"/>
          </ac:spMkLst>
        </pc:spChg>
        <pc:spChg chg="mod">
          <ac:chgData name="Saadia McLeod" userId="a5a9a3967bb02a47" providerId="LiveId" clId="{E46CC859-5F06-4F31-AAB7-A7C15FEBAB69}" dt="2018-05-02T23:46:45.323" v="1477" actId="20577"/>
          <ac:spMkLst>
            <pc:docMk/>
            <pc:sldMk cId="0" sldId="390"/>
            <ac:spMk id="70659" creationId="{00000000-0000-0000-0000-000000000000}"/>
          </ac:spMkLst>
        </pc:spChg>
      </pc:sldChg>
      <pc:sldChg chg="modSp">
        <pc:chgData name="Saadia McLeod" userId="a5a9a3967bb02a47" providerId="LiveId" clId="{E46CC859-5F06-4F31-AAB7-A7C15FEBAB69}" dt="2018-05-02T23:47:16.605" v="1478" actId="113"/>
        <pc:sldMkLst>
          <pc:docMk/>
          <pc:sldMk cId="0" sldId="405"/>
        </pc:sldMkLst>
        <pc:spChg chg="mod">
          <ac:chgData name="Saadia McLeod" userId="a5a9a3967bb02a47" providerId="LiveId" clId="{E46CC859-5F06-4F31-AAB7-A7C15FEBAB69}" dt="2018-05-02T23:47:16.605" v="1478" actId="113"/>
          <ac:spMkLst>
            <pc:docMk/>
            <pc:sldMk cId="0" sldId="405"/>
            <ac:spMk id="82947" creationId="{00000000-0000-0000-0000-000000000000}"/>
          </ac:spMkLst>
        </pc:spChg>
      </pc:sldChg>
      <pc:sldChg chg="modSp">
        <pc:chgData name="Saadia McLeod" userId="a5a9a3967bb02a47" providerId="LiveId" clId="{E46CC859-5F06-4F31-AAB7-A7C15FEBAB69}" dt="2018-04-30T19:50:10.119" v="1086" actId="113"/>
        <pc:sldMkLst>
          <pc:docMk/>
          <pc:sldMk cId="0" sldId="407"/>
        </pc:sldMkLst>
        <pc:spChg chg="mod">
          <ac:chgData name="Saadia McLeod" userId="a5a9a3967bb02a47" providerId="LiveId" clId="{E46CC859-5F06-4F31-AAB7-A7C15FEBAB69}" dt="2018-04-30T19:50:10.119" v="1086" actId="113"/>
          <ac:spMkLst>
            <pc:docMk/>
            <pc:sldMk cId="0" sldId="407"/>
            <ac:spMk id="84995" creationId="{00000000-0000-0000-0000-000000000000}"/>
          </ac:spMkLst>
        </pc:spChg>
      </pc:sldChg>
      <pc:sldChg chg="modSp">
        <pc:chgData name="Saadia McLeod" userId="a5a9a3967bb02a47" providerId="LiveId" clId="{E46CC859-5F06-4F31-AAB7-A7C15FEBAB69}" dt="2018-04-30T19:50:52.321" v="1089" actId="5793"/>
        <pc:sldMkLst>
          <pc:docMk/>
          <pc:sldMk cId="0" sldId="408"/>
        </pc:sldMkLst>
        <pc:spChg chg="mod">
          <ac:chgData name="Saadia McLeod" userId="a5a9a3967bb02a47" providerId="LiveId" clId="{E46CC859-5F06-4F31-AAB7-A7C15FEBAB69}" dt="2018-04-30T19:50:52.321" v="1089" actId="5793"/>
          <ac:spMkLst>
            <pc:docMk/>
            <pc:sldMk cId="0" sldId="408"/>
            <ac:spMk id="86019" creationId="{00000000-0000-0000-0000-000000000000}"/>
          </ac:spMkLst>
        </pc:spChg>
      </pc:sldChg>
      <pc:sldChg chg="ord">
        <pc:chgData name="Saadia McLeod" userId="a5a9a3967bb02a47" providerId="LiveId" clId="{E46CC859-5F06-4F31-AAB7-A7C15FEBAB69}" dt="2018-04-30T19:31:39.410" v="531"/>
        <pc:sldMkLst>
          <pc:docMk/>
          <pc:sldMk cId="1471260861" sldId="417"/>
        </pc:sldMkLst>
      </pc:sldChg>
      <pc:sldChg chg="modSp">
        <pc:chgData name="Saadia McLeod" userId="a5a9a3967bb02a47" providerId="LiveId" clId="{E46CC859-5F06-4F31-AAB7-A7C15FEBAB69}" dt="2018-04-30T19:59:35.857" v="1385" actId="27636"/>
        <pc:sldMkLst>
          <pc:docMk/>
          <pc:sldMk cId="2042790810" sldId="418"/>
        </pc:sldMkLst>
        <pc:spChg chg="mod">
          <ac:chgData name="Saadia McLeod" userId="a5a9a3967bb02a47" providerId="LiveId" clId="{E46CC859-5F06-4F31-AAB7-A7C15FEBAB69}" dt="2018-04-30T19:59:35.857" v="1385" actId="27636"/>
          <ac:spMkLst>
            <pc:docMk/>
            <pc:sldMk cId="2042790810" sldId="418"/>
            <ac:spMk id="2" creationId="{00000000-0000-0000-0000-000000000000}"/>
          </ac:spMkLst>
        </pc:spChg>
      </pc:sldChg>
      <pc:sldChg chg="modSp">
        <pc:chgData name="Saadia McLeod" userId="a5a9a3967bb02a47" providerId="LiveId" clId="{E46CC859-5F06-4F31-AAB7-A7C15FEBAB69}" dt="2018-04-30T19:55:36.665" v="1285" actId="20577"/>
        <pc:sldMkLst>
          <pc:docMk/>
          <pc:sldMk cId="2837522414" sldId="420"/>
        </pc:sldMkLst>
        <pc:spChg chg="mod">
          <ac:chgData name="Saadia McLeod" userId="a5a9a3967bb02a47" providerId="LiveId" clId="{E46CC859-5F06-4F31-AAB7-A7C15FEBAB69}" dt="2018-04-30T19:55:36.665" v="1285" actId="20577"/>
          <ac:spMkLst>
            <pc:docMk/>
            <pc:sldMk cId="2837522414" sldId="420"/>
            <ac:spMk id="2" creationId="{00000000-0000-0000-0000-000000000000}"/>
          </ac:spMkLst>
        </pc:spChg>
        <pc:spChg chg="mod">
          <ac:chgData name="Saadia McLeod" userId="a5a9a3967bb02a47" providerId="LiveId" clId="{E46CC859-5F06-4F31-AAB7-A7C15FEBAB69}" dt="2018-04-30T19:55:12.573" v="1241" actId="20577"/>
          <ac:spMkLst>
            <pc:docMk/>
            <pc:sldMk cId="2837522414" sldId="420"/>
            <ac:spMk id="3" creationId="{00000000-0000-0000-0000-000000000000}"/>
          </ac:spMkLst>
        </pc:spChg>
      </pc:sldChg>
      <pc:sldChg chg="modSp">
        <pc:chgData name="Saadia McLeod" userId="a5a9a3967bb02a47" providerId="LiveId" clId="{E46CC859-5F06-4F31-AAB7-A7C15FEBAB69}" dt="2018-04-30T19:54:06.155" v="1218" actId="20577"/>
        <pc:sldMkLst>
          <pc:docMk/>
          <pc:sldMk cId="896038716" sldId="421"/>
        </pc:sldMkLst>
        <pc:spChg chg="mod">
          <ac:chgData name="Saadia McLeod" userId="a5a9a3967bb02a47" providerId="LiveId" clId="{E46CC859-5F06-4F31-AAB7-A7C15FEBAB69}" dt="2018-04-30T19:54:06.155" v="1218" actId="20577"/>
          <ac:spMkLst>
            <pc:docMk/>
            <pc:sldMk cId="896038716" sldId="421"/>
            <ac:spMk id="2" creationId="{00000000-0000-0000-0000-000000000000}"/>
          </ac:spMkLst>
        </pc:spChg>
      </pc:sldChg>
      <pc:sldChg chg="modSp">
        <pc:chgData name="Saadia McLeod" userId="a5a9a3967bb02a47" providerId="LiveId" clId="{E46CC859-5F06-4F31-AAB7-A7C15FEBAB69}" dt="2018-04-30T19:42:08.660" v="907" actId="20577"/>
        <pc:sldMkLst>
          <pc:docMk/>
          <pc:sldMk cId="1564840725" sldId="424"/>
        </pc:sldMkLst>
        <pc:spChg chg="mod">
          <ac:chgData name="Saadia McLeod" userId="a5a9a3967bb02a47" providerId="LiveId" clId="{E46CC859-5F06-4F31-AAB7-A7C15FEBAB69}" dt="2018-04-30T19:42:08.660" v="907" actId="20577"/>
          <ac:spMkLst>
            <pc:docMk/>
            <pc:sldMk cId="1564840725" sldId="424"/>
            <ac:spMk id="2" creationId="{00000000-0000-0000-0000-000000000000}"/>
          </ac:spMkLst>
        </pc:spChg>
      </pc:sldChg>
      <pc:sldChg chg="modSp">
        <pc:chgData name="Saadia McLeod" userId="a5a9a3967bb02a47" providerId="LiveId" clId="{E46CC859-5F06-4F31-AAB7-A7C15FEBAB69}" dt="2018-04-30T19:42:34.731" v="909" actId="113"/>
        <pc:sldMkLst>
          <pc:docMk/>
          <pc:sldMk cId="1158142374" sldId="425"/>
        </pc:sldMkLst>
        <pc:spChg chg="mod">
          <ac:chgData name="Saadia McLeod" userId="a5a9a3967bb02a47" providerId="LiveId" clId="{E46CC859-5F06-4F31-AAB7-A7C15FEBAB69}" dt="2018-04-30T19:42:34.731" v="909" actId="113"/>
          <ac:spMkLst>
            <pc:docMk/>
            <pc:sldMk cId="1158142374" sldId="425"/>
            <ac:spMk id="2" creationId="{00000000-0000-0000-0000-000000000000}"/>
          </ac:spMkLst>
        </pc:spChg>
      </pc:sldChg>
      <pc:sldChg chg="addSp modSp add">
        <pc:chgData name="Saadia McLeod" userId="a5a9a3967bb02a47" providerId="LiveId" clId="{E46CC859-5F06-4F31-AAB7-A7C15FEBAB69}" dt="2018-04-30T19:57:24.267" v="1377" actId="20577"/>
        <pc:sldMkLst>
          <pc:docMk/>
          <pc:sldMk cId="2098333194" sldId="427"/>
        </pc:sldMkLst>
        <pc:spChg chg="add mod">
          <ac:chgData name="Saadia McLeod" userId="a5a9a3967bb02a47" providerId="LiveId" clId="{E46CC859-5F06-4F31-AAB7-A7C15FEBAB69}" dt="2018-04-30T19:56:36.159" v="1319" actId="20577"/>
          <ac:spMkLst>
            <pc:docMk/>
            <pc:sldMk cId="2098333194" sldId="427"/>
            <ac:spMk id="2" creationId="{C445EC1F-C58E-4709-AB69-6ACB27A9240F}"/>
          </ac:spMkLst>
        </pc:spChg>
        <pc:spChg chg="add mod">
          <ac:chgData name="Saadia McLeod" userId="a5a9a3967bb02a47" providerId="LiveId" clId="{E46CC859-5F06-4F31-AAB7-A7C15FEBAB69}" dt="2018-04-30T19:57:24.267" v="1377" actId="20577"/>
          <ac:spMkLst>
            <pc:docMk/>
            <pc:sldMk cId="2098333194" sldId="427"/>
            <ac:spMk id="3" creationId="{72516FFD-49CE-4CDC-B95D-B6C5CA9784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1" dirty="0" smtClean="0">
                <a:latin typeface="Times New Roman" charset="0"/>
                <a:ea typeface="ＭＳ Ｐゴシック" charset="-128"/>
              </a:defRPr>
            </a:lvl1pPr>
          </a:lstStyle>
          <a:p>
            <a:pPr>
              <a:defRPr/>
            </a:pPr>
            <a:endParaRPr lang="en-US" dirty="0"/>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i="1" dirty="0" smtClean="0">
                <a:latin typeface="Times New Roman" charset="0"/>
                <a:ea typeface="ＭＳ Ｐゴシック" charset="-128"/>
              </a:defRPr>
            </a:lvl1pPr>
          </a:lstStyle>
          <a:p>
            <a:pPr>
              <a:defRPr/>
            </a:pPr>
            <a:endParaRPr lang="en-US" dirty="0"/>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i="1">
                <a:latin typeface="Times New Roman" panose="02020603050405020304" pitchFamily="18" charset="0"/>
              </a:defRPr>
            </a:lvl1pPr>
          </a:lstStyle>
          <a:p>
            <a:fld id="{B4F1BB18-CCDE-46B0-9E22-61B98B5B18B2}" type="slidenum">
              <a:rPr lang="en-US" altLang="en-US"/>
              <a:pPr/>
              <a:t>‹#›</a:t>
            </a:fld>
            <a:endParaRPr lang="en-US" altLang="en-US" dirty="0"/>
          </a:p>
        </p:txBody>
      </p:sp>
    </p:spTree>
    <p:extLst>
      <p:ext uri="{BB962C8B-B14F-4D97-AF65-F5344CB8AC3E}">
        <p14:creationId xmlns:p14="http://schemas.microsoft.com/office/powerpoint/2010/main" val="3518552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C56798-5685-4EB5-A872-B6C7B06FD23F}" type="slidenum">
              <a:rPr lang="en-US" altLang="en-US">
                <a:latin typeface="Times New Roman" panose="02020603050405020304" pitchFamily="18" charset="0"/>
              </a:rPr>
              <a:pPr/>
              <a:t>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9648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D3DB55-DD24-47E2-90CE-B7B886D3450E}"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0790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F0F6D9-648B-4AF2-9928-08C91A8A98EE}"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8366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D002C9-53C2-4048-82A2-8034556AE064}"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5273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11.6 </a:t>
            </a:r>
            <a:r>
              <a:rPr lang="en-US" dirty="0"/>
              <a:t>Emergency department visits related to illicit use of prescription opioids</a:t>
            </a:r>
          </a:p>
          <a:p>
            <a:r>
              <a:rPr lang="en-US" sz="1200" b="0" i="0" u="none" strike="noStrike" kern="1200" baseline="0" dirty="0">
                <a:solidFill>
                  <a:schemeClr val="tx1"/>
                </a:solidFill>
                <a:latin typeface="Times New Roman" charset="0"/>
                <a:ea typeface="ＭＳ Ｐゴシック" charset="-128"/>
                <a:cs typeface="ＭＳ Ｐゴシック" charset="-128"/>
              </a:rPr>
              <a:t>The number of emergency department visits due to illicit use of prescription pain medications increased 111 percent between 2004 and 2008, more than doubling in all age groups and for both males and females. Source : Substance Abuse and Mental Health Services Administration (2010a).</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14</a:t>
            </a:fld>
            <a:endParaRPr lang="en-US" altLang="en-US" dirty="0"/>
          </a:p>
        </p:txBody>
      </p:sp>
    </p:spTree>
    <p:extLst>
      <p:ext uri="{BB962C8B-B14F-4D97-AF65-F5344CB8AC3E}">
        <p14:creationId xmlns:p14="http://schemas.microsoft.com/office/powerpoint/2010/main" val="392249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6E6818-2DB5-4AC2-B581-1DEB630687CC}"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5317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2A1D26-5044-4CE7-9044-382BAF77A923}"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7191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2E8153-8898-4947-98B8-ACE9303BEC1D}"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8540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5EB0EF-6A34-4089-B8A0-A02FD69F851D}"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5070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5C5632-277E-462A-874B-171C2697EE96}"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82443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4693EE-AEEA-4759-B2D6-103526E011CF}"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7334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5F3DDD-4A8B-4E1B-9C0D-F29E3BD28629}" type="slidenum">
              <a:rPr lang="en-US" altLang="en-US">
                <a:latin typeface="Times New Roman" panose="02020603050405020304" pitchFamily="18" charset="0"/>
              </a:rPr>
              <a:pPr/>
              <a:t>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7142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05789A-C48C-4E84-A88F-5806B5A3D096}"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91607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2A0A53-8AA5-4869-BC3C-001505A022B0}"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8666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11.7 </a:t>
            </a:r>
            <a:r>
              <a:rPr lang="en-US" dirty="0"/>
              <a:t>Past-month </a:t>
            </a:r>
            <a:r>
              <a:rPr lang="en-US" sz="1200" b="0" i="0" u="none" strike="noStrike" kern="1200" baseline="0" dirty="0">
                <a:solidFill>
                  <a:schemeClr val="tx1"/>
                </a:solidFill>
                <a:latin typeface="Times New Roman" charset="0"/>
                <a:ea typeface="ＭＳ Ｐゴシック" charset="-128"/>
              </a:rPr>
              <a:t>c</a:t>
            </a:r>
            <a:r>
              <a:rPr lang="en-US" sz="1200" b="0" i="0" u="none" strike="noStrike" kern="1200" baseline="0" dirty="0">
                <a:solidFill>
                  <a:schemeClr val="tx1"/>
                </a:solidFill>
                <a:latin typeface="Times New Roman" charset="0"/>
                <a:ea typeface="ＭＳ Ｐゴシック" charset="-128"/>
                <a:cs typeface="ＭＳ Ｐゴシック" charset="-128"/>
              </a:rPr>
              <a:t>igarette use among adolescents and adults across age groups</a:t>
            </a:r>
          </a:p>
          <a:p>
            <a:r>
              <a:rPr lang="en-US" sz="1200" b="0" i="0" u="none" strike="noStrike" kern="1200" baseline="0" dirty="0">
                <a:solidFill>
                  <a:schemeClr val="tx1"/>
                </a:solidFill>
                <a:latin typeface="Times New Roman" charset="0"/>
                <a:ea typeface="ＭＳ Ｐゴシック" charset="-128"/>
                <a:cs typeface="ＭＳ Ｐゴシック" charset="-128"/>
              </a:rPr>
              <a:t>Cigarette smoking increases significantly during late adolescence and peaks between ages 21 and 29.</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23</a:t>
            </a:fld>
            <a:endParaRPr lang="en-US" altLang="en-US" dirty="0"/>
          </a:p>
        </p:txBody>
      </p:sp>
    </p:spTree>
    <p:extLst>
      <p:ext uri="{BB962C8B-B14F-4D97-AF65-F5344CB8AC3E}">
        <p14:creationId xmlns:p14="http://schemas.microsoft.com/office/powerpoint/2010/main" val="2485945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D41B8E-74B9-4B34-BCA8-B9CE88C65CB0}"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72485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285458-D765-4B6F-8136-64C52DF2515D}"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6785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8E5BA3-791A-42ED-8123-47A2CD4706E1}"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721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EDEDBB-6112-4527-8B2C-03D08B8D2FE9}"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6695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EDEDBB-6112-4527-8B2C-03D08B8D2FE9}"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71636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FAC496-5079-4ED9-A27F-2CD97FB5F39F}"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87218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6C0AB0-3CC6-49AA-B908-D4D0AE02E76E}"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1116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11.1 </a:t>
            </a:r>
            <a:r>
              <a:rPr lang="en-US" sz="1200" b="0" i="0" u="none" strike="noStrike" kern="1200" baseline="0" dirty="0">
                <a:solidFill>
                  <a:schemeClr val="tx1"/>
                </a:solidFill>
                <a:latin typeface="Times New Roman" charset="0"/>
                <a:ea typeface="ＭＳ Ｐゴシック" charset="-128"/>
                <a:cs typeface="ＭＳ Ｐゴシック" charset="-128"/>
              </a:rPr>
              <a:t>Two-Year Comparison of Past-Month Illicit Drug Use across Age Groups</a:t>
            </a:r>
          </a:p>
          <a:p>
            <a:r>
              <a:rPr lang="en-US" sz="1200" b="0" i="0" u="none" strike="noStrike" kern="1200" baseline="0" dirty="0">
                <a:solidFill>
                  <a:schemeClr val="tx1"/>
                </a:solidFill>
                <a:latin typeface="Times New Roman" charset="0"/>
                <a:ea typeface="ＭＳ Ｐゴシック" charset="-128"/>
                <a:cs typeface="ＭＳ Ｐゴシック" charset="-128"/>
              </a:rPr>
              <a:t>In comparing 2011 and 2012, the rates of illicit drug use (cannabis, cocaine, heroin, hallucinogens, inhalants, and nonmedical use of prescription drugs) remained stable or decreased for those under age 30; however, rates of use increased slightly among older age groups, with the greatest increase occurring among 30- to 34-year-olds.</a:t>
            </a:r>
          </a:p>
          <a:p>
            <a:r>
              <a:rPr lang="en-US" sz="1200" b="0" i="0" u="none" strike="noStrike" kern="1200" baseline="0" dirty="0">
                <a:solidFill>
                  <a:schemeClr val="tx1"/>
                </a:solidFill>
                <a:latin typeface="Times New Roman" charset="0"/>
                <a:ea typeface="ＭＳ Ｐゴシック" charset="-128"/>
                <a:cs typeface="ＭＳ Ｐゴシック" charset="-128"/>
              </a:rPr>
              <a:t>Source : Substance Abuse and Mental Health Services Administration (2013).</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4</a:t>
            </a:fld>
            <a:endParaRPr lang="en-US" altLang="en-US" dirty="0"/>
          </a:p>
        </p:txBody>
      </p:sp>
    </p:spTree>
    <p:extLst>
      <p:ext uri="{BB962C8B-B14F-4D97-AF65-F5344CB8AC3E}">
        <p14:creationId xmlns:p14="http://schemas.microsoft.com/office/powerpoint/2010/main" val="50324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11.9 </a:t>
            </a:r>
            <a:r>
              <a:rPr lang="en-US" dirty="0"/>
              <a:t>Typical</a:t>
            </a:r>
            <a:r>
              <a:rPr lang="en-US" baseline="0" dirty="0"/>
              <a:t> progression toward drug abuse or dependence</a:t>
            </a:r>
          </a:p>
          <a:p>
            <a:r>
              <a:rPr lang="en-US" sz="1200" b="0" i="0" u="none" strike="noStrike" kern="1200" baseline="0" dirty="0">
                <a:solidFill>
                  <a:schemeClr val="tx1"/>
                </a:solidFill>
                <a:latin typeface="Times New Roman" charset="0"/>
                <a:ea typeface="ＭＳ Ｐゴシック" charset="-128"/>
                <a:cs typeface="ＭＳ Ｐゴシック" charset="-128"/>
              </a:rPr>
              <a:t>The progression from initial substance use to substance abuse typically begins with curiosity about a drug’s effects and casual experimentation.</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33</a:t>
            </a:fld>
            <a:endParaRPr lang="en-US" altLang="en-US" dirty="0"/>
          </a:p>
        </p:txBody>
      </p:sp>
    </p:spTree>
    <p:extLst>
      <p:ext uri="{BB962C8B-B14F-4D97-AF65-F5344CB8AC3E}">
        <p14:creationId xmlns:p14="http://schemas.microsoft.com/office/powerpoint/2010/main" val="2635162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E4A416-F0CD-4140-9658-DDEBAC9CB75D}"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046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10AD17-7F64-43C7-8549-42AA0AE29C35}"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71523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292986-3E97-4C0D-B496-3697B99285D6}"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1946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84AB517-FAA9-4F27-B7A4-39694528659A}"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58413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4B3878-F618-4F9F-AC85-3A98B1FBE95E}"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32760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21DE73-1CAD-414C-95A2-D36224CE8521}"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22748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FA6A7B-418B-49B4-9393-E0CBD9ED6A8E}"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97082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7F6C56-4E6F-4A24-BF91-8F893768ABF8}" type="slidenum">
              <a:rPr lang="en-US" altLang="en-US">
                <a:latin typeface="Times New Roman" panose="02020603050405020304" pitchFamily="18" charset="0"/>
              </a:rPr>
              <a:pPr/>
              <a:t>41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04807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86FCA3-D25F-4515-A449-358D7425E1F5}" type="slidenum">
              <a:rPr lang="en-US" altLang="en-US">
                <a:latin typeface="Times New Roman" panose="02020603050405020304" pitchFamily="18" charset="0"/>
              </a:rPr>
              <a:pPr/>
              <a:t>42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0070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A77BD6-0E8A-41B7-A786-708278752BFA}"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32005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D6666B-9571-437C-B7B1-85BEF5ED09AC}" type="slidenum">
              <a:rPr lang="en-US" altLang="en-US">
                <a:latin typeface="Times New Roman" panose="02020603050405020304" pitchFamily="18" charset="0"/>
              </a:rPr>
              <a:pPr/>
              <a:t>43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01629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6EC6B1-5DAD-4945-90B4-3AA71FDE905A}" type="slidenum">
              <a:rPr lang="en-US" altLang="en-US">
                <a:latin typeface="Times New Roman" panose="02020603050405020304" pitchFamily="18" charset="0"/>
              </a:rPr>
              <a:pPr/>
              <a:t>44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2070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11.1 </a:t>
            </a:r>
            <a:r>
              <a:rPr lang="en-US" dirty="0"/>
              <a:t>DSM-5 Criteria</a:t>
            </a:r>
            <a:r>
              <a:rPr lang="en-US" baseline="0" dirty="0"/>
              <a:t> for a Substance-Use Disorder</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6</a:t>
            </a:fld>
            <a:endParaRPr lang="en-US" altLang="en-US" dirty="0"/>
          </a:p>
        </p:txBody>
      </p:sp>
    </p:spTree>
    <p:extLst>
      <p:ext uri="{BB962C8B-B14F-4D97-AF65-F5344CB8AC3E}">
        <p14:creationId xmlns:p14="http://schemas.microsoft.com/office/powerpoint/2010/main" val="378456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76AA73-97D2-499F-BF7E-FF3E75CE10B4}"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1893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Table 11.2 </a:t>
            </a:r>
            <a:r>
              <a:rPr lang="en-US" dirty="0"/>
              <a:t>Commonly Abused Substances</a:t>
            </a:r>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8</a:t>
            </a:fld>
            <a:endParaRPr lang="en-US" altLang="en-US" dirty="0"/>
          </a:p>
        </p:txBody>
      </p:sp>
    </p:spTree>
    <p:extLst>
      <p:ext uri="{BB962C8B-B14F-4D97-AF65-F5344CB8AC3E}">
        <p14:creationId xmlns:p14="http://schemas.microsoft.com/office/powerpoint/2010/main" val="286507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808C0BB-1834-45AD-A89B-DA377388DC50}"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5127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11.4 </a:t>
            </a:r>
            <a:r>
              <a:rPr lang="en-US" dirty="0"/>
              <a:t>Comparisons</a:t>
            </a:r>
            <a:r>
              <a:rPr lang="en-US" baseline="0" dirty="0"/>
              <a:t> of alcohol use across age groups</a:t>
            </a:r>
          </a:p>
          <a:p>
            <a:r>
              <a:rPr lang="en-US" sz="1200" b="0" i="0" u="none" strike="noStrike" kern="1200" baseline="0" dirty="0">
                <a:solidFill>
                  <a:schemeClr val="tx1"/>
                </a:solidFill>
                <a:latin typeface="Times New Roman" charset="0"/>
                <a:ea typeface="ＭＳ Ｐゴシック" charset="-128"/>
                <a:cs typeface="ＭＳ Ｐゴシック" charset="-128"/>
              </a:rPr>
              <a:t>In 2012, almost half of those ages 18–20 reported underage alcohol use in the previous month, including 30.5 percent who reported binge drinking at least once and 10 percent who were heavy drinkers, binge drinking on at least five occasions. The highest level of binge drinking and heavy alcohol use is seen in the 21–25 age group.</a:t>
            </a:r>
          </a:p>
          <a:p>
            <a:r>
              <a:rPr lang="en-US" sz="1200" b="0" i="0" u="none" strike="noStrike" kern="1200" baseline="0" dirty="0">
                <a:solidFill>
                  <a:schemeClr val="tx1"/>
                </a:solidFill>
                <a:latin typeface="Times New Roman" charset="0"/>
                <a:ea typeface="ＭＳ Ｐゴシック" charset="-128"/>
                <a:cs typeface="ＭＳ Ｐゴシック" charset="-128"/>
              </a:rPr>
              <a:t>Source : Substance Abuse and Mental Health Services Administration (2013a).</a:t>
            </a:r>
            <a:endParaRPr lang="en-US" dirty="0"/>
          </a:p>
        </p:txBody>
      </p:sp>
      <p:sp>
        <p:nvSpPr>
          <p:cNvPr id="4" name="Slide Number Placeholder 3"/>
          <p:cNvSpPr>
            <a:spLocks noGrp="1"/>
          </p:cNvSpPr>
          <p:nvPr>
            <p:ph type="sldNum" sz="quarter" idx="10"/>
          </p:nvPr>
        </p:nvSpPr>
        <p:spPr/>
        <p:txBody>
          <a:bodyPr/>
          <a:lstStyle/>
          <a:p>
            <a:fld id="{B4F1BB18-CCDE-46B0-9E22-61B98B5B18B2}" type="slidenum">
              <a:rPr lang="en-US" altLang="en-US" smtClean="0"/>
              <a:pPr/>
              <a:t>10</a:t>
            </a:fld>
            <a:endParaRPr lang="en-US" altLang="en-US" dirty="0"/>
          </a:p>
        </p:txBody>
      </p:sp>
    </p:spTree>
    <p:extLst>
      <p:ext uri="{BB962C8B-B14F-4D97-AF65-F5344CB8AC3E}">
        <p14:creationId xmlns:p14="http://schemas.microsoft.com/office/powerpoint/2010/main" val="3955927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4419600"/>
            <a:ext cx="2590893" cy="2377440"/>
          </a:xfrm>
          <a:prstGeom prst="rect">
            <a:avLst/>
          </a:prstGeom>
        </p:spPr>
      </p:pic>
      <p:sp>
        <p:nvSpPr>
          <p:cNvPr id="2" name="Title 1"/>
          <p:cNvSpPr>
            <a:spLocks noGrp="1"/>
          </p:cNvSpPr>
          <p:nvPr>
            <p:ph type="ctrTitle"/>
          </p:nvPr>
        </p:nvSpPr>
        <p:spPr>
          <a:xfrm>
            <a:off x="1612751" y="3684587"/>
            <a:ext cx="6616849" cy="1470025"/>
          </a:xfrm>
        </p:spPr>
        <p:txBody>
          <a:bodyPr/>
          <a:lstStyle>
            <a:lvl1pPr algn="r">
              <a:defRPr/>
            </a:lvl1pPr>
          </a:lstStyle>
          <a:p>
            <a:r>
              <a:rPr lang="en-US" dirty="0"/>
              <a:t>Click to edit Master title style</a:t>
            </a:r>
          </a:p>
        </p:txBody>
      </p:sp>
      <p:sp>
        <p:nvSpPr>
          <p:cNvPr id="7" name="Date Placeholder 3"/>
          <p:cNvSpPr>
            <a:spLocks noGrp="1"/>
          </p:cNvSpPr>
          <p:nvPr>
            <p:ph type="dt" sz="half" idx="10"/>
          </p:nvPr>
        </p:nvSpPr>
        <p:spPr/>
        <p:txBody>
          <a:bodyPr/>
          <a:lstStyle>
            <a:lvl1pPr>
              <a:defRPr/>
            </a:lvl1pPr>
          </a:lstStyle>
          <a:p>
            <a:pPr>
              <a:defRPr/>
            </a:pPr>
            <a:fld id="{FFE80312-99A9-4855-8303-9D5C8872654F}" type="datetimeFigureOut">
              <a:rPr lang="en-US"/>
              <a:pPr>
                <a:defRPr/>
              </a:pPr>
              <a:t>5/2/2018</a:t>
            </a:fld>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C21B657-3058-4F78-91EC-6722CDBF360E}" type="slidenum">
              <a:rPr lang="en-US"/>
              <a:pPr>
                <a:defRPr/>
              </a:pPr>
              <a:t>‹#›</a:t>
            </a:fld>
            <a:endParaRPr lang="en-US" dirty="0"/>
          </a:p>
        </p:txBody>
      </p:sp>
      <p:sp>
        <p:nvSpPr>
          <p:cNvPr id="11" name="Text Placeholder 3"/>
          <p:cNvSpPr>
            <a:spLocks noGrp="1"/>
          </p:cNvSpPr>
          <p:nvPr>
            <p:ph type="body" sz="quarter" idx="13" hasCustomPrompt="1"/>
          </p:nvPr>
        </p:nvSpPr>
        <p:spPr>
          <a:xfrm>
            <a:off x="7086600" y="2483979"/>
            <a:ext cx="1066800" cy="996696"/>
          </a:xfrm>
          <a:ln w="28575">
            <a:solidFill>
              <a:srgbClr val="5BA9C1"/>
            </a:solidFill>
          </a:ln>
        </p:spPr>
        <p:style>
          <a:lnRef idx="2">
            <a:schemeClr val="accent3"/>
          </a:lnRef>
          <a:fillRef idx="1">
            <a:schemeClr val="lt1"/>
          </a:fillRef>
          <a:effectRef idx="0">
            <a:schemeClr val="accent3"/>
          </a:effectRef>
          <a:fontRef idx="none"/>
        </p:style>
        <p:txBody>
          <a:bodyPr/>
          <a:lstStyle>
            <a:lvl1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1pPr>
            <a:lvl2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2pPr>
            <a:lvl3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3pPr>
            <a:lvl4pPr marL="0" indent="0" algn="ctr" defTabSz="914400" rtl="0" eaLnBrk="1" fontAlgn="auto" latinLnBrk="0" hangingPunct="1">
              <a:spcBef>
                <a:spcPts val="900"/>
              </a:spcBef>
              <a:spcAft>
                <a:spcPts val="0"/>
              </a:spcAft>
              <a:buFont typeface="Wingdings" pitchFamily="2" charset="2"/>
              <a:buNone/>
              <a:defRPr lang="en-US" sz="5400" b="1" kern="1200" dirty="0" smtClean="0">
                <a:solidFill>
                  <a:prstClr val="black"/>
                </a:solidFill>
                <a:latin typeface="Arial" pitchFamily="34" charset="0"/>
                <a:ea typeface="+mn-ea"/>
                <a:cs typeface="Arial" pitchFamily="34" charset="0"/>
              </a:defRPr>
            </a:lvl4pPr>
            <a:lvl5pPr marL="0" indent="0" algn="ctr" defTabSz="914400" rtl="0" eaLnBrk="1" fontAlgn="auto" latinLnBrk="0" hangingPunct="1">
              <a:spcBef>
                <a:spcPts val="900"/>
              </a:spcBef>
              <a:spcAft>
                <a:spcPts val="0"/>
              </a:spcAft>
              <a:buFont typeface="Wingdings" pitchFamily="2" charset="2"/>
              <a:buNone/>
              <a:defRPr lang="en-US" sz="5400" b="1" kern="1200" dirty="0">
                <a:solidFill>
                  <a:prstClr val="black"/>
                </a:solidFill>
                <a:latin typeface="Arial" pitchFamily="34" charset="0"/>
                <a:ea typeface="+mn-ea"/>
                <a:cs typeface="Arial" pitchFamily="34" charset="0"/>
              </a:defRPr>
            </a:lvl5pPr>
          </a:lstStyle>
          <a:p>
            <a:pPr lvl="0"/>
            <a:r>
              <a:rPr lang="en-US" dirty="0"/>
              <a:t>x</a:t>
            </a:r>
          </a:p>
        </p:txBody>
      </p:sp>
      <p:pic>
        <p:nvPicPr>
          <p:cNvPr id="3" name="Picture 2"/>
          <p:cNvPicPr>
            <a:picLocks noChangeAspect="1"/>
          </p:cNvPicPr>
          <p:nvPr userDrawn="1"/>
        </p:nvPicPr>
        <p:blipFill>
          <a:blip r:embed="rId3"/>
          <a:stretch>
            <a:fillRect/>
          </a:stretch>
        </p:blipFill>
        <p:spPr>
          <a:xfrm>
            <a:off x="0" y="5552"/>
            <a:ext cx="6934200" cy="2590800"/>
          </a:xfrm>
          <a:prstGeom prst="rect">
            <a:avLst/>
          </a:prstGeom>
        </p:spPr>
      </p:pic>
      <p:sp>
        <p:nvSpPr>
          <p:cNvPr id="10" name="TextBox 6"/>
          <p:cNvSpPr txBox="1">
            <a:spLocks noChangeArrowheads="1"/>
          </p:cNvSpPr>
          <p:nvPr userDrawn="1"/>
        </p:nvSpPr>
        <p:spPr bwMode="auto">
          <a:xfrm>
            <a:off x="6284118" y="6472947"/>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a:solidFill>
                  <a:prstClr val="black"/>
                </a:solidFill>
              </a:rPr>
              <a:t>© Cengage Learning 2016</a:t>
            </a:r>
          </a:p>
        </p:txBody>
      </p:sp>
    </p:spTree>
    <p:extLst>
      <p:ext uri="{BB962C8B-B14F-4D97-AF65-F5344CB8AC3E}">
        <p14:creationId xmlns:p14="http://schemas.microsoft.com/office/powerpoint/2010/main" val="37121636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315676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1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86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E0782E-3F9F-462E-82AD-708777655CA3}" type="datetimeFigureOut">
              <a:rPr lang="en-US" smtClean="0"/>
              <a:pPr>
                <a:defRPr/>
              </a:pPr>
              <a:t>5/2/2018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4BE63F4-A616-4BB9-A31E-CBB37186DD9F}" type="slidenum">
              <a:rPr lang="en-US" smtClean="0"/>
              <a:pPr>
                <a:defRPr/>
              </a:pPr>
              <a:t>‹#›</a:t>
            </a:fld>
            <a:endParaRPr lang="en-US" dirty="0"/>
          </a:p>
        </p:txBody>
      </p:sp>
    </p:spTree>
    <p:extLst>
      <p:ext uri="{BB962C8B-B14F-4D97-AF65-F5344CB8AC3E}">
        <p14:creationId xmlns:p14="http://schemas.microsoft.com/office/powerpoint/2010/main" val="23339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34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55152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510216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789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73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Tree>
    <p:extLst>
      <p:ext uri="{BB962C8B-B14F-4D97-AF65-F5344CB8AC3E}">
        <p14:creationId xmlns:p14="http://schemas.microsoft.com/office/powerpoint/2010/main" val="238334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A3E0782E-3F9F-462E-82AD-708777655CA3}" type="datetimeFigureOut">
              <a:rPr lang="en-US"/>
              <a:pPr>
                <a:defRPr/>
              </a:pPr>
              <a:t>5/2/2018</a:t>
            </a:fld>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4BE63F4-A616-4BB9-A31E-CBB37186DD9F}" type="slidenum">
              <a:rPr lang="en-US"/>
              <a:pPr>
                <a:defRPr/>
              </a:pPr>
              <a:t>‹#›</a:t>
            </a:fld>
            <a:endParaRPr lang="en-US" dirty="0"/>
          </a:p>
        </p:txBody>
      </p:sp>
    </p:spTree>
    <p:extLst>
      <p:ext uri="{BB962C8B-B14F-4D97-AF65-F5344CB8AC3E}">
        <p14:creationId xmlns:p14="http://schemas.microsoft.com/office/powerpoint/2010/main" val="4713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395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04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028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989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5/2/2018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056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590"/>
            <a:ext cx="8229600" cy="529501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5/2/2018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0" name="Title Placeholder 1"/>
          <p:cNvSpPr>
            <a:spLocks noGrp="1"/>
          </p:cNvSpPr>
          <p:nvPr>
            <p:ph type="title"/>
          </p:nvPr>
        </p:nvSpPr>
        <p:spPr bwMode="auto">
          <a:xfrm>
            <a:off x="0" y="12550"/>
            <a:ext cx="9139518" cy="12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9" name="Straight Connector 8"/>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213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5/2/2018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17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5/2/2018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801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fld id="{EA1E35A0-A3FF-4F4E-91A8-6FF5E74356E2}" type="datetimeFigureOut">
              <a:rPr lang="en-US"/>
              <a:pPr>
                <a:defRPr/>
              </a:pPr>
              <a:t>5/2/2018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cxnSp>
        <p:nvCxnSpPr>
          <p:cNvPr id="8" name="Straight Connector 7"/>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689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FFE80312-99A9-4855-8303-9D5C8872654F}" type="datetimeFigureOut">
              <a:rPr lang="en-US" smtClean="0"/>
              <a:pPr>
                <a:defRPr/>
              </a:pPr>
              <a:t>5/2/2018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pPr>
              <a:defRPr/>
            </a:pPr>
            <a:fld id="{4C21B657-3058-4F78-91EC-6722CDBF360E}" type="slidenum">
              <a:rPr lang="en-US" smtClean="0"/>
              <a:pPr>
                <a:defRPr/>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D1C5B77-4AEA-4F73-B7A0-D829B7589DFF}"/>
              </a:ext>
            </a:extLst>
          </p:cNvPr>
          <p:cNvPicPr>
            <a:picLocks noChangeAspect="1"/>
          </p:cNvPicPr>
          <p:nvPr userDrawn="1"/>
        </p:nvPicPr>
        <p:blipFill>
          <a:blip r:embed="rId4"/>
          <a:stretch>
            <a:fillRect/>
          </a:stretch>
        </p:blipFill>
        <p:spPr>
          <a:xfrm>
            <a:off x="0" y="4419600"/>
            <a:ext cx="2590893" cy="2377440"/>
          </a:xfrm>
          <a:prstGeom prst="rect">
            <a:avLst/>
          </a:prstGeom>
        </p:spPr>
      </p:pic>
      <p:pic>
        <p:nvPicPr>
          <p:cNvPr id="16" name="Picture 15">
            <a:extLst>
              <a:ext uri="{FF2B5EF4-FFF2-40B4-BE49-F238E27FC236}">
                <a16:creationId xmlns:a16="http://schemas.microsoft.com/office/drawing/2014/main" id="{277A8906-F0CE-45E4-AB78-BD345B7C397A}"/>
              </a:ext>
            </a:extLst>
          </p:cNvPr>
          <p:cNvPicPr>
            <a:picLocks noChangeAspect="1"/>
          </p:cNvPicPr>
          <p:nvPr userDrawn="1"/>
        </p:nvPicPr>
        <p:blipFill>
          <a:blip r:embed="rId5"/>
          <a:stretch>
            <a:fillRect/>
          </a:stretch>
        </p:blipFill>
        <p:spPr>
          <a:xfrm>
            <a:off x="0" y="5552"/>
            <a:ext cx="6934200" cy="2590800"/>
          </a:xfrm>
          <a:prstGeom prst="rect">
            <a:avLst/>
          </a:prstGeom>
        </p:spPr>
      </p:pic>
      <p:sp>
        <p:nvSpPr>
          <p:cNvPr id="17" name="TextBox 6">
            <a:extLst>
              <a:ext uri="{FF2B5EF4-FFF2-40B4-BE49-F238E27FC236}">
                <a16:creationId xmlns:a16="http://schemas.microsoft.com/office/drawing/2014/main" id="{9D57E2B5-848E-48A3-AED5-04CFE93BCC20}"/>
              </a:ext>
            </a:extLst>
          </p:cNvPr>
          <p:cNvSpPr txBox="1">
            <a:spLocks noChangeArrowheads="1"/>
          </p:cNvSpPr>
          <p:nvPr userDrawn="1"/>
        </p:nvSpPr>
        <p:spPr bwMode="auto">
          <a:xfrm>
            <a:off x="6284118" y="6472947"/>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a:solidFill>
                  <a:prstClr val="black"/>
                </a:solidFill>
              </a:rPr>
              <a:t>© Cengage Learning 2016</a:t>
            </a:r>
          </a:p>
        </p:txBody>
      </p:sp>
    </p:spTree>
    <p:extLst>
      <p:ext uri="{BB962C8B-B14F-4D97-AF65-F5344CB8AC3E}">
        <p14:creationId xmlns:p14="http://schemas.microsoft.com/office/powerpoint/2010/main" val="41549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A1E35A0-A3FF-4F4E-91A8-6FF5E74356E2}"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2FAD20F-7F3B-4310-9FE7-99DF68270456}"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27DCB7D3-80AD-4533-B615-E3C54FD6ED40}"/>
              </a:ext>
            </a:extLst>
          </p:cNvPr>
          <p:cNvCxnSpPr/>
          <p:nvPr userDrawn="1"/>
        </p:nvCxnSpPr>
        <p:spPr>
          <a:xfrm>
            <a:off x="-4482" y="1295399"/>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236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A54DDF-4F27-4E6F-9E2C-45E3673CD020}" type="slidenum">
              <a:rPr lang="en-US" smtClean="0"/>
              <a:pPr>
                <a:defRPr/>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372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0B888C24-60D4-46A5-BB56-7E7DB7247923}" type="datetimeFigureOut">
              <a:rPr lang="en-US"/>
              <a:pPr>
                <a:defRPr/>
              </a:pPr>
              <a:t>5/2/2018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54A54DDF-4F27-4E6F-9E2C-45E3673CD020}" type="slidenum">
              <a:rPr lang="en-US"/>
              <a:pPr>
                <a:defRPr/>
              </a:pPr>
              <a:t>‹#›</a:t>
            </a:fld>
            <a:endParaRPr lang="en-US" dirty="0"/>
          </a:p>
        </p:txBody>
      </p:sp>
      <p:sp>
        <p:nvSpPr>
          <p:cNvPr id="1031" name="TextBox 6"/>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8" name="Straight Connector 7"/>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42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81" r:id="rId5"/>
    <p:sldLayoutId id="2147483731" r:id="rId6"/>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B888C24-60D4-46A5-BB56-7E7DB7247923}" type="datetimeFigureOut">
              <a:rPr lang="en-US" smtClean="0"/>
              <a:pPr>
                <a:defRPr/>
              </a:pPr>
              <a:t>5/2/2018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4A54DDF-4F27-4E6F-9E2C-45E3673CD020}" type="slidenum">
              <a:rPr lang="en-US" smtClean="0"/>
              <a:pPr>
                <a:defRPr/>
              </a:pPr>
              <a:t>‹#›</a:t>
            </a:fld>
            <a:endParaRPr lang="en-US" dirty="0"/>
          </a:p>
        </p:txBody>
      </p:sp>
      <p:sp>
        <p:nvSpPr>
          <p:cNvPr id="12" name="TextBox 6">
            <a:extLst>
              <a:ext uri="{FF2B5EF4-FFF2-40B4-BE49-F238E27FC236}">
                <a16:creationId xmlns:a16="http://schemas.microsoft.com/office/drawing/2014/main" id="{9AB14B8D-4F2B-45B7-A55B-AFCEE7094AB0}"/>
              </a:ext>
            </a:extLst>
          </p:cNvPr>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a:solidFill>
                  <a:prstClr val="black"/>
                </a:solidFill>
              </a:rPr>
              <a:t>© Cengage Learning 2016</a:t>
            </a:r>
          </a:p>
        </p:txBody>
      </p:sp>
      <p:cxnSp>
        <p:nvCxnSpPr>
          <p:cNvPr id="13" name="Straight Connector 12">
            <a:extLst>
              <a:ext uri="{FF2B5EF4-FFF2-40B4-BE49-F238E27FC236}">
                <a16:creationId xmlns:a16="http://schemas.microsoft.com/office/drawing/2014/main" id="{6EAE6049-90A9-4A21-835B-8A65793D9CDB}"/>
              </a:ext>
            </a:extLst>
          </p:cNvPr>
          <p:cNvCxnSpPr/>
          <p:nvPr userDrawn="1"/>
        </p:nvCxnSpPr>
        <p:spPr>
          <a:xfrm>
            <a:off x="0" y="6858000"/>
            <a:ext cx="9144000" cy="0"/>
          </a:xfrm>
          <a:prstGeom prst="line">
            <a:avLst/>
          </a:prstGeom>
          <a:ln w="28575">
            <a:solidFill>
              <a:srgbClr val="5BA9C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48543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nytimes.com/interactive/2018/05/02/magazine/money-issue-insys-opioids-kickbacks.html?hp&amp;action=click&amp;pgtype=Homepage&amp;clickSource=story-heading&amp;module=photo-spot-region&amp;region=top-news&amp;WT.nav=top-news" TargetMode="External"/><Relationship Id="rId2" Type="http://schemas.openxmlformats.org/officeDocument/2006/relationships/hyperlink" Target="https://www.youtube.com/watch?v=28rJqj-7pEY&amp;t=1456s"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EC1F-C58E-4709-AB69-6ACB27A9240F}"/>
              </a:ext>
            </a:extLst>
          </p:cNvPr>
          <p:cNvSpPr>
            <a:spLocks noGrp="1"/>
          </p:cNvSpPr>
          <p:nvPr>
            <p:ph type="title"/>
          </p:nvPr>
        </p:nvSpPr>
        <p:spPr/>
        <p:txBody>
          <a:bodyPr/>
          <a:lstStyle/>
          <a:p>
            <a:r>
              <a:rPr lang="en-US" dirty="0"/>
              <a:t>Addictions</a:t>
            </a:r>
          </a:p>
        </p:txBody>
      </p:sp>
      <p:sp>
        <p:nvSpPr>
          <p:cNvPr id="3" name="Content Placeholder 2">
            <a:extLst>
              <a:ext uri="{FF2B5EF4-FFF2-40B4-BE49-F238E27FC236}">
                <a16:creationId xmlns:a16="http://schemas.microsoft.com/office/drawing/2014/main" id="{72516FFD-49CE-4CDC-B95D-B6C5CA9784E3}"/>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dirty="0"/>
              <a:t>Substance Use and Compulsive Disorders</a:t>
            </a:r>
          </a:p>
        </p:txBody>
      </p:sp>
    </p:spTree>
    <p:extLst>
      <p:ext uri="{BB962C8B-B14F-4D97-AF65-F5344CB8AC3E}">
        <p14:creationId xmlns:p14="http://schemas.microsoft.com/office/powerpoint/2010/main" val="209833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51"/>
            <a:ext cx="9139518" cy="1435249"/>
          </a:xfrm>
        </p:spPr>
        <p:txBody>
          <a:bodyPr>
            <a:normAutofit/>
          </a:bodyPr>
          <a:lstStyle/>
          <a:p>
            <a:r>
              <a:rPr lang="en-US" dirty="0"/>
              <a:t>Comparisons of Alcohol Use Across Age Groups</a:t>
            </a:r>
          </a:p>
        </p:txBody>
      </p:sp>
      <p:pic>
        <p:nvPicPr>
          <p:cNvPr id="3" name="Picture 2"/>
          <p:cNvPicPr>
            <a:picLocks noChangeAspect="1"/>
          </p:cNvPicPr>
          <p:nvPr/>
        </p:nvPicPr>
        <p:blipFill>
          <a:blip r:embed="rId3"/>
          <a:stretch>
            <a:fillRect/>
          </a:stretch>
        </p:blipFill>
        <p:spPr>
          <a:xfrm>
            <a:off x="1066800" y="1447800"/>
            <a:ext cx="6363005" cy="5012872"/>
          </a:xfrm>
          <a:prstGeom prst="rect">
            <a:avLst/>
          </a:prstGeom>
        </p:spPr>
      </p:pic>
    </p:spTree>
    <p:extLst>
      <p:ext uri="{BB962C8B-B14F-4D97-AF65-F5344CB8AC3E}">
        <p14:creationId xmlns:p14="http://schemas.microsoft.com/office/powerpoint/2010/main" val="404670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ea typeface="ＭＳ Ｐゴシック" panose="020B0600070205080204" pitchFamily="34" charset="-128"/>
              </a:rPr>
              <a:t>Effects of Alcohol Abuse</a:t>
            </a:r>
          </a:p>
        </p:txBody>
      </p:sp>
      <p:sp>
        <p:nvSpPr>
          <p:cNvPr id="21507" name="Content Placeholder 2"/>
          <p:cNvSpPr>
            <a:spLocks noGrp="1"/>
          </p:cNvSpPr>
          <p:nvPr>
            <p:ph idx="1"/>
          </p:nvPr>
        </p:nvSpPr>
        <p:spPr>
          <a:xfrm>
            <a:off x="609600" y="2362200"/>
            <a:ext cx="8382000" cy="5295010"/>
          </a:xfrm>
        </p:spPr>
        <p:txBody>
          <a:bodyPr/>
          <a:lstStyle/>
          <a:p>
            <a:r>
              <a:rPr lang="en-US" altLang="en-US" u="sng" dirty="0">
                <a:ea typeface="ＭＳ Ｐゴシック" panose="020B0600070205080204" pitchFamily="34" charset="-128"/>
              </a:rPr>
              <a:t>Alcohol poisoning</a:t>
            </a:r>
          </a:p>
          <a:p>
            <a:pPr lvl="1"/>
            <a:r>
              <a:rPr lang="en-US" altLang="en-US" dirty="0">
                <a:ea typeface="ＭＳ Ｐゴシック" panose="020B0600070205080204" pitchFamily="34" charset="-128"/>
              </a:rPr>
              <a:t>Can result in impaired breathing, coma, and death</a:t>
            </a:r>
          </a:p>
          <a:p>
            <a:r>
              <a:rPr lang="en-US" altLang="en-US" u="sng" dirty="0">
                <a:ea typeface="ＭＳ Ｐゴシック" panose="020B0600070205080204" pitchFamily="34" charset="-128"/>
              </a:rPr>
              <a:t>Alcohol-use disorder</a:t>
            </a:r>
          </a:p>
          <a:p>
            <a:pPr lvl="1"/>
            <a:r>
              <a:rPr lang="en-US" altLang="en-US" dirty="0">
                <a:ea typeface="ＭＳ Ｐゴシック" panose="020B0600070205080204" pitchFamily="34" charset="-128"/>
              </a:rPr>
              <a:t>2x as likely to develop in </a:t>
            </a:r>
            <a:r>
              <a:rPr lang="en-US" altLang="en-US" b="1" dirty="0">
                <a:ea typeface="ＭＳ Ｐゴシック" panose="020B0600070205080204" pitchFamily="34" charset="-128"/>
              </a:rPr>
              <a:t>men</a:t>
            </a:r>
          </a:p>
          <a:p>
            <a:pPr lvl="1"/>
            <a:r>
              <a:rPr lang="en-US" altLang="en-US" dirty="0">
                <a:ea typeface="ＭＳ Ｐゴシック" panose="020B0600070205080204" pitchFamily="34" charset="-128"/>
              </a:rPr>
              <a:t>Alcoholism progresses more quickly in women</a:t>
            </a:r>
          </a:p>
          <a:p>
            <a:r>
              <a:rPr lang="en-US" altLang="en-US" u="sng" dirty="0">
                <a:ea typeface="ＭＳ Ｐゴシック" panose="020B0600070205080204" pitchFamily="34" charset="-128"/>
              </a:rPr>
              <a:t>Delirium tremens </a:t>
            </a:r>
            <a:r>
              <a:rPr lang="en-US" altLang="en-US" sz="2400" dirty="0">
                <a:ea typeface="ＭＳ Ｐゴシック" panose="020B0600070205080204" pitchFamily="34" charset="-128"/>
              </a:rPr>
              <a:t>(confusion, shaking, fast heart beat, sweating, hallucinations</a:t>
            </a:r>
            <a:r>
              <a:rPr lang="en-US" altLang="en-US" sz="2000" dirty="0">
                <a:ea typeface="ＭＳ Ｐゴシック" panose="020B0600070205080204" pitchFamily="34" charset="-128"/>
              </a:rPr>
              <a:t>)</a:t>
            </a:r>
          </a:p>
          <a:p>
            <a:pPr lvl="1"/>
            <a:r>
              <a:rPr lang="en-US" altLang="en-US" u="sng" dirty="0">
                <a:ea typeface="ＭＳ Ｐゴシック" panose="020B0600070205080204" pitchFamily="34" charset="-128"/>
              </a:rPr>
              <a:t>Life-threatening</a:t>
            </a:r>
            <a:r>
              <a:rPr lang="en-US" altLang="en-US" dirty="0">
                <a:ea typeface="ＭＳ Ｐゴシック" panose="020B0600070205080204" pitchFamily="34" charset="-128"/>
              </a:rPr>
              <a:t> condition produced by alcohol withdrawal symptoms</a:t>
            </a:r>
          </a:p>
          <a:p>
            <a:pPr lvl="2"/>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2150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ea typeface="ＭＳ Ｐゴシック" panose="020B0600070205080204" pitchFamily="34" charset="-128"/>
              </a:rPr>
              <a:t>Course of Alcoholism</a:t>
            </a:r>
          </a:p>
        </p:txBody>
      </p:sp>
      <p:sp>
        <p:nvSpPr>
          <p:cNvPr id="23555" name="Content Placeholder 2"/>
          <p:cNvSpPr>
            <a:spLocks noGrp="1"/>
          </p:cNvSpPr>
          <p:nvPr>
            <p:ph idx="1"/>
          </p:nvPr>
        </p:nvSpPr>
        <p:spPr/>
        <p:txBody>
          <a:bodyPr/>
          <a:lstStyle/>
          <a:p>
            <a:r>
              <a:rPr lang="en-US" altLang="en-US" u="sng" dirty="0">
                <a:ea typeface="ＭＳ Ｐゴシック" panose="020B0600070205080204" pitchFamily="34" charset="-128"/>
              </a:rPr>
              <a:t>High functioning alcoholics</a:t>
            </a:r>
          </a:p>
          <a:p>
            <a:pPr lvl="1"/>
            <a:r>
              <a:rPr lang="en-US" altLang="en-US" b="1" dirty="0">
                <a:ea typeface="ＭＳ Ｐゴシック" panose="020B0600070205080204" pitchFamily="34" charset="-128"/>
              </a:rPr>
              <a:t>Able to function </a:t>
            </a:r>
            <a:r>
              <a:rPr lang="en-US" altLang="en-US" dirty="0">
                <a:ea typeface="ＭＳ Ｐゴシック" panose="020B0600070205080204" pitchFamily="34" charset="-128"/>
              </a:rPr>
              <a:t>without obvious disruption to their life</a:t>
            </a:r>
          </a:p>
          <a:p>
            <a:pPr lvl="2"/>
            <a:r>
              <a:rPr lang="en-US" altLang="en-US" dirty="0">
                <a:ea typeface="ＭＳ Ｐゴシック" panose="020B0600070205080204" pitchFamily="34" charset="-128"/>
              </a:rPr>
              <a:t>Often </a:t>
            </a:r>
            <a:r>
              <a:rPr lang="en-US" altLang="en-US" b="1" dirty="0">
                <a:ea typeface="ＭＳ Ｐゴシック" panose="020B0600070205080204" pitchFamily="34" charset="-128"/>
              </a:rPr>
              <a:t>deny the problem </a:t>
            </a:r>
            <a:r>
              <a:rPr lang="en-US" altLang="en-US" dirty="0">
                <a:ea typeface="ＭＳ Ｐゴシック" panose="020B0600070205080204" pitchFamily="34" charset="-128"/>
              </a:rPr>
              <a:t>or hide their drinking</a:t>
            </a:r>
          </a:p>
          <a:p>
            <a:pPr marL="914400" lvl="2"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Common to alternate between periods of excessive drinking and sobriety</a:t>
            </a:r>
          </a:p>
          <a:p>
            <a:pPr lvl="2"/>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2355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anose="020B0600070205080204" pitchFamily="34" charset="-128"/>
              </a:rPr>
              <a:t>Opioids</a:t>
            </a:r>
          </a:p>
        </p:txBody>
      </p:sp>
      <p:sp>
        <p:nvSpPr>
          <p:cNvPr id="24579" name="Content Placeholder 2"/>
          <p:cNvSpPr>
            <a:spLocks noGrp="1"/>
          </p:cNvSpPr>
          <p:nvPr>
            <p:ph idx="1"/>
          </p:nvPr>
        </p:nvSpPr>
        <p:spPr/>
        <p:txBody>
          <a:bodyPr>
            <a:normAutofit fontScale="92500" lnSpcReduction="10000"/>
          </a:bodyPr>
          <a:lstStyle/>
          <a:p>
            <a:r>
              <a:rPr lang="en-US" altLang="en-US" sz="2200" dirty="0">
                <a:ea typeface="ＭＳ Ｐゴシック" panose="020B0600070205080204" pitchFamily="34" charset="-128"/>
              </a:rPr>
              <a:t>Pain-killing agents that depress the central nervous system</a:t>
            </a:r>
          </a:p>
          <a:p>
            <a:pPr lvl="1"/>
            <a:r>
              <a:rPr lang="en-US" altLang="en-US" sz="2200" dirty="0">
                <a:ea typeface="ＭＳ Ｐゴシック" panose="020B0600070205080204" pitchFamily="34" charset="-128"/>
              </a:rPr>
              <a:t>Illegal substances</a:t>
            </a:r>
          </a:p>
          <a:p>
            <a:pPr lvl="2"/>
            <a:r>
              <a:rPr lang="en-US" altLang="en-US" sz="2200" b="1" dirty="0">
                <a:ea typeface="ＭＳ Ｐゴシック" panose="020B0600070205080204" pitchFamily="34" charset="-128"/>
              </a:rPr>
              <a:t>Heroin and opium</a:t>
            </a:r>
          </a:p>
          <a:p>
            <a:pPr lvl="1"/>
            <a:r>
              <a:rPr lang="en-US" altLang="en-US" sz="2200" dirty="0">
                <a:ea typeface="ＭＳ Ｐゴシック" panose="020B0600070205080204" pitchFamily="34" charset="-128"/>
              </a:rPr>
              <a:t>Prescription pain relievers</a:t>
            </a:r>
          </a:p>
          <a:p>
            <a:pPr lvl="2"/>
            <a:r>
              <a:rPr lang="en-US" altLang="en-US" sz="2200" b="1" dirty="0">
                <a:ea typeface="ＭＳ Ｐゴシック" panose="020B0600070205080204" pitchFamily="34" charset="-128"/>
              </a:rPr>
              <a:t>Morphine, codeine, oxycodone, fentanyl</a:t>
            </a:r>
          </a:p>
          <a:p>
            <a:pPr lvl="2"/>
            <a:r>
              <a:rPr lang="en-US" altLang="en-US" sz="2200" dirty="0">
                <a:ea typeface="ＭＳ Ｐゴシック" panose="020B0600070205080204" pitchFamily="34" charset="-128"/>
              </a:rPr>
              <a:t>Starts w/ injury, surgery, chronic pain</a:t>
            </a:r>
          </a:p>
          <a:p>
            <a:pPr lvl="1"/>
            <a:r>
              <a:rPr lang="en-US" altLang="en-US" sz="2200" dirty="0">
                <a:ea typeface="ＭＳ Ｐゴシック" panose="020B0600070205080204" pitchFamily="34" charset="-128"/>
              </a:rPr>
              <a:t>Highly addictive</a:t>
            </a:r>
          </a:p>
          <a:p>
            <a:pPr lvl="1"/>
            <a:r>
              <a:rPr lang="en-US" altLang="en-US" sz="2200" dirty="0">
                <a:ea typeface="ＭＳ Ｐゴシック" panose="020B0600070205080204" pitchFamily="34" charset="-128"/>
              </a:rPr>
              <a:t>Produce both euphoria and drowsiness</a:t>
            </a:r>
          </a:p>
          <a:p>
            <a:pPr lvl="2">
              <a:buFontTx/>
              <a:buNone/>
            </a:pP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2458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Department Visits Related to Illicit Use of Prescription Opioids</a:t>
            </a:r>
          </a:p>
        </p:txBody>
      </p:sp>
      <p:pic>
        <p:nvPicPr>
          <p:cNvPr id="4" name="Picture 3"/>
          <p:cNvPicPr>
            <a:picLocks noChangeAspect="1"/>
          </p:cNvPicPr>
          <p:nvPr/>
        </p:nvPicPr>
        <p:blipFill>
          <a:blip r:embed="rId3"/>
          <a:stretch>
            <a:fillRect/>
          </a:stretch>
        </p:blipFill>
        <p:spPr>
          <a:xfrm>
            <a:off x="1371600" y="1524000"/>
            <a:ext cx="6061703" cy="4663440"/>
          </a:xfrm>
          <a:prstGeom prst="rect">
            <a:avLst/>
          </a:prstGeom>
        </p:spPr>
      </p:pic>
    </p:spTree>
    <p:extLst>
      <p:ext uri="{BB962C8B-B14F-4D97-AF65-F5344CB8AC3E}">
        <p14:creationId xmlns:p14="http://schemas.microsoft.com/office/powerpoint/2010/main" val="147126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Sedatives, Hypnotics, and Anxiolytics</a:t>
            </a:r>
          </a:p>
        </p:txBody>
      </p:sp>
      <p:sp>
        <p:nvSpPr>
          <p:cNvPr id="3072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Have calming effects</a:t>
            </a:r>
          </a:p>
          <a:p>
            <a:r>
              <a:rPr lang="en-US" altLang="en-US" dirty="0">
                <a:ea typeface="ＭＳ Ｐゴシック" panose="020B0600070205080204" pitchFamily="34" charset="-128"/>
              </a:rPr>
              <a:t>Used to treat agitation, muscle tension, insomnia, and anxiety</a:t>
            </a:r>
          </a:p>
          <a:p>
            <a:pPr lvl="1"/>
            <a:r>
              <a:rPr lang="en-US" altLang="en-US" dirty="0">
                <a:ea typeface="ＭＳ Ｐゴシック" panose="020B0600070205080204" pitchFamily="34" charset="-128"/>
              </a:rPr>
              <a:t>Hypnotics: induce sleep (</a:t>
            </a:r>
            <a:r>
              <a:rPr lang="en-US" altLang="en-US" b="1" dirty="0">
                <a:ea typeface="ＭＳ Ｐゴシック" panose="020B0600070205080204" pitchFamily="34" charset="-128"/>
              </a:rPr>
              <a:t>trazodone, ambien</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Anxiolytics: reduce anxiety (</a:t>
            </a:r>
            <a:r>
              <a:rPr lang="en-US" altLang="en-US" b="1" dirty="0">
                <a:ea typeface="ＭＳ Ｐゴシック" panose="020B0600070205080204" pitchFamily="34" charset="-128"/>
              </a:rPr>
              <a:t>Xanax, Ativan</a:t>
            </a:r>
            <a:r>
              <a:rPr lang="en-US" altLang="en-US" dirty="0">
                <a:ea typeface="ＭＳ Ｐゴシック" panose="020B0600070205080204" pitchFamily="34" charset="-128"/>
              </a:rPr>
              <a:t>)</a:t>
            </a:r>
          </a:p>
          <a:p>
            <a:r>
              <a:rPr lang="en-US" altLang="en-US" b="1" dirty="0">
                <a:ea typeface="ＭＳ Ｐゴシック" panose="020B0600070205080204" pitchFamily="34" charset="-128"/>
              </a:rPr>
              <a:t>Barbiturates and benzodiazepines</a:t>
            </a:r>
          </a:p>
          <a:p>
            <a:pPr lvl="1"/>
            <a:r>
              <a:rPr lang="en-US" altLang="en-US" dirty="0">
                <a:ea typeface="ＭＳ Ｐゴシック" panose="020B0600070205080204" pitchFamily="34" charset="-128"/>
              </a:rPr>
              <a:t>Rapid anxiolytic effects in moderate doses</a:t>
            </a:r>
          </a:p>
          <a:p>
            <a:pPr lvl="1"/>
            <a:r>
              <a:rPr lang="en-US" altLang="en-US" dirty="0">
                <a:ea typeface="ＭＳ Ｐゴシック" panose="020B0600070205080204" pitchFamily="34" charset="-128"/>
              </a:rPr>
              <a:t>Hypnotic effects in higher doses</a:t>
            </a:r>
          </a:p>
          <a:p>
            <a:pPr lvl="2"/>
            <a:endParaRPr lang="en-US" altLang="en-US" dirty="0">
              <a:ea typeface="ＭＳ Ｐゴシック" panose="020B0600070205080204" pitchFamily="34" charset="-128"/>
            </a:endParaRPr>
          </a:p>
        </p:txBody>
      </p:sp>
      <p:sp>
        <p:nvSpPr>
          <p:cNvPr id="3072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ea typeface="ＭＳ Ｐゴシック" panose="020B0600070205080204" pitchFamily="34" charset="-128"/>
              </a:rPr>
              <a:t>Effects of Sedatives</a:t>
            </a:r>
          </a:p>
        </p:txBody>
      </p:sp>
      <p:sp>
        <p:nvSpPr>
          <p:cNvPr id="31747"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Drowsiness, impaired judgment, and diminished motor skills</a:t>
            </a:r>
          </a:p>
          <a:p>
            <a:r>
              <a:rPr lang="en-US" altLang="en-US" dirty="0">
                <a:ea typeface="ＭＳ Ｐゴシック" panose="020B0600070205080204" pitchFamily="34" charset="-128"/>
              </a:rPr>
              <a:t>Excessive use can lead to </a:t>
            </a:r>
            <a:r>
              <a:rPr lang="en-US" altLang="en-US" u="sng" dirty="0">
                <a:ea typeface="ＭＳ Ｐゴシック" panose="020B0600070205080204" pitchFamily="34" charset="-128"/>
              </a:rPr>
              <a:t>accidental overdose and death</a:t>
            </a:r>
          </a:p>
          <a:p>
            <a:pPr lvl="1"/>
            <a:r>
              <a:rPr lang="en-US" altLang="en-US" dirty="0">
                <a:ea typeface="ＭＳ Ｐゴシック" panose="020B0600070205080204" pitchFamily="34" charset="-128"/>
              </a:rPr>
              <a:t>Combining alcohol with sedatives increases danger</a:t>
            </a:r>
          </a:p>
          <a:p>
            <a:r>
              <a:rPr lang="en-US" altLang="en-US" b="1" dirty="0">
                <a:ea typeface="ＭＳ Ｐゴシック" panose="020B0600070205080204" pitchFamily="34" charset="-128"/>
              </a:rPr>
              <a:t>High potential for tolerance and physiological dependence</a:t>
            </a:r>
          </a:p>
          <a:p>
            <a:pPr lvl="1"/>
            <a:r>
              <a:rPr lang="en-US" altLang="en-US" b="1" dirty="0">
                <a:ea typeface="ＭＳ Ｐゴシック" panose="020B0600070205080204" pitchFamily="34" charset="-128"/>
              </a:rPr>
              <a:t>Withdrawal symptoms </a:t>
            </a:r>
          </a:p>
        </p:txBody>
      </p:sp>
      <p:sp>
        <p:nvSpPr>
          <p:cNvPr id="3174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ea typeface="ＭＳ Ｐゴシック" panose="020B0600070205080204" pitchFamily="34" charset="-128"/>
              </a:rPr>
              <a:t>Caffeine</a:t>
            </a:r>
          </a:p>
        </p:txBody>
      </p:sp>
      <p:sp>
        <p:nvSpPr>
          <p:cNvPr id="33795"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Stimulant found in coffee, chocolate, tea, and soft drinks</a:t>
            </a:r>
          </a:p>
          <a:p>
            <a:pPr lvl="1" eaLnBrk="1" hangingPunct="1"/>
            <a:r>
              <a:rPr lang="en-US" altLang="en-US" b="1" dirty="0">
                <a:ea typeface="ＭＳ Ｐゴシック" panose="020B0600070205080204" pitchFamily="34" charset="-128"/>
              </a:rPr>
              <a:t>Most widely consumed psychoactive substance in the world</a:t>
            </a:r>
          </a:p>
          <a:p>
            <a:pPr lvl="1" eaLnBrk="1" hangingPunct="1"/>
            <a:r>
              <a:rPr lang="en-US" altLang="en-US" dirty="0">
                <a:ea typeface="ＭＳ Ｐゴシック" panose="020B0600070205080204" pitchFamily="34" charset="-128"/>
              </a:rPr>
              <a:t>In North America, 90% of adults use daily</a:t>
            </a:r>
          </a:p>
          <a:p>
            <a:pPr lvl="1" eaLnBrk="1" hangingPunct="1"/>
            <a:endParaRPr lang="en-US" altLang="en-US" dirty="0">
              <a:ea typeface="ＭＳ Ｐゴシック" panose="020B0600070205080204" pitchFamily="34" charset="-128"/>
            </a:endParaRPr>
          </a:p>
          <a:p>
            <a:pPr eaLnBrk="1" hangingPunct="1"/>
            <a:r>
              <a:rPr lang="en-US" altLang="en-US" u="sng" dirty="0">
                <a:ea typeface="ＭＳ Ｐゴシック" panose="020B0600070205080204" pitchFamily="34" charset="-128"/>
              </a:rPr>
              <a:t>Withdrawal symptoms</a:t>
            </a:r>
          </a:p>
          <a:p>
            <a:pPr lvl="1" eaLnBrk="1" hangingPunct="1"/>
            <a:r>
              <a:rPr lang="en-US" altLang="en-US" dirty="0">
                <a:ea typeface="ＭＳ Ｐゴシック" panose="020B0600070205080204" pitchFamily="34" charset="-128"/>
              </a:rPr>
              <a:t>Headache, fatigue, irritability, difficulty concentrating</a:t>
            </a:r>
          </a:p>
          <a:p>
            <a:endParaRPr lang="en-US" altLang="en-US" dirty="0">
              <a:ea typeface="ＭＳ Ｐゴシック" panose="020B0600070205080204" pitchFamily="34" charset="-128"/>
            </a:endParaRPr>
          </a:p>
        </p:txBody>
      </p:sp>
      <p:sp>
        <p:nvSpPr>
          <p:cNvPr id="3379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ea typeface="ＭＳ Ｐゴシック" panose="020B0600070205080204" pitchFamily="34" charset="-128"/>
              </a:rPr>
              <a:t>Amphetamines</a:t>
            </a:r>
          </a:p>
        </p:txBody>
      </p:sp>
      <p:sp>
        <p:nvSpPr>
          <p:cNvPr id="35843" name="Content Placeholder 2"/>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Also known as “uppers”</a:t>
            </a:r>
          </a:p>
          <a:p>
            <a:r>
              <a:rPr lang="en-US" altLang="en-US" dirty="0">
                <a:ea typeface="ＭＳ Ｐゴシック" panose="020B0600070205080204" pitchFamily="34" charset="-128"/>
              </a:rPr>
              <a:t>Speed up central nervous system activity</a:t>
            </a:r>
          </a:p>
          <a:p>
            <a:r>
              <a:rPr lang="en-US" altLang="en-US" u="sng" dirty="0">
                <a:ea typeface="ＭＳ Ｐゴシック" panose="020B0600070205080204" pitchFamily="34" charset="-128"/>
              </a:rPr>
              <a:t>Taken to increase energy, performance, weight loss</a:t>
            </a:r>
          </a:p>
          <a:p>
            <a:pPr lvl="1"/>
            <a:r>
              <a:rPr lang="en-US" altLang="en-US" dirty="0">
                <a:ea typeface="ＭＳ Ｐゴシック" panose="020B0600070205080204" pitchFamily="34" charset="-128"/>
              </a:rPr>
              <a:t>Increasingly used illicitly</a:t>
            </a:r>
          </a:p>
          <a:p>
            <a:r>
              <a:rPr lang="en-US" altLang="en-US" b="1" dirty="0">
                <a:ea typeface="ＭＳ Ｐゴシック" panose="020B0600070205080204" pitchFamily="34" charset="-128"/>
              </a:rPr>
              <a:t>Can </a:t>
            </a:r>
            <a:r>
              <a:rPr lang="en-US" altLang="en-US" b="1" u="sng" dirty="0">
                <a:ea typeface="ＭＳ Ｐゴシック" panose="020B0600070205080204" pitchFamily="34" charset="-128"/>
              </a:rPr>
              <a:t>cause psychosis and brain damage</a:t>
            </a:r>
          </a:p>
          <a:p>
            <a:r>
              <a:rPr lang="en-US" altLang="en-US" b="1" dirty="0">
                <a:ea typeface="ＭＳ Ｐゴシック" panose="020B0600070205080204" pitchFamily="34" charset="-128"/>
              </a:rPr>
              <a:t>Methamphetamine</a:t>
            </a:r>
          </a:p>
          <a:p>
            <a:pPr lvl="1"/>
            <a:r>
              <a:rPr lang="en-US" altLang="en-US" dirty="0">
                <a:ea typeface="ＭＳ Ｐゴシック" panose="020B0600070205080204" pitchFamily="34" charset="-128"/>
              </a:rPr>
              <a:t>Can cause permanent damage to heart</a:t>
            </a:r>
          </a:p>
          <a:p>
            <a:pPr lvl="1"/>
            <a:r>
              <a:rPr lang="en-US" altLang="en-US" dirty="0">
                <a:ea typeface="ＭＳ Ｐゴシック" panose="020B0600070205080204" pitchFamily="34" charset="-128"/>
              </a:rPr>
              <a:t>Addiction develops rapidly</a:t>
            </a:r>
          </a:p>
          <a:p>
            <a:endParaRPr lang="en-US" altLang="en-US" dirty="0">
              <a:ea typeface="ＭＳ Ｐゴシック" panose="020B0600070205080204" pitchFamily="34" charset="-128"/>
            </a:endParaRPr>
          </a:p>
          <a:p>
            <a:pPr lvl="2" eaLnBrk="1" hangingPunct="1">
              <a:lnSpc>
                <a:spcPct val="90000"/>
              </a:lnSpc>
              <a:buFontTx/>
              <a:buNone/>
            </a:pP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584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Cocaine</a:t>
            </a:r>
          </a:p>
        </p:txBody>
      </p:sp>
      <p:sp>
        <p:nvSpPr>
          <p:cNvPr id="37891" name="Content Placeholder 2"/>
          <p:cNvSpPr>
            <a:spLocks noGrp="1"/>
          </p:cNvSpPr>
          <p:nvPr>
            <p:ph idx="1"/>
          </p:nvPr>
        </p:nvSpPr>
        <p:spPr/>
        <p:txBody>
          <a:bodyPr>
            <a:normAutofit fontScale="85000" lnSpcReduction="20000"/>
          </a:bodyPr>
          <a:lstStyle/>
          <a:p>
            <a:r>
              <a:rPr lang="en-US" altLang="en-US" dirty="0">
                <a:ea typeface="ＭＳ Ｐゴシック" panose="020B0600070205080204" pitchFamily="34" charset="-128"/>
              </a:rPr>
              <a:t>Crack</a:t>
            </a:r>
          </a:p>
          <a:p>
            <a:pPr lvl="1"/>
            <a:r>
              <a:rPr lang="en-US" altLang="en-US" sz="2400" b="1" dirty="0">
                <a:ea typeface="ＭＳ Ｐゴシック" panose="020B0600070205080204" pitchFamily="34" charset="-128"/>
              </a:rPr>
              <a:t>Potent form produced by heating cocaine </a:t>
            </a:r>
          </a:p>
          <a:p>
            <a:pPr lvl="1"/>
            <a:r>
              <a:rPr lang="en-US" altLang="en-US" sz="2400" dirty="0">
                <a:ea typeface="ＭＳ Ｐゴシック" panose="020B0600070205080204" pitchFamily="34" charset="-128"/>
              </a:rPr>
              <a:t>Typically smoked</a:t>
            </a:r>
          </a:p>
          <a:p>
            <a:pPr lvl="1"/>
            <a:r>
              <a:rPr lang="en-US" altLang="en-US" sz="2400" dirty="0">
                <a:ea typeface="ＭＳ Ｐゴシック" panose="020B0600070205080204" pitchFamily="34" charset="-128"/>
              </a:rPr>
              <a:t>Produces immediate but short-lived effects</a:t>
            </a:r>
          </a:p>
          <a:p>
            <a:pPr lvl="1"/>
            <a:r>
              <a:rPr lang="en-US" altLang="en-US" sz="2400" dirty="0">
                <a:ea typeface="ＭＳ Ｐゴシック" panose="020B0600070205080204" pitchFamily="34" charset="-128"/>
              </a:rPr>
              <a:t>Addiction is rapid</a:t>
            </a:r>
          </a:p>
          <a:p>
            <a:r>
              <a:rPr lang="en-US" altLang="en-US" dirty="0">
                <a:ea typeface="ＭＳ Ｐゴシック" panose="020B0600070205080204" pitchFamily="34" charset="-128"/>
              </a:rPr>
              <a:t>Cocaine withdrawal</a:t>
            </a:r>
          </a:p>
          <a:p>
            <a:pPr lvl="1"/>
            <a:r>
              <a:rPr lang="en-US" altLang="en-US" sz="2400" dirty="0">
                <a:ea typeface="ＭＳ Ｐゴシック" panose="020B0600070205080204" pitchFamily="34" charset="-128"/>
              </a:rPr>
              <a:t>Lethargy and depression</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Users often have a </a:t>
            </a:r>
            <a:r>
              <a:rPr lang="en-US" altLang="en-US" u="sng" dirty="0">
                <a:ea typeface="ＭＳ Ｐゴシック" panose="020B0600070205080204" pitchFamily="34" charset="-128"/>
              </a:rPr>
              <a:t>shortened life span</a:t>
            </a:r>
          </a:p>
          <a:p>
            <a:endParaRPr lang="en-US" altLang="en-US" dirty="0">
              <a:ea typeface="ＭＳ Ｐゴシック" panose="020B0600070205080204" pitchFamily="34" charset="-128"/>
            </a:endParaRPr>
          </a:p>
        </p:txBody>
      </p:sp>
      <p:sp>
        <p:nvSpPr>
          <p:cNvPr id="3789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Substance Abuse in the United States</a:t>
            </a:r>
          </a:p>
        </p:txBody>
      </p:sp>
      <p:sp>
        <p:nvSpPr>
          <p:cNvPr id="3075" name="Content Placeholder 2"/>
          <p:cNvSpPr>
            <a:spLocks noGrp="1"/>
          </p:cNvSpPr>
          <p:nvPr>
            <p:ph idx="1"/>
          </p:nvPr>
        </p:nvSpPr>
        <p:spPr/>
        <p:txBody>
          <a:bodyPr>
            <a:noAutofit/>
          </a:bodyPr>
          <a:lstStyle/>
          <a:p>
            <a:r>
              <a:rPr lang="en-US" altLang="en-US" sz="2000" dirty="0">
                <a:ea typeface="ＭＳ Ｐゴシック" panose="020B0600070205080204" pitchFamily="34" charset="-128"/>
              </a:rPr>
              <a:t>Substance abuse</a:t>
            </a:r>
          </a:p>
          <a:p>
            <a:pPr lvl="1"/>
            <a:r>
              <a:rPr lang="en-US" altLang="en-US" dirty="0">
                <a:ea typeface="ＭＳ Ｐゴシック" panose="020B0600070205080204" pitchFamily="34" charset="-128"/>
              </a:rPr>
              <a:t>Excessive or harmful use of drugs and alcohol</a:t>
            </a:r>
          </a:p>
          <a:p>
            <a:pPr lvl="2"/>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Substance-use disorder</a:t>
            </a:r>
          </a:p>
          <a:p>
            <a:pPr lvl="1"/>
            <a:r>
              <a:rPr lang="en-US" altLang="en-US" dirty="0">
                <a:ea typeface="ＭＳ Ｐゴシック" panose="020B0600070205080204" pitchFamily="34" charset="-128"/>
              </a:rPr>
              <a:t>8.5 percent of pop</a:t>
            </a:r>
          </a:p>
          <a:p>
            <a:pPr lvl="1"/>
            <a:endParaRPr lang="en-US" altLang="en-US" dirty="0">
              <a:ea typeface="ＭＳ Ｐゴシック" panose="020B0600070205080204" pitchFamily="34" charset="-128"/>
            </a:endParaRPr>
          </a:p>
          <a:p>
            <a:r>
              <a:rPr lang="en-US" altLang="en-US" sz="2000" dirty="0">
                <a:ea typeface="ＭＳ Ｐゴシック" panose="020B0600070205080204" pitchFamily="34" charset="-128"/>
              </a:rPr>
              <a:t>Alcohol - most common</a:t>
            </a:r>
          </a:p>
          <a:p>
            <a:pPr lvl="1"/>
            <a:r>
              <a:rPr lang="en-US" altLang="en-US" dirty="0">
                <a:ea typeface="ＭＳ Ｐゴシック" panose="020B0600070205080204" pitchFamily="34" charset="-128"/>
              </a:rPr>
              <a:t>Followed by marijuana, pain relievers, and cocaine</a:t>
            </a:r>
          </a:p>
        </p:txBody>
      </p:sp>
      <p:sp>
        <p:nvSpPr>
          <p:cNvPr id="30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ea typeface="ＭＳ Ｐゴシック" panose="020B0600070205080204" pitchFamily="34" charset="-128"/>
              </a:rPr>
              <a:t>Hallucinogens</a:t>
            </a:r>
          </a:p>
        </p:txBody>
      </p:sp>
      <p:sp>
        <p:nvSpPr>
          <p:cNvPr id="39939" name="Content Placeholder 2"/>
          <p:cNvSpPr>
            <a:spLocks noGrp="1"/>
          </p:cNvSpPr>
          <p:nvPr>
            <p:ph idx="1"/>
          </p:nvPr>
        </p:nvSpPr>
        <p:spPr/>
        <p:txBody>
          <a:bodyPr/>
          <a:lstStyle/>
          <a:p>
            <a:r>
              <a:rPr lang="en-US" altLang="en-US" dirty="0">
                <a:ea typeface="ＭＳ Ｐゴシック" panose="020B0600070205080204" pitchFamily="34" charset="-128"/>
              </a:rPr>
              <a:t>Produces vivid sensory awareness</a:t>
            </a:r>
          </a:p>
          <a:p>
            <a:pPr lvl="1"/>
            <a:r>
              <a:rPr lang="en-US" altLang="en-US" b="1" dirty="0">
                <a:ea typeface="ＭＳ Ｐゴシック" panose="020B0600070205080204" pitchFamily="34" charset="-128"/>
              </a:rPr>
              <a:t>LSD, Peyote, Mushrooms</a:t>
            </a:r>
          </a:p>
          <a:p>
            <a:r>
              <a:rPr lang="en-US" altLang="en-US" dirty="0">
                <a:ea typeface="ＭＳ Ｐゴシック" panose="020B0600070205080204" pitchFamily="34" charset="-128"/>
              </a:rPr>
              <a:t>Effects can vary significantly</a:t>
            </a:r>
          </a:p>
          <a:p>
            <a:pPr lvl="1"/>
            <a:r>
              <a:rPr lang="en-US" altLang="en-US" dirty="0">
                <a:ea typeface="ＭＳ Ｐゴシック" panose="020B0600070205080204" pitchFamily="34" charset="-128"/>
              </a:rPr>
              <a:t>“Good trips” versus “bad trips”</a:t>
            </a:r>
          </a:p>
          <a:p>
            <a:pPr lvl="1"/>
            <a:r>
              <a:rPr lang="en-US" altLang="en-US" dirty="0">
                <a:ea typeface="ＭＳ Ｐゴシック" panose="020B0600070205080204" pitchFamily="34" charset="-128"/>
              </a:rPr>
              <a:t>Trigger psychosis</a:t>
            </a:r>
          </a:p>
          <a:p>
            <a:r>
              <a:rPr lang="en-US" altLang="en-US" b="1" dirty="0">
                <a:ea typeface="ＭＳ Ｐゴシック" panose="020B0600070205080204" pitchFamily="34" charset="-128"/>
              </a:rPr>
              <a:t>Hallucinogen Persisting Perception Disorder</a:t>
            </a:r>
          </a:p>
          <a:p>
            <a:r>
              <a:rPr lang="en-US" altLang="en-US" dirty="0">
                <a:ea typeface="ＭＳ Ｐゴシック" panose="020B0600070205080204" pitchFamily="34" charset="-128"/>
              </a:rPr>
              <a:t>Hallucinogens used by 1.1 million people in 2012</a:t>
            </a:r>
          </a:p>
          <a:p>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994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ea typeface="ＭＳ Ｐゴシック" panose="020B0600070205080204" pitchFamily="34" charset="-128"/>
              </a:rPr>
              <a:t>Dissociative Anesthetics</a:t>
            </a:r>
          </a:p>
        </p:txBody>
      </p:sp>
      <p:sp>
        <p:nvSpPr>
          <p:cNvPr id="41987" name="Content Placeholder 2"/>
          <p:cNvSpPr>
            <a:spLocks noGrp="1"/>
          </p:cNvSpPr>
          <p:nvPr>
            <p:ph idx="1"/>
          </p:nvPr>
        </p:nvSpPr>
        <p:spPr/>
        <p:txBody>
          <a:bodyPr>
            <a:normAutofit fontScale="92500" lnSpcReduction="20000"/>
          </a:bodyPr>
          <a:lstStyle/>
          <a:p>
            <a:r>
              <a:rPr lang="en-US" altLang="en-US" dirty="0">
                <a:ea typeface="ＭＳ Ｐゴシック" panose="020B0600070205080204" pitchFamily="34" charset="-128"/>
              </a:rPr>
              <a:t>Produce dream-like detachment</a:t>
            </a:r>
          </a:p>
          <a:p>
            <a:r>
              <a:rPr lang="en-US" altLang="en-US" b="1" dirty="0">
                <a:ea typeface="ＭＳ Ｐゴシック" panose="020B0600070205080204" pitchFamily="34" charset="-128"/>
              </a:rPr>
              <a:t>Phencyclidine (PCP/Angel Dust) and ketamine (Special K</a:t>
            </a:r>
            <a:r>
              <a:rPr lang="en-US" altLang="en-US" dirty="0">
                <a:ea typeface="ＭＳ Ｐゴシック" panose="020B0600070205080204" pitchFamily="34" charset="-128"/>
              </a:rPr>
              <a:t>)</a:t>
            </a:r>
          </a:p>
          <a:p>
            <a:pPr lvl="1"/>
            <a:r>
              <a:rPr lang="en-US" altLang="en-US" dirty="0">
                <a:ea typeface="ＭＳ Ｐゴシック" panose="020B0600070205080204" pitchFamily="34" charset="-128"/>
              </a:rPr>
              <a:t>Highly dangerous and </a:t>
            </a:r>
            <a:r>
              <a:rPr lang="en-US" altLang="en-US" u="sng" dirty="0">
                <a:ea typeface="ＭＳ Ｐゴシック" panose="020B0600070205080204" pitchFamily="34" charset="-128"/>
              </a:rPr>
              <a:t>addictive</a:t>
            </a:r>
          </a:p>
          <a:p>
            <a:pPr lvl="1"/>
            <a:r>
              <a:rPr lang="en-US" altLang="en-US" dirty="0">
                <a:ea typeface="ＭＳ Ｐゴシック" panose="020B0600070205080204" pitchFamily="34" charset="-128"/>
              </a:rPr>
              <a:t>Dissociative, stimulant, depressant, amnesic, and hallucinogenic properties</a:t>
            </a:r>
          </a:p>
          <a:p>
            <a:pPr lvl="1"/>
            <a:r>
              <a:rPr lang="en-US" altLang="en-US" dirty="0">
                <a:ea typeface="ＭＳ Ｐゴシック" panose="020B0600070205080204" pitchFamily="34" charset="-128"/>
              </a:rPr>
              <a:t>Club drugs</a:t>
            </a:r>
          </a:p>
          <a:p>
            <a:r>
              <a:rPr lang="en-US" altLang="en-US" b="1" dirty="0">
                <a:ea typeface="ＭＳ Ｐゴシック" panose="020B0600070205080204" pitchFamily="34" charset="-128"/>
              </a:rPr>
              <a:t>Dextromethorphan (DXM) </a:t>
            </a:r>
          </a:p>
          <a:p>
            <a:pPr lvl="1"/>
            <a:r>
              <a:rPr lang="en-US" altLang="en-US" dirty="0">
                <a:ea typeface="ＭＳ Ｐゴシック" panose="020B0600070205080204" pitchFamily="34" charset="-128"/>
              </a:rPr>
              <a:t>Ingredient in over-the-counter cold medicines</a:t>
            </a:r>
          </a:p>
          <a:p>
            <a:pPr lvl="2"/>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4198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76866" y="915337"/>
            <a:ext cx="6798734" cy="380063"/>
          </a:xfrm>
        </p:spPr>
        <p:txBody>
          <a:bodyPr>
            <a:normAutofit fontScale="90000"/>
          </a:bodyPr>
          <a:lstStyle/>
          <a:p>
            <a:r>
              <a:rPr lang="en-US" altLang="en-US" dirty="0">
                <a:ea typeface="ＭＳ Ｐゴシック" panose="020B0600070205080204" pitchFamily="34" charset="-128"/>
              </a:rPr>
              <a:t>Nicotine</a:t>
            </a:r>
          </a:p>
        </p:txBody>
      </p:sp>
      <p:sp>
        <p:nvSpPr>
          <p:cNvPr id="44035" name="Content Placeholder 2"/>
          <p:cNvSpPr>
            <a:spLocks noGrp="1"/>
          </p:cNvSpPr>
          <p:nvPr>
            <p:ph idx="1"/>
          </p:nvPr>
        </p:nvSpPr>
        <p:spPr>
          <a:xfrm>
            <a:off x="457200" y="1828800"/>
            <a:ext cx="8534400" cy="4525963"/>
          </a:xfrm>
        </p:spPr>
        <p:txBody>
          <a:bodyPr/>
          <a:lstStyle/>
          <a:p>
            <a:r>
              <a:rPr lang="en-US" altLang="en-US" dirty="0">
                <a:ea typeface="ＭＳ Ｐゴシック" panose="020B0600070205080204" pitchFamily="34" charset="-128"/>
              </a:rPr>
              <a:t>Highly addictive substance found in tobacco</a:t>
            </a:r>
          </a:p>
          <a:p>
            <a:r>
              <a:rPr lang="en-US" altLang="en-US" dirty="0">
                <a:ea typeface="ＭＳ Ｐゴシック" panose="020B0600070205080204" pitchFamily="34" charset="-128"/>
              </a:rPr>
              <a:t>Stimulant in low doses</a:t>
            </a:r>
          </a:p>
          <a:p>
            <a:pPr lvl="1"/>
            <a:r>
              <a:rPr lang="en-US" altLang="en-US" dirty="0">
                <a:ea typeface="ＭＳ Ｐゴシック" panose="020B0600070205080204" pitchFamily="34" charset="-128"/>
              </a:rPr>
              <a:t>Relaxant in higher doses</a:t>
            </a:r>
          </a:p>
          <a:p>
            <a:r>
              <a:rPr lang="en-US" altLang="en-US" b="1" dirty="0">
                <a:ea typeface="ＭＳ Ｐゴシック" panose="020B0600070205080204" pitchFamily="34" charset="-128"/>
              </a:rPr>
              <a:t>26.7 percent </a:t>
            </a:r>
            <a:r>
              <a:rPr lang="en-US" altLang="en-US" dirty="0">
                <a:ea typeface="ＭＳ Ｐゴシック" panose="020B0600070205080204" pitchFamily="34" charset="-128"/>
              </a:rPr>
              <a:t>of the U.S. population uses tobacco</a:t>
            </a:r>
          </a:p>
          <a:p>
            <a:r>
              <a:rPr lang="en-US" altLang="en-US" dirty="0">
                <a:ea typeface="ＭＳ Ｐゴシック" panose="020B0600070205080204" pitchFamily="34" charset="-128"/>
              </a:rPr>
              <a:t>Euphoric effects decrease over the day</a:t>
            </a:r>
          </a:p>
          <a:p>
            <a:pPr lvl="1"/>
            <a:r>
              <a:rPr lang="en-US" altLang="en-US" dirty="0">
                <a:ea typeface="ＭＳ Ｐゴシック" panose="020B0600070205080204" pitchFamily="34" charset="-128"/>
              </a:rPr>
              <a:t>Tolerance increases</a:t>
            </a:r>
          </a:p>
          <a:p>
            <a:r>
              <a:rPr lang="en-US" altLang="en-US" sz="2800" b="1" dirty="0">
                <a:ea typeface="ＭＳ Ｐゴシック" panose="020B0600070205080204" pitchFamily="34" charset="-128"/>
              </a:rPr>
              <a:t>Top preventable cause of premature death</a:t>
            </a:r>
          </a:p>
          <a:p>
            <a:pPr lvl="1"/>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4403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Past-Month Cigarette Use Among Adolescents and Adults Across Age Groups</a:t>
            </a:r>
          </a:p>
        </p:txBody>
      </p:sp>
      <p:pic>
        <p:nvPicPr>
          <p:cNvPr id="4" name="Picture 3"/>
          <p:cNvPicPr>
            <a:picLocks noChangeAspect="1"/>
          </p:cNvPicPr>
          <p:nvPr/>
        </p:nvPicPr>
        <p:blipFill>
          <a:blip r:embed="rId3"/>
          <a:stretch>
            <a:fillRect/>
          </a:stretch>
        </p:blipFill>
        <p:spPr>
          <a:xfrm>
            <a:off x="990600" y="1371600"/>
            <a:ext cx="6531427" cy="5120640"/>
          </a:xfrm>
          <a:prstGeom prst="rect">
            <a:avLst/>
          </a:prstGeom>
        </p:spPr>
      </p:pic>
    </p:spTree>
    <p:extLst>
      <p:ext uri="{BB962C8B-B14F-4D97-AF65-F5344CB8AC3E}">
        <p14:creationId xmlns:p14="http://schemas.microsoft.com/office/powerpoint/2010/main" val="2042790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ea typeface="ＭＳ Ｐゴシック" panose="020B0600070205080204" pitchFamily="34" charset="-128"/>
              </a:rPr>
              <a:t>Cannabis</a:t>
            </a:r>
          </a:p>
        </p:txBody>
      </p:sp>
      <p:sp>
        <p:nvSpPr>
          <p:cNvPr id="47107" name="Content Placeholder 2"/>
          <p:cNvSpPr>
            <a:spLocks noGrp="1"/>
          </p:cNvSpPr>
          <p:nvPr>
            <p:ph idx="1"/>
          </p:nvPr>
        </p:nvSpPr>
        <p:spPr/>
        <p:txBody>
          <a:bodyPr/>
          <a:lstStyle/>
          <a:p>
            <a:r>
              <a:rPr lang="en-US" altLang="en-US" dirty="0">
                <a:ea typeface="ＭＳ Ｐゴシック" panose="020B0600070205080204" pitchFamily="34" charset="-128"/>
              </a:rPr>
              <a:t>Botanical name for a plant that contains chemical </a:t>
            </a:r>
            <a:r>
              <a:rPr lang="en-US" altLang="en-US" b="1" dirty="0">
                <a:ea typeface="ＭＳ Ｐゴシック" panose="020B0600070205080204" pitchFamily="34" charset="-128"/>
              </a:rPr>
              <a:t>THC </a:t>
            </a:r>
            <a:r>
              <a:rPr lang="en-US" altLang="en-US" sz="2400" b="1" dirty="0">
                <a:ea typeface="ＭＳ Ｐゴシック" panose="020B0600070205080204" pitchFamily="34" charset="-128"/>
              </a:rPr>
              <a:t>(tetrahydrocannabinol)</a:t>
            </a:r>
          </a:p>
          <a:p>
            <a:pPr lvl="1"/>
            <a:r>
              <a:rPr lang="en-US" altLang="en-US" dirty="0">
                <a:ea typeface="ＭＳ Ｐゴシック" panose="020B0600070205080204" pitchFamily="34" charset="-128"/>
              </a:rPr>
              <a:t>Can produce stimulant, depressant, and hallucinogenic effects</a:t>
            </a:r>
          </a:p>
          <a:p>
            <a:pPr lvl="1"/>
            <a:r>
              <a:rPr lang="en-US" altLang="en-US" dirty="0">
                <a:ea typeface="ＭＳ Ｐゴシック" panose="020B0600070205080204" pitchFamily="34" charset="-128"/>
              </a:rPr>
              <a:t>Growing conditions affect THC content</a:t>
            </a:r>
          </a:p>
          <a:p>
            <a:r>
              <a:rPr lang="en-US" altLang="en-US" b="1" dirty="0">
                <a:ea typeface="ＭＳ Ｐゴシック" panose="020B0600070205080204" pitchFamily="34" charset="-128"/>
              </a:rPr>
              <a:t>Marijuana</a:t>
            </a:r>
            <a:r>
              <a:rPr lang="en-US" altLang="en-US" dirty="0">
                <a:ea typeface="ＭＳ Ｐゴシック" panose="020B0600070205080204" pitchFamily="34" charset="-128"/>
              </a:rPr>
              <a:t> is derived from leaves and flower</a:t>
            </a:r>
          </a:p>
          <a:p>
            <a:r>
              <a:rPr lang="en-US" altLang="en-US" b="1" dirty="0">
                <a:ea typeface="ＭＳ Ｐゴシック" panose="020B0600070205080204" pitchFamily="34" charset="-128"/>
              </a:rPr>
              <a:t>Hashish</a:t>
            </a:r>
            <a:r>
              <a:rPr lang="en-US" altLang="en-US" dirty="0">
                <a:ea typeface="ＭＳ Ｐゴシック" panose="020B0600070205080204" pitchFamily="34" charset="-128"/>
              </a:rPr>
              <a:t> comes from pressed resin</a:t>
            </a:r>
          </a:p>
          <a:p>
            <a:pPr lvl="1"/>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4710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ea typeface="ＭＳ Ｐゴシック" panose="020B0600070205080204" pitchFamily="34" charset="-128"/>
              </a:rPr>
              <a:t>Marijuana</a:t>
            </a:r>
          </a:p>
        </p:txBody>
      </p:sp>
      <p:sp>
        <p:nvSpPr>
          <p:cNvPr id="48131" name="Content Placeholder 2"/>
          <p:cNvSpPr>
            <a:spLocks noGrp="1"/>
          </p:cNvSpPr>
          <p:nvPr>
            <p:ph idx="1"/>
          </p:nvPr>
        </p:nvSpPr>
        <p:spPr/>
        <p:txBody>
          <a:bodyPr>
            <a:normAutofit fontScale="92500" lnSpcReduction="10000"/>
          </a:bodyPr>
          <a:lstStyle/>
          <a:p>
            <a:r>
              <a:rPr lang="en-US" altLang="en-US" b="1" dirty="0">
                <a:ea typeface="ＭＳ Ｐゴシック" panose="020B0600070205080204" pitchFamily="34" charset="-128"/>
              </a:rPr>
              <a:t>Most </a:t>
            </a:r>
            <a:r>
              <a:rPr lang="en-US" altLang="en-US" b="1" u="sng" dirty="0">
                <a:ea typeface="ＭＳ Ｐゴシック" panose="020B0600070205080204" pitchFamily="34" charset="-128"/>
              </a:rPr>
              <a:t>commonly used </a:t>
            </a:r>
            <a:r>
              <a:rPr lang="en-US" altLang="en-US" dirty="0">
                <a:ea typeface="ＭＳ Ｐゴシック" panose="020B0600070205080204" pitchFamily="34" charset="-128"/>
              </a:rPr>
              <a:t>illicit drug worldwide</a:t>
            </a:r>
          </a:p>
          <a:p>
            <a:r>
              <a:rPr lang="en-US" altLang="en-US" dirty="0">
                <a:ea typeface="ＭＳ Ｐゴシック" panose="020B0600070205080204" pitchFamily="34" charset="-128"/>
              </a:rPr>
              <a:t>20 million adults and adolescents report current use </a:t>
            </a:r>
          </a:p>
          <a:p>
            <a:pPr lvl="1"/>
            <a:r>
              <a:rPr lang="en-US" altLang="en-US" b="1" u="sng" dirty="0">
                <a:ea typeface="ＭＳ Ｐゴシック" panose="020B0600070205080204" pitchFamily="34" charset="-128"/>
              </a:rPr>
              <a:t>Males</a:t>
            </a:r>
            <a:r>
              <a:rPr lang="en-US" altLang="en-US" b="1" dirty="0">
                <a:ea typeface="ＭＳ Ｐゴシック" panose="020B0600070205080204" pitchFamily="34" charset="-128"/>
              </a:rPr>
              <a:t> </a:t>
            </a:r>
            <a:r>
              <a:rPr lang="en-US" altLang="en-US" dirty="0">
                <a:ea typeface="ＭＳ Ｐゴシック" panose="020B0600070205080204" pitchFamily="34" charset="-128"/>
              </a:rPr>
              <a:t>are more likely to use</a:t>
            </a:r>
          </a:p>
          <a:p>
            <a:r>
              <a:rPr lang="en-US" altLang="en-US" dirty="0">
                <a:ea typeface="ＭＳ Ｐゴシック" panose="020B0600070205080204" pitchFamily="34" charset="-128"/>
              </a:rPr>
              <a:t>Most frequently associated with diagnosis of substance abuse</a:t>
            </a:r>
          </a:p>
          <a:p>
            <a:r>
              <a:rPr lang="en-US" altLang="en-US" b="1" dirty="0">
                <a:ea typeface="ＭＳ Ｐゴシック" panose="020B0600070205080204" pitchFamily="34" charset="-128"/>
              </a:rPr>
              <a:t>Dependence produces a pervasive lack of concern over consequences</a:t>
            </a:r>
          </a:p>
          <a:p>
            <a:r>
              <a:rPr lang="en-US" altLang="en-US" dirty="0">
                <a:ea typeface="ＭＳ Ｐゴシック" panose="020B0600070205080204" pitchFamily="34" charset="-128"/>
              </a:rPr>
              <a:t>Withdrawal symptoms</a:t>
            </a:r>
          </a:p>
          <a:p>
            <a:pPr lvl="3"/>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4813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ea typeface="ＭＳ Ｐゴシック" panose="020B0600070205080204" pitchFamily="34" charset="-128"/>
              </a:rPr>
              <a:t>Inhalants</a:t>
            </a:r>
          </a:p>
        </p:txBody>
      </p:sp>
      <p:sp>
        <p:nvSpPr>
          <p:cNvPr id="52227" name="Content Placeholder 2"/>
          <p:cNvSpPr>
            <a:spLocks noGrp="1"/>
          </p:cNvSpPr>
          <p:nvPr>
            <p:ph idx="1"/>
          </p:nvPr>
        </p:nvSpPr>
        <p:spPr/>
        <p:txBody>
          <a:bodyPr>
            <a:normAutofit lnSpcReduction="10000"/>
          </a:bodyPr>
          <a:lstStyle/>
          <a:p>
            <a:pPr eaLnBrk="1" hangingPunct="1"/>
            <a:r>
              <a:rPr lang="en-US" altLang="en-US" dirty="0">
                <a:ea typeface="ＭＳ Ｐゴシック" panose="020B0600070205080204" pitchFamily="34" charset="-128"/>
              </a:rPr>
              <a:t>Intoxication from chemical vapors found in common </a:t>
            </a:r>
            <a:r>
              <a:rPr lang="en-US" altLang="en-US" b="1" dirty="0">
                <a:ea typeface="ＭＳ Ｐゴシック" panose="020B0600070205080204" pitchFamily="34" charset="-128"/>
              </a:rPr>
              <a:t>household products</a:t>
            </a:r>
          </a:p>
          <a:p>
            <a:pPr lvl="1" eaLnBrk="1" hangingPunct="1"/>
            <a:r>
              <a:rPr lang="en-US" altLang="en-US" dirty="0">
                <a:ea typeface="ＭＳ Ｐゴシック" panose="020B0600070205080204" pitchFamily="34" charset="-128"/>
              </a:rPr>
              <a:t>Solvents, aerosol sprays, and compressed air products</a:t>
            </a:r>
          </a:p>
          <a:p>
            <a:pPr eaLnBrk="1" hangingPunct="1"/>
            <a:r>
              <a:rPr lang="en-US" altLang="en-US" dirty="0">
                <a:ea typeface="ＭＳ Ｐゴシック" panose="020B0600070205080204" pitchFamily="34" charset="-128"/>
              </a:rPr>
              <a:t>Intoxicating effects are brief</a:t>
            </a:r>
          </a:p>
          <a:p>
            <a:pPr eaLnBrk="1" hangingPunct="1"/>
            <a:r>
              <a:rPr lang="en-US" altLang="en-US" dirty="0">
                <a:ea typeface="ＭＳ Ｐゴシック" panose="020B0600070205080204" pitchFamily="34" charset="-128"/>
              </a:rPr>
              <a:t>Most common among </a:t>
            </a:r>
            <a:r>
              <a:rPr lang="en-US" altLang="en-US" b="1" dirty="0">
                <a:ea typeface="ＭＳ Ｐゴシック" panose="020B0600070205080204" pitchFamily="34" charset="-128"/>
              </a:rPr>
              <a:t>12 to 17 year olds</a:t>
            </a:r>
          </a:p>
          <a:p>
            <a:pPr lvl="1" eaLnBrk="1" hangingPunct="1"/>
            <a:r>
              <a:rPr lang="en-US" altLang="en-US" dirty="0">
                <a:ea typeface="ＭＳ Ｐゴシック" panose="020B0600070205080204" pitchFamily="34" charset="-128"/>
              </a:rPr>
              <a:t>Use is declining</a:t>
            </a:r>
          </a:p>
          <a:p>
            <a:pPr eaLnBrk="1" hangingPunct="1"/>
            <a:r>
              <a:rPr lang="en-US" altLang="en-US" u="sng" dirty="0">
                <a:ea typeface="ＭＳ Ｐゴシック" panose="020B0600070205080204" pitchFamily="34" charset="-128"/>
              </a:rPr>
              <a:t>Hypoxia</a:t>
            </a:r>
          </a:p>
          <a:p>
            <a:pPr lvl="1" eaLnBrk="1" hangingPunct="1"/>
            <a:r>
              <a:rPr lang="en-US" altLang="en-US" dirty="0">
                <a:ea typeface="ＭＳ Ｐゴシック" panose="020B0600070205080204" pitchFamily="34" charset="-128"/>
              </a:rPr>
              <a:t>“Sudden sniffing death”</a:t>
            </a:r>
          </a:p>
        </p:txBody>
      </p:sp>
      <p:sp>
        <p:nvSpPr>
          <p:cNvPr id="5222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ea typeface="ＭＳ Ｐゴシック" panose="020B0600070205080204" pitchFamily="34" charset="-128"/>
              </a:rPr>
              <a:t>Designer Drugs</a:t>
            </a:r>
          </a:p>
        </p:txBody>
      </p:sp>
      <p:sp>
        <p:nvSpPr>
          <p:cNvPr id="54275"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Substances manufactured as recreational drugs</a:t>
            </a:r>
          </a:p>
          <a:p>
            <a:pPr lvl="1"/>
            <a:r>
              <a:rPr lang="en-US" altLang="en-US" dirty="0">
                <a:ea typeface="ＭＳ Ｐゴシック" panose="020B0600070205080204" pitchFamily="34" charset="-128"/>
              </a:rPr>
              <a:t>Ecstasy (MDMA)</a:t>
            </a:r>
          </a:p>
          <a:p>
            <a:pPr lvl="1"/>
            <a:r>
              <a:rPr lang="en-US" altLang="en-US" dirty="0">
                <a:ea typeface="ＭＳ Ｐゴシック" panose="020B0600070205080204" pitchFamily="34" charset="-128"/>
              </a:rPr>
              <a:t>Synthetic marijuana</a:t>
            </a:r>
          </a:p>
          <a:p>
            <a:pPr lvl="1"/>
            <a:r>
              <a:rPr lang="en-US" altLang="en-US" dirty="0">
                <a:ea typeface="ＭＳ Ｐゴシック" panose="020B0600070205080204" pitchFamily="34" charset="-128"/>
              </a:rPr>
              <a:t>MDPV marketed as “bath salts” or “plant food”</a:t>
            </a:r>
          </a:p>
          <a:p>
            <a:pPr lvl="1"/>
            <a:r>
              <a:rPr lang="en-US" altLang="en-US" dirty="0">
                <a:ea typeface="ＭＳ Ｐゴシック" panose="020B0600070205080204" pitchFamily="34" charset="-128"/>
              </a:rPr>
              <a:t>DOM, known as STP</a:t>
            </a:r>
          </a:p>
          <a:p>
            <a:pPr lvl="1"/>
            <a:r>
              <a:rPr lang="en-US" altLang="en-US" dirty="0">
                <a:ea typeface="ＭＳ Ｐゴシック" panose="020B0600070205080204" pitchFamily="34" charset="-128"/>
              </a:rPr>
              <a:t>Bromo-Dragonfly</a:t>
            </a:r>
          </a:p>
          <a:p>
            <a:pPr lvl="1"/>
            <a:r>
              <a:rPr lang="en-US" altLang="en-US" dirty="0">
                <a:ea typeface="ＭＳ Ｐゴシック" panose="020B0600070205080204" pitchFamily="34" charset="-128"/>
              </a:rPr>
              <a:t>MXE</a:t>
            </a:r>
          </a:p>
          <a:p>
            <a:pPr lvl="1"/>
            <a:r>
              <a:rPr lang="en-US" altLang="en-US" dirty="0">
                <a:ea typeface="ＭＳ Ｐゴシック" panose="020B0600070205080204" pitchFamily="34" charset="-128"/>
              </a:rPr>
              <a:t>Opioid substances</a:t>
            </a:r>
          </a:p>
          <a:p>
            <a:endParaRPr lang="en-US" altLang="en-US" dirty="0">
              <a:ea typeface="ＭＳ Ｐゴシック" panose="020B0600070205080204" pitchFamily="34" charset="-128"/>
            </a:endParaRPr>
          </a:p>
        </p:txBody>
      </p:sp>
      <p:sp>
        <p:nvSpPr>
          <p:cNvPr id="542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ea typeface="ＭＳ Ｐゴシック" panose="020B0600070205080204" pitchFamily="34" charset="-128"/>
              </a:rPr>
              <a:t>Ecstasy (MDMA)</a:t>
            </a:r>
          </a:p>
        </p:txBody>
      </p:sp>
      <p:sp>
        <p:nvSpPr>
          <p:cNvPr id="54275" name="Content Placeholder 2"/>
          <p:cNvSpPr>
            <a:spLocks noGrp="1"/>
          </p:cNvSpPr>
          <p:nvPr>
            <p:ph idx="1"/>
          </p:nvPr>
        </p:nvSpPr>
        <p:spPr/>
        <p:txBody>
          <a:bodyPr/>
          <a:lstStyle/>
          <a:p>
            <a:r>
              <a:rPr lang="en-US" altLang="en-US" dirty="0">
                <a:ea typeface="ＭＳ Ｐゴシック" panose="020B0600070205080204" pitchFamily="34" charset="-128"/>
              </a:rPr>
              <a:t>Has both stimulant and hallucinogenic properties</a:t>
            </a:r>
          </a:p>
          <a:p>
            <a:r>
              <a:rPr lang="en-US" altLang="en-US" b="1" dirty="0">
                <a:ea typeface="ＭＳ Ｐゴシック" panose="020B0600070205080204" pitchFamily="34" charset="-128"/>
              </a:rPr>
              <a:t>Decreasing use</a:t>
            </a:r>
            <a:r>
              <a:rPr lang="en-US" altLang="en-US" dirty="0">
                <a:ea typeface="ＭＳ Ｐゴシック" panose="020B0600070205080204" pitchFamily="34" charset="-128"/>
              </a:rPr>
              <a:t> among high school students</a:t>
            </a:r>
          </a:p>
          <a:p>
            <a:r>
              <a:rPr lang="en-US" altLang="en-US" dirty="0">
                <a:ea typeface="ＭＳ Ｐゴシック" panose="020B0600070205080204" pitchFamily="34" charset="-128"/>
              </a:rPr>
              <a:t>Effects</a:t>
            </a:r>
          </a:p>
          <a:p>
            <a:pPr lvl="1"/>
            <a:r>
              <a:rPr lang="en-US" altLang="en-US" dirty="0">
                <a:ea typeface="ＭＳ Ｐゴシック" panose="020B0600070205080204" pitchFamily="34" charset="-128"/>
              </a:rPr>
              <a:t>Euphoria, mild sensory and cognitive distortion, feelings of intimacy and well-being, followed by intense depression</a:t>
            </a:r>
          </a:p>
          <a:p>
            <a:pPr lvl="1"/>
            <a:r>
              <a:rPr lang="en-US" altLang="en-US" dirty="0">
                <a:ea typeface="ＭＳ Ｐゴシック" panose="020B0600070205080204" pitchFamily="34" charset="-128"/>
              </a:rPr>
              <a:t>Hyperthermia, involuntary jaw spasms or teeth clenching</a:t>
            </a:r>
          </a:p>
          <a:p>
            <a:endParaRPr lang="en-US" altLang="en-US" dirty="0">
              <a:ea typeface="ＭＳ Ｐゴシック" panose="020B0600070205080204" pitchFamily="34" charset="-128"/>
            </a:endParaRPr>
          </a:p>
        </p:txBody>
      </p:sp>
      <p:sp>
        <p:nvSpPr>
          <p:cNvPr id="5427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extLst>
      <p:ext uri="{BB962C8B-B14F-4D97-AF65-F5344CB8AC3E}">
        <p14:creationId xmlns:p14="http://schemas.microsoft.com/office/powerpoint/2010/main" val="179982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Ecstasy (cont’d.)</a:t>
            </a:r>
          </a:p>
        </p:txBody>
      </p:sp>
      <p:sp>
        <p:nvSpPr>
          <p:cNvPr id="2" name="Content Placeholder 1"/>
          <p:cNvSpPr>
            <a:spLocks noGrp="1"/>
          </p:cNvSpPr>
          <p:nvPr>
            <p:ph idx="1"/>
          </p:nvPr>
        </p:nvSpPr>
        <p:spPr/>
        <p:txBody>
          <a:bodyPr/>
          <a:lstStyle/>
          <a:p>
            <a:r>
              <a:rPr lang="en-US" altLang="en-US" dirty="0">
                <a:ea typeface="ＭＳ Ｐゴシック" panose="020B0600070205080204" pitchFamily="34" charset="-128"/>
              </a:rPr>
              <a:t>Has properties that </a:t>
            </a:r>
            <a:r>
              <a:rPr lang="en-US" altLang="en-US" b="1" u="sng" dirty="0">
                <a:ea typeface="ＭＳ Ｐゴシック" panose="020B0600070205080204" pitchFamily="34" charset="-128"/>
              </a:rPr>
              <a:t>accelerate dependence</a:t>
            </a:r>
          </a:p>
          <a:p>
            <a:pPr lvl="1"/>
            <a:r>
              <a:rPr lang="en-US" altLang="en-US" b="1" dirty="0">
                <a:ea typeface="ＭＳ Ｐゴシック" panose="020B0600070205080204" pitchFamily="34" charset="-128"/>
              </a:rPr>
              <a:t>Even among infrequent users</a:t>
            </a:r>
          </a:p>
          <a:p>
            <a:r>
              <a:rPr lang="en-US" altLang="en-US" dirty="0">
                <a:ea typeface="ＭＳ Ｐゴシック" panose="020B0600070205080204" pitchFamily="34" charset="-128"/>
              </a:rPr>
              <a:t>Withdrawal symptoms</a:t>
            </a:r>
          </a:p>
          <a:p>
            <a:pPr lvl="1"/>
            <a:r>
              <a:rPr lang="en-US" altLang="en-US" dirty="0">
                <a:ea typeface="ＭＳ Ｐゴシック" panose="020B0600070205080204" pitchFamily="34" charset="-128"/>
              </a:rPr>
              <a:t>Depression, irritability, social withdrawal</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Permanent Brain Damage in areas of critical thinking and memory</a:t>
            </a:r>
          </a:p>
          <a:p>
            <a:endParaRPr lang="en-US" dirty="0"/>
          </a:p>
        </p:txBody>
      </p:sp>
    </p:spTree>
    <p:extLst>
      <p:ext uri="{BB962C8B-B14F-4D97-AF65-F5344CB8AC3E}">
        <p14:creationId xmlns:p14="http://schemas.microsoft.com/office/powerpoint/2010/main" val="156484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ea typeface="ＭＳ Ｐゴシック" panose="020B0600070205080204" pitchFamily="34" charset="-128"/>
              </a:rPr>
              <a:t>Substance-Related Disorders</a:t>
            </a:r>
          </a:p>
        </p:txBody>
      </p:sp>
      <p:sp>
        <p:nvSpPr>
          <p:cNvPr id="7171" name="Content Placeholder 2"/>
          <p:cNvSpPr>
            <a:spLocks noGrp="1"/>
          </p:cNvSpPr>
          <p:nvPr>
            <p:ph idx="1"/>
          </p:nvPr>
        </p:nvSpPr>
        <p:spPr/>
        <p:txBody>
          <a:bodyPr>
            <a:normAutofit fontScale="92500" lnSpcReduction="20000"/>
          </a:bodyPr>
          <a:lstStyle/>
          <a:p>
            <a:r>
              <a:rPr lang="en-US" altLang="en-US" dirty="0">
                <a:ea typeface="ＭＳ Ｐゴシック" panose="020B0600070205080204" pitchFamily="34" charset="-128"/>
              </a:rPr>
              <a:t>What is addiction? (dysfx, excessive, harmful)</a:t>
            </a:r>
          </a:p>
          <a:p>
            <a:pPr lvl="1"/>
            <a:r>
              <a:rPr lang="en-US" altLang="en-US" dirty="0">
                <a:ea typeface="ＭＳ Ｐゴシック" panose="020B0600070205080204" pitchFamily="34" charset="-128"/>
              </a:rPr>
              <a:t>Serve psychological needs </a:t>
            </a:r>
          </a:p>
          <a:p>
            <a:pPr lvl="2"/>
            <a:r>
              <a:rPr lang="en-US" altLang="en-US" dirty="0">
                <a:ea typeface="ＭＳ Ｐゴシック" panose="020B0600070205080204" pitchFamily="34" charset="-128"/>
              </a:rPr>
              <a:t>Avoidance of pain</a:t>
            </a:r>
          </a:p>
          <a:p>
            <a:pPr lvl="2"/>
            <a:r>
              <a:rPr lang="en-US" altLang="en-US" dirty="0">
                <a:ea typeface="ＭＳ Ｐゴシック" panose="020B0600070205080204" pitchFamily="34" charset="-128"/>
              </a:rPr>
              <a:t>Numbing</a:t>
            </a:r>
          </a:p>
          <a:p>
            <a:pPr lvl="2"/>
            <a:r>
              <a:rPr lang="en-US" altLang="en-US" dirty="0">
                <a:ea typeface="ＭＳ Ｐゴシック" panose="020B0600070205080204" pitchFamily="34" charset="-128"/>
              </a:rPr>
              <a:t>Distraction</a:t>
            </a:r>
          </a:p>
          <a:p>
            <a:r>
              <a:rPr lang="en-US" altLang="en-US" dirty="0">
                <a:ea typeface="ＭＳ Ｐゴシック" panose="020B0600070205080204" pitchFamily="34" charset="-128"/>
              </a:rPr>
              <a:t>Addiction</a:t>
            </a:r>
          </a:p>
          <a:p>
            <a:pPr lvl="1"/>
            <a:r>
              <a:rPr lang="en-US" altLang="en-US" dirty="0">
                <a:ea typeface="ＭＳ Ｐゴシック" panose="020B0600070205080204" pitchFamily="34" charset="-128"/>
              </a:rPr>
              <a:t>Compulsive drug-seeking behavior</a:t>
            </a:r>
          </a:p>
          <a:p>
            <a:pPr lvl="1"/>
            <a:r>
              <a:rPr lang="en-US" altLang="en-US" dirty="0">
                <a:ea typeface="ＭＳ Ｐゴシック" panose="020B0600070205080204" pitchFamily="34" charset="-128"/>
              </a:rPr>
              <a:t> Loss of control </a:t>
            </a:r>
          </a:p>
          <a:p>
            <a:pPr lvl="1"/>
            <a:r>
              <a:rPr lang="en-US" altLang="en-US" dirty="0">
                <a:ea typeface="ＭＳ Ｐゴシック" panose="020B0600070205080204" pitchFamily="34" charset="-128"/>
              </a:rPr>
              <a:t>Withdrawal symptoms occur when discontinued</a:t>
            </a:r>
          </a:p>
          <a:p>
            <a:endParaRPr lang="en-US" altLang="en-US" dirty="0">
              <a:ea typeface="ＭＳ Ｐゴシック" panose="020B0600070205080204" pitchFamily="34" charset="-128"/>
            </a:endParaRPr>
          </a:p>
        </p:txBody>
      </p:sp>
      <p:sp>
        <p:nvSpPr>
          <p:cNvPr id="717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Club Drugs</a:t>
            </a:r>
          </a:p>
        </p:txBody>
      </p:sp>
      <p:sp>
        <p:nvSpPr>
          <p:cNvPr id="2" name="Content Placeholder 1"/>
          <p:cNvSpPr>
            <a:spLocks noGrp="1"/>
          </p:cNvSpPr>
          <p:nvPr>
            <p:ph idx="1"/>
          </p:nvPr>
        </p:nvSpPr>
        <p:spPr/>
        <p:txBody>
          <a:bodyPr>
            <a:normAutofit lnSpcReduction="10000"/>
          </a:bodyPr>
          <a:lstStyle/>
          <a:p>
            <a:r>
              <a:rPr lang="en-US" dirty="0"/>
              <a:t>Many of the designer drugs considered “club drugs”</a:t>
            </a:r>
          </a:p>
          <a:p>
            <a:pPr lvl="1"/>
            <a:r>
              <a:rPr lang="en-US" dirty="0"/>
              <a:t>Used at a party or club</a:t>
            </a:r>
          </a:p>
          <a:p>
            <a:pPr lvl="1"/>
            <a:r>
              <a:rPr lang="en-US" dirty="0"/>
              <a:t>Used to induce </a:t>
            </a:r>
            <a:r>
              <a:rPr lang="en-US" b="1" dirty="0"/>
              <a:t>energy, excitement, and reduce inhibitions</a:t>
            </a:r>
          </a:p>
          <a:p>
            <a:pPr lvl="2"/>
            <a:r>
              <a:rPr lang="en-US" dirty="0"/>
              <a:t>Typically followed by a “crash”</a:t>
            </a:r>
          </a:p>
          <a:p>
            <a:r>
              <a:rPr lang="en-US" dirty="0"/>
              <a:t>Cocaine also used in the club drug culture</a:t>
            </a:r>
          </a:p>
          <a:p>
            <a:r>
              <a:rPr lang="en-US" b="1" dirty="0"/>
              <a:t>GHB</a:t>
            </a:r>
          </a:p>
          <a:p>
            <a:pPr lvl="1"/>
            <a:r>
              <a:rPr lang="en-US" dirty="0"/>
              <a:t>Particularly dangerous when combined with alcohol</a:t>
            </a:r>
          </a:p>
        </p:txBody>
      </p:sp>
    </p:spTree>
    <p:extLst>
      <p:ext uri="{BB962C8B-B14F-4D97-AF65-F5344CB8AC3E}">
        <p14:creationId xmlns:p14="http://schemas.microsoft.com/office/powerpoint/2010/main" val="1158142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a:ea typeface="ＭＳ Ｐゴシック" panose="020B0600070205080204" pitchFamily="34" charset="-128"/>
              </a:rPr>
              <a:t>Combining Multiple Substances</a:t>
            </a:r>
          </a:p>
        </p:txBody>
      </p:sp>
      <p:sp>
        <p:nvSpPr>
          <p:cNvPr id="56323" name="Content Placeholder 2"/>
          <p:cNvSpPr>
            <a:spLocks noGrp="1"/>
          </p:cNvSpPr>
          <p:nvPr>
            <p:ph idx="1"/>
          </p:nvPr>
        </p:nvSpPr>
        <p:spPr/>
        <p:txBody>
          <a:bodyPr>
            <a:normAutofit lnSpcReduction="10000"/>
          </a:bodyPr>
          <a:lstStyle/>
          <a:p>
            <a:r>
              <a:rPr lang="en-US" altLang="en-US" u="sng" dirty="0">
                <a:ea typeface="ＭＳ Ｐゴシック" panose="020B0600070205080204" pitchFamily="34" charset="-128"/>
              </a:rPr>
              <a:t>Synergistic effect</a:t>
            </a:r>
          </a:p>
          <a:p>
            <a:pPr lvl="1"/>
            <a:r>
              <a:rPr lang="en-US" altLang="en-US" dirty="0">
                <a:ea typeface="ＭＳ Ｐゴシック" panose="020B0600070205080204" pitchFamily="34" charset="-128"/>
              </a:rPr>
              <a:t>Interactions between the substances </a:t>
            </a:r>
            <a:r>
              <a:rPr lang="en-US" altLang="en-US" b="1" dirty="0">
                <a:ea typeface="ＭＳ Ｐゴシック" panose="020B0600070205080204" pitchFamily="34" charset="-128"/>
              </a:rPr>
              <a:t>intensify effects</a:t>
            </a:r>
          </a:p>
          <a:p>
            <a:pPr lvl="1"/>
            <a:r>
              <a:rPr lang="en-US" altLang="en-US" dirty="0">
                <a:ea typeface="ＭＳ Ｐゴシック" panose="020B0600070205080204" pitchFamily="34" charset="-128"/>
              </a:rPr>
              <a:t>Can create unique side effects</a:t>
            </a:r>
          </a:p>
          <a:p>
            <a:r>
              <a:rPr lang="en-US" altLang="en-US" b="1" dirty="0">
                <a:ea typeface="ＭＳ Ｐゴシック" panose="020B0600070205080204" pitchFamily="34" charset="-128"/>
              </a:rPr>
              <a:t>Dangerous combinations</a:t>
            </a:r>
          </a:p>
          <a:p>
            <a:pPr lvl="1"/>
            <a:r>
              <a:rPr lang="en-US" altLang="en-US" dirty="0">
                <a:ea typeface="ＭＳ Ｐゴシック" panose="020B0600070205080204" pitchFamily="34" charset="-128"/>
              </a:rPr>
              <a:t>Tranquilizers and alcohol</a:t>
            </a:r>
          </a:p>
          <a:p>
            <a:pPr lvl="1"/>
            <a:r>
              <a:rPr lang="en-US" altLang="en-US" dirty="0">
                <a:ea typeface="ＭＳ Ｐゴシック" panose="020B0600070205080204" pitchFamily="34" charset="-128"/>
              </a:rPr>
              <a:t>Stimulants and sleeping pills</a:t>
            </a:r>
          </a:p>
          <a:p>
            <a:pPr lvl="1"/>
            <a:r>
              <a:rPr lang="en-US" altLang="en-US" dirty="0">
                <a:ea typeface="ＭＳ Ｐゴシック" panose="020B0600070205080204" pitchFamily="34" charset="-128"/>
              </a:rPr>
              <a:t>Multiple drug use involving ecstasy</a:t>
            </a:r>
          </a:p>
          <a:p>
            <a:pPr lvl="1"/>
            <a:r>
              <a:rPr lang="en-US" altLang="en-US" dirty="0">
                <a:ea typeface="ＭＳ Ｐゴシック" panose="020B0600070205080204" pitchFamily="34" charset="-128"/>
              </a:rPr>
              <a:t>Alcohol and energy drinks (caffeine)</a:t>
            </a:r>
          </a:p>
          <a:p>
            <a:endParaRPr lang="en-US" altLang="en-US" dirty="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Etiology of Substance-Use Disorders</a:t>
            </a:r>
          </a:p>
        </p:txBody>
      </p:sp>
      <p:sp>
        <p:nvSpPr>
          <p:cNvPr id="57347" name="Content Placeholder 2"/>
          <p:cNvSpPr>
            <a:spLocks noGrp="1"/>
          </p:cNvSpPr>
          <p:nvPr>
            <p:ph idx="1"/>
          </p:nvPr>
        </p:nvSpPr>
        <p:spPr/>
        <p:txBody>
          <a:bodyPr>
            <a:normAutofit lnSpcReduction="10000"/>
          </a:bodyPr>
          <a:lstStyle/>
          <a:p>
            <a:r>
              <a:rPr lang="en-US" altLang="en-US" u="sng" dirty="0">
                <a:ea typeface="ＭＳ Ｐゴシック" panose="020B0600070205080204" pitchFamily="34" charset="-128"/>
              </a:rPr>
              <a:t>Progression from substance use to abuse</a:t>
            </a:r>
          </a:p>
          <a:p>
            <a:pPr lvl="1"/>
            <a:r>
              <a:rPr lang="en-US" altLang="en-US" dirty="0">
                <a:ea typeface="ＭＳ Ｐゴシック" panose="020B0600070205080204" pitchFamily="34" charset="-128"/>
              </a:rPr>
              <a:t>Individual decides to experiment with drugs</a:t>
            </a:r>
          </a:p>
          <a:p>
            <a:pPr lvl="1"/>
            <a:r>
              <a:rPr lang="en-US" altLang="en-US" b="1" dirty="0">
                <a:ea typeface="ＭＳ Ｐゴシック" panose="020B0600070205080204" pitchFamily="34" charset="-128"/>
              </a:rPr>
              <a:t>Drug begins to serve important purpose</a:t>
            </a:r>
            <a:r>
              <a:rPr lang="en-US" altLang="en-US" dirty="0">
                <a:ea typeface="ＭＳ Ｐゴシック" panose="020B0600070205080204" pitchFamily="34" charset="-128"/>
              </a:rPr>
              <a:t>; consumption continues</a:t>
            </a:r>
          </a:p>
          <a:p>
            <a:pPr lvl="1"/>
            <a:r>
              <a:rPr lang="en-US" altLang="en-US" dirty="0">
                <a:ea typeface="ＭＳ Ｐゴシック" panose="020B0600070205080204" pitchFamily="34" charset="-128"/>
              </a:rPr>
              <a:t>Brain chemistry becomes altered from chronic use </a:t>
            </a:r>
          </a:p>
          <a:p>
            <a:pPr lvl="2"/>
            <a:r>
              <a:rPr lang="en-US" altLang="en-US" dirty="0">
                <a:ea typeface="ＭＳ Ｐゴシック" panose="020B0600070205080204" pitchFamily="34" charset="-128"/>
              </a:rPr>
              <a:t>Results in physiological dependence, withdrawal symptoms, and cravings</a:t>
            </a:r>
          </a:p>
          <a:p>
            <a:pPr lvl="2"/>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Lifestyle changes occur due to chronic abuse</a:t>
            </a:r>
          </a:p>
          <a:p>
            <a:endParaRPr lang="en-US" altLang="en-US" dirty="0">
              <a:ea typeface="ＭＳ Ｐゴシック" panose="020B0600070205080204" pitchFamily="34" charset="-128"/>
            </a:endParaRPr>
          </a:p>
        </p:txBody>
      </p:sp>
      <p:sp>
        <p:nvSpPr>
          <p:cNvPr id="5734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Typical Progression Toward Drug Abuse or Dependence</a:t>
            </a:r>
          </a:p>
        </p:txBody>
      </p:sp>
      <p:pic>
        <p:nvPicPr>
          <p:cNvPr id="3" name="Picture 2" descr="Typical progression toward drug abuse or dependence&#10;The progression from initial substance use to substance abuse typically begins with curiosity about a drug’s effects and casual experimentation.&#10;"/>
          <p:cNvPicPr>
            <a:picLocks noChangeAspect="1"/>
          </p:cNvPicPr>
          <p:nvPr/>
        </p:nvPicPr>
        <p:blipFill>
          <a:blip r:embed="rId3"/>
          <a:stretch>
            <a:fillRect/>
          </a:stretch>
        </p:blipFill>
        <p:spPr>
          <a:xfrm>
            <a:off x="168206" y="2514600"/>
            <a:ext cx="8803105" cy="1767598"/>
          </a:xfrm>
          <a:prstGeom prst="rect">
            <a:avLst/>
          </a:prstGeom>
        </p:spPr>
      </p:pic>
    </p:spTree>
    <p:extLst>
      <p:ext uri="{BB962C8B-B14F-4D97-AF65-F5344CB8AC3E}">
        <p14:creationId xmlns:p14="http://schemas.microsoft.com/office/powerpoint/2010/main" val="95266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176866" y="915337"/>
            <a:ext cx="6798734" cy="913463"/>
          </a:xfrm>
        </p:spPr>
        <p:txBody>
          <a:bodyPr>
            <a:normAutofit fontScale="90000"/>
          </a:bodyPr>
          <a:lstStyle/>
          <a:p>
            <a:r>
              <a:rPr lang="en-US" altLang="en-US" dirty="0">
                <a:ea typeface="ＭＳ Ｐゴシック" panose="020B0600070205080204" pitchFamily="34" charset="-128"/>
              </a:rPr>
              <a:t>Etiology of Substance-Use Disorders: Psychological</a:t>
            </a:r>
          </a:p>
        </p:txBody>
      </p:sp>
      <p:sp>
        <p:nvSpPr>
          <p:cNvPr id="60419" name="Content Placeholder 2"/>
          <p:cNvSpPr>
            <a:spLocks noGrp="1"/>
          </p:cNvSpPr>
          <p:nvPr>
            <p:ph idx="1"/>
          </p:nvPr>
        </p:nvSpPr>
        <p:spPr/>
        <p:txBody>
          <a:bodyPr/>
          <a:lstStyle/>
          <a:p>
            <a:pPr eaLnBrk="1" hangingPunct="1"/>
            <a:r>
              <a:rPr lang="en-US" altLang="en-US" b="1" dirty="0">
                <a:ea typeface="ＭＳ Ｐゴシック" panose="020B0600070205080204" pitchFamily="34" charset="-128"/>
              </a:rPr>
              <a:t>Coping with stress and emotional pain</a:t>
            </a:r>
          </a:p>
          <a:p>
            <a:pPr lvl="1" eaLnBrk="1" hangingPunct="1"/>
            <a:r>
              <a:rPr lang="en-US" altLang="en-US" dirty="0">
                <a:ea typeface="ＭＳ Ｐゴシック" panose="020B0600070205080204" pitchFamily="34" charset="-128"/>
              </a:rPr>
              <a:t>Major motive for substance use</a:t>
            </a:r>
          </a:p>
          <a:p>
            <a:pPr lvl="1" eaLnBrk="1" hangingPunct="1"/>
            <a:r>
              <a:rPr lang="en-US" altLang="en-US" dirty="0">
                <a:ea typeface="ＭＳ Ｐゴシック" panose="020B0600070205080204" pitchFamily="34" charset="-128"/>
              </a:rPr>
              <a:t>Stress plays a role in development of alcoholism and relapse</a:t>
            </a:r>
          </a:p>
          <a:p>
            <a:pPr lvl="1" eaLnBrk="1" hangingPunct="1"/>
            <a:r>
              <a:rPr lang="en-US" altLang="en-US" dirty="0">
                <a:ea typeface="ＭＳ Ｐゴシック" panose="020B0600070205080204" pitchFamily="34" charset="-128"/>
              </a:rPr>
              <a:t>45% of abusers have a concurrent psychiatric disorder</a:t>
            </a:r>
          </a:p>
          <a:p>
            <a:pPr eaLnBrk="1" hangingPunct="1"/>
            <a:r>
              <a:rPr lang="en-US" altLang="en-US" b="1" u="sng" dirty="0">
                <a:ea typeface="ＭＳ Ｐゴシック" panose="020B0600070205080204" pitchFamily="34" charset="-128"/>
              </a:rPr>
              <a:t>Behavioral undercontrol</a:t>
            </a:r>
          </a:p>
          <a:p>
            <a:pPr lvl="1" eaLnBrk="1" hangingPunct="1"/>
            <a:r>
              <a:rPr lang="en-US" altLang="en-US" dirty="0">
                <a:ea typeface="ＭＳ Ｐゴシック" panose="020B0600070205080204" pitchFamily="34" charset="-128"/>
              </a:rPr>
              <a:t>Personality characteristic associated with rebelliousness, </a:t>
            </a:r>
            <a:r>
              <a:rPr lang="en-US" altLang="en-US" b="1" dirty="0">
                <a:ea typeface="ＭＳ Ｐゴシック" panose="020B0600070205080204" pitchFamily="34" charset="-128"/>
              </a:rPr>
              <a:t>impulsivity, and risk-taking </a:t>
            </a:r>
          </a:p>
          <a:p>
            <a:pPr marL="0" indent="0" eaLnBrk="1" hangingPunct="1">
              <a:buNone/>
            </a:pPr>
            <a:endParaRPr lang="en-US" altLang="en-US" dirty="0">
              <a:ea typeface="ＭＳ Ｐゴシック" panose="020B0600070205080204" pitchFamily="34" charset="-128"/>
            </a:endParaRPr>
          </a:p>
        </p:txBody>
      </p:sp>
      <p:sp>
        <p:nvSpPr>
          <p:cNvPr id="6042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176866" y="915337"/>
            <a:ext cx="6798734" cy="837263"/>
          </a:xfrm>
        </p:spPr>
        <p:txBody>
          <a:bodyPr>
            <a:normAutofit fontScale="90000"/>
          </a:bodyPr>
          <a:lstStyle/>
          <a:p>
            <a:r>
              <a:rPr lang="en-US" altLang="en-US" dirty="0">
                <a:ea typeface="ＭＳ Ｐゴシック" panose="020B0600070205080204" pitchFamily="34" charset="-128"/>
              </a:rPr>
              <a:t>Etiology of Substance-Use Disorders: Social</a:t>
            </a:r>
          </a:p>
        </p:txBody>
      </p:sp>
      <p:sp>
        <p:nvSpPr>
          <p:cNvPr id="62467" name="Content Placeholder 2"/>
          <p:cNvSpPr>
            <a:spLocks noGrp="1"/>
          </p:cNvSpPr>
          <p:nvPr>
            <p:ph idx="1"/>
          </p:nvPr>
        </p:nvSpPr>
        <p:spPr/>
        <p:txBody>
          <a:bodyPr>
            <a:normAutofit fontScale="92500" lnSpcReduction="10000"/>
          </a:bodyPr>
          <a:lstStyle/>
          <a:p>
            <a:pPr eaLnBrk="1" hangingPunct="1"/>
            <a:r>
              <a:rPr lang="en-US" altLang="en-US" dirty="0">
                <a:ea typeface="ＭＳ Ｐゴシック" panose="020B0600070205080204" pitchFamily="34" charset="-128"/>
              </a:rPr>
              <a:t>Influence varies across lifespan</a:t>
            </a:r>
          </a:p>
          <a:p>
            <a:pPr lvl="1" eaLnBrk="1" hangingPunct="1"/>
            <a:r>
              <a:rPr lang="en-US" altLang="en-US" dirty="0">
                <a:ea typeface="ＭＳ Ｐゴシック" panose="020B0600070205080204" pitchFamily="34" charset="-128"/>
              </a:rPr>
              <a:t>Childhood </a:t>
            </a:r>
          </a:p>
          <a:p>
            <a:pPr lvl="2" eaLnBrk="1" hangingPunct="1"/>
            <a:r>
              <a:rPr lang="en-US" altLang="en-US" dirty="0">
                <a:ea typeface="ＭＳ Ｐゴシック" panose="020B0600070205080204" pitchFamily="34" charset="-128"/>
              </a:rPr>
              <a:t>Victimization and stressful events (neglect)</a:t>
            </a:r>
          </a:p>
          <a:p>
            <a:pPr lvl="1" eaLnBrk="1" hangingPunct="1"/>
            <a:r>
              <a:rPr lang="en-US" altLang="en-US" b="1" dirty="0">
                <a:ea typeface="ＭＳ Ｐゴシック" panose="020B0600070205080204" pitchFamily="34" charset="-128"/>
              </a:rPr>
              <a:t>Adolescents (particularly vulnerable period)</a:t>
            </a:r>
          </a:p>
          <a:p>
            <a:pPr lvl="2" eaLnBrk="1" hangingPunct="1"/>
            <a:r>
              <a:rPr lang="en-US" altLang="en-US" dirty="0">
                <a:ea typeface="ＭＳ Ｐゴシック" panose="020B0600070205080204" pitchFamily="34" charset="-128"/>
              </a:rPr>
              <a:t>Parental attitudes and behaviors</a:t>
            </a:r>
          </a:p>
          <a:p>
            <a:pPr lvl="2" eaLnBrk="1" hangingPunct="1"/>
            <a:r>
              <a:rPr lang="en-US" altLang="en-US" u="sng" dirty="0">
                <a:ea typeface="ＭＳ Ｐゴシック" panose="020B0600070205080204" pitchFamily="34" charset="-128"/>
              </a:rPr>
              <a:t>Lack of parental monitoring</a:t>
            </a:r>
          </a:p>
          <a:p>
            <a:pPr lvl="2" eaLnBrk="1" hangingPunct="1"/>
            <a:r>
              <a:rPr lang="en-US" altLang="en-US" dirty="0">
                <a:ea typeface="ＭＳ Ｐゴシック" panose="020B0600070205080204" pitchFamily="34" charset="-128"/>
              </a:rPr>
              <a:t>Peer pressure and wish to fit in socially</a:t>
            </a:r>
          </a:p>
          <a:p>
            <a:pPr lvl="2" eaLnBrk="1" hangingPunct="1"/>
            <a:r>
              <a:rPr lang="en-US" altLang="en-US" dirty="0">
                <a:ea typeface="ＭＳ Ｐゴシック" panose="020B0600070205080204" pitchFamily="34" charset="-128"/>
              </a:rPr>
              <a:t>Desire to assert independence and rebel</a:t>
            </a:r>
          </a:p>
          <a:p>
            <a:pPr lvl="2" eaLnBrk="1" hangingPunct="1"/>
            <a:r>
              <a:rPr lang="en-US" altLang="en-US" dirty="0">
                <a:ea typeface="ＭＳ Ｐゴシック" panose="020B0600070205080204" pitchFamily="34" charset="-128"/>
              </a:rPr>
              <a:t>Desire to “have fun” or take risks</a:t>
            </a:r>
          </a:p>
          <a:p>
            <a:pPr lvl="1" eaLnBrk="1" hangingPunct="1"/>
            <a:endParaRPr lang="en-US" altLang="en-US"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6246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76866" y="915337"/>
            <a:ext cx="6798734" cy="913463"/>
          </a:xfrm>
        </p:spPr>
        <p:txBody>
          <a:bodyPr>
            <a:normAutofit fontScale="90000"/>
          </a:bodyPr>
          <a:lstStyle/>
          <a:p>
            <a:r>
              <a:rPr lang="en-US" altLang="en-US" dirty="0">
                <a:ea typeface="ＭＳ Ｐゴシック" panose="020B0600070205080204" pitchFamily="34" charset="-128"/>
              </a:rPr>
              <a:t>Etiology of Substance-Use Disorders: Social </a:t>
            </a:r>
          </a:p>
        </p:txBody>
      </p:sp>
      <p:sp>
        <p:nvSpPr>
          <p:cNvPr id="63491" name="Content Placeholder 2"/>
          <p:cNvSpPr>
            <a:spLocks noGrp="1"/>
          </p:cNvSpPr>
          <p:nvPr>
            <p:ph idx="1"/>
          </p:nvPr>
        </p:nvSpPr>
        <p:spPr/>
        <p:txBody>
          <a:bodyPr/>
          <a:lstStyle/>
          <a:p>
            <a:pPr eaLnBrk="1" hangingPunct="1"/>
            <a:r>
              <a:rPr lang="en-US" altLang="en-US" dirty="0">
                <a:ea typeface="ＭＳ Ｐゴシック" panose="020B0600070205080204" pitchFamily="34" charset="-128"/>
              </a:rPr>
              <a:t>College</a:t>
            </a:r>
          </a:p>
          <a:p>
            <a:pPr lvl="1" eaLnBrk="1" hangingPunct="1"/>
            <a:r>
              <a:rPr lang="en-US" altLang="en-US" b="1" dirty="0">
                <a:ea typeface="ＭＳ Ｐゴシック" panose="020B0600070205080204" pitchFamily="34" charset="-128"/>
              </a:rPr>
              <a:t>Freshman year is a vulnerable transitional period</a:t>
            </a:r>
          </a:p>
          <a:p>
            <a:pPr lvl="2" eaLnBrk="1" hangingPunct="1"/>
            <a:r>
              <a:rPr lang="en-US" altLang="en-US" dirty="0">
                <a:ea typeface="ＭＳ Ｐゴシック" panose="020B0600070205080204" pitchFamily="34" charset="-128"/>
              </a:rPr>
              <a:t>Abrupt changes in parental supervision</a:t>
            </a:r>
          </a:p>
          <a:p>
            <a:pPr lvl="2" eaLnBrk="1" hangingPunct="1"/>
            <a:r>
              <a:rPr lang="en-US" altLang="en-US" dirty="0">
                <a:ea typeface="ＭＳ Ｐゴシック" panose="020B0600070205080204" pitchFamily="34" charset="-128"/>
              </a:rPr>
              <a:t>Increased competition and pressure to achieve</a:t>
            </a:r>
          </a:p>
          <a:p>
            <a:pPr lvl="2" eaLnBrk="1" hangingPunct="1"/>
            <a:r>
              <a:rPr lang="en-US" altLang="en-US" dirty="0">
                <a:ea typeface="ＭＳ Ｐゴシック" panose="020B0600070205080204" pitchFamily="34" charset="-128"/>
              </a:rPr>
              <a:t>Easy access to alcohol</a:t>
            </a:r>
          </a:p>
          <a:p>
            <a:pPr lvl="2" eaLnBrk="1" hangingPunct="1"/>
            <a:r>
              <a:rPr lang="en-US" altLang="en-US" dirty="0">
                <a:ea typeface="ＭＳ Ｐゴシック" panose="020B0600070205080204" pitchFamily="34" charset="-128"/>
              </a:rPr>
              <a:t>Exposure to peers that drink heavily</a:t>
            </a:r>
          </a:p>
          <a:p>
            <a:pPr lvl="1" eaLnBrk="1" hangingPunct="1"/>
            <a:r>
              <a:rPr lang="en-US" altLang="en-US" u="sng" dirty="0">
                <a:ea typeface="ＭＳ Ｐゴシック" panose="020B0600070205080204" pitchFamily="34" charset="-128"/>
              </a:rPr>
              <a:t>Students frequently overestimate the extent of alcohol and marijuana use by peers</a:t>
            </a:r>
          </a:p>
          <a:p>
            <a:pPr lvl="1" eaLnBrk="1" hangingPunct="1"/>
            <a:endParaRPr lang="en-US" altLang="en-US" u="sng" dirty="0">
              <a:ea typeface="ＭＳ Ｐゴシック" panose="020B0600070205080204" pitchFamily="34" charset="-128"/>
            </a:endParaRPr>
          </a:p>
          <a:p>
            <a:pPr eaLnBrk="1" hangingPunct="1">
              <a:buFontTx/>
              <a:buNone/>
            </a:pP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6349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76866" y="915337"/>
            <a:ext cx="6798734" cy="989663"/>
          </a:xfrm>
        </p:spPr>
        <p:txBody>
          <a:bodyPr>
            <a:normAutofit fontScale="90000"/>
          </a:bodyPr>
          <a:lstStyle/>
          <a:p>
            <a:r>
              <a:rPr lang="en-US" altLang="en-US" dirty="0">
                <a:ea typeface="ＭＳ Ｐゴシック" panose="020B0600070205080204" pitchFamily="34" charset="-128"/>
              </a:rPr>
              <a:t>Etiology of Substance-Use Disorders: Biological</a:t>
            </a:r>
          </a:p>
        </p:txBody>
      </p:sp>
      <p:sp>
        <p:nvSpPr>
          <p:cNvPr id="66563" name="Content Placeholder 2"/>
          <p:cNvSpPr>
            <a:spLocks noGrp="1"/>
          </p:cNvSpPr>
          <p:nvPr>
            <p:ph idx="1"/>
          </p:nvPr>
        </p:nvSpPr>
        <p:spPr/>
        <p:txBody>
          <a:bodyPr>
            <a:normAutofit fontScale="92500" lnSpcReduction="20000"/>
          </a:bodyPr>
          <a:lstStyle/>
          <a:p>
            <a:pPr eaLnBrk="1" hangingPunct="1"/>
            <a:r>
              <a:rPr lang="en-US" altLang="en-US" dirty="0">
                <a:ea typeface="ＭＳ Ｐゴシック" panose="020B0600070205080204" pitchFamily="34" charset="-128"/>
              </a:rPr>
              <a:t>Genetic factors account for </a:t>
            </a:r>
            <a:r>
              <a:rPr lang="en-US" altLang="en-US" b="1" dirty="0">
                <a:ea typeface="ＭＳ Ｐゴシック" panose="020B0600070205080204" pitchFamily="34" charset="-128"/>
              </a:rPr>
              <a:t>56 percent of alcohol dependence risk</a:t>
            </a:r>
          </a:p>
          <a:p>
            <a:pPr lvl="1" eaLnBrk="1" hangingPunct="1"/>
            <a:r>
              <a:rPr lang="en-US" altLang="en-US" dirty="0">
                <a:ea typeface="ＭＳ Ｐゴシック" panose="020B0600070205080204" pitchFamily="34" charset="-128"/>
              </a:rPr>
              <a:t>55 percent for nicotine dependence</a:t>
            </a:r>
          </a:p>
          <a:p>
            <a:pPr lvl="1" eaLnBrk="1" hangingPunct="1"/>
            <a:r>
              <a:rPr lang="en-US" altLang="en-US" dirty="0">
                <a:ea typeface="ＭＳ Ｐゴシック" panose="020B0600070205080204" pitchFamily="34" charset="-128"/>
              </a:rPr>
              <a:t>75 percent for illicit drug abuse</a:t>
            </a:r>
          </a:p>
          <a:p>
            <a:pPr lvl="2" eaLnBrk="1" hangingPunct="1"/>
            <a:r>
              <a:rPr lang="en-US" altLang="en-US" dirty="0">
                <a:ea typeface="ＭＳ Ｐゴシック" panose="020B0600070205080204" pitchFamily="34" charset="-128"/>
              </a:rPr>
              <a:t>Cannabis dependence has the strongest genetic risk</a:t>
            </a:r>
          </a:p>
          <a:p>
            <a:pPr eaLnBrk="1" hangingPunct="1"/>
            <a:r>
              <a:rPr lang="en-US" altLang="en-US" b="1" dirty="0">
                <a:ea typeface="ＭＳ Ｐゴシック" panose="020B0600070205080204" pitchFamily="34" charset="-128"/>
              </a:rPr>
              <a:t>Genes can influence individual responses to specific drugs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Genes can decrease substance abuse risk</a:t>
            </a:r>
          </a:p>
        </p:txBody>
      </p:sp>
      <p:sp>
        <p:nvSpPr>
          <p:cNvPr id="6656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Substance-Use Disorders</a:t>
            </a:r>
          </a:p>
        </p:txBody>
      </p:sp>
      <p:sp>
        <p:nvSpPr>
          <p:cNvPr id="67587" name="Content Placeholder 2"/>
          <p:cNvSpPr>
            <a:spLocks noGrp="1"/>
          </p:cNvSpPr>
          <p:nvPr>
            <p:ph idx="1"/>
          </p:nvPr>
        </p:nvSpPr>
        <p:spPr/>
        <p:txBody>
          <a:bodyPr/>
          <a:lstStyle/>
          <a:p>
            <a:r>
              <a:rPr lang="en-US" altLang="en-US" b="1" dirty="0">
                <a:ea typeface="ＭＳ Ｐゴシック" panose="020B0600070205080204" pitchFamily="34" charset="-128"/>
              </a:rPr>
              <a:t>22 million people </a:t>
            </a:r>
            <a:r>
              <a:rPr lang="en-US" altLang="en-US" dirty="0">
                <a:ea typeface="ＭＳ Ｐゴシック" panose="020B0600070205080204" pitchFamily="34" charset="-128"/>
              </a:rPr>
              <a:t>had a substance-use disorder in 2012</a:t>
            </a:r>
          </a:p>
          <a:p>
            <a:pPr lvl="1"/>
            <a:r>
              <a:rPr lang="en-US" altLang="en-US" b="1" dirty="0">
                <a:ea typeface="ＭＳ Ｐゴシック" panose="020B0600070205080204" pitchFamily="34" charset="-128"/>
              </a:rPr>
              <a:t>Only 4 million are receiving treatment</a:t>
            </a:r>
          </a:p>
          <a:p>
            <a:pPr lvl="1"/>
            <a:r>
              <a:rPr lang="en-US" altLang="en-US" dirty="0">
                <a:ea typeface="ＭＳ Ｐゴシック" panose="020B0600070205080204" pitchFamily="34" charset="-128"/>
              </a:rPr>
              <a:t>Cost is a significant barrier for some</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Treatment and supportive intervention settings</a:t>
            </a:r>
          </a:p>
          <a:p>
            <a:pPr lvl="1"/>
            <a:r>
              <a:rPr lang="en-US" altLang="en-US" dirty="0">
                <a:ea typeface="ＭＳ Ｐゴシック" panose="020B0600070205080204" pitchFamily="34" charset="-128"/>
              </a:rPr>
              <a:t>Self-help groups, and inpatient and outpatient treatment centers</a:t>
            </a:r>
          </a:p>
        </p:txBody>
      </p:sp>
      <p:sp>
        <p:nvSpPr>
          <p:cNvPr id="6758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Substance-Use Disorders </a:t>
            </a:r>
          </a:p>
        </p:txBody>
      </p:sp>
      <p:sp>
        <p:nvSpPr>
          <p:cNvPr id="70659" name="Content Placeholder 2"/>
          <p:cNvSpPr>
            <a:spLocks noGrp="1"/>
          </p:cNvSpPr>
          <p:nvPr>
            <p:ph idx="1"/>
          </p:nvPr>
        </p:nvSpPr>
        <p:spPr/>
        <p:txBody>
          <a:bodyPr/>
          <a:lstStyle/>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Integrated care enhances treatment outcome</a:t>
            </a:r>
          </a:p>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Two phases</a:t>
            </a:r>
          </a:p>
          <a:p>
            <a:pPr lvl="1"/>
            <a:r>
              <a:rPr lang="en-US" altLang="en-US" sz="2400" dirty="0">
                <a:ea typeface="ＭＳ Ｐゴシック" panose="020B0600070205080204" pitchFamily="34" charset="-128"/>
              </a:rPr>
              <a:t>Detoxification – Medically managed</a:t>
            </a:r>
          </a:p>
          <a:p>
            <a:pPr lvl="1"/>
            <a:r>
              <a:rPr lang="en-US" altLang="en-US" sz="2400" dirty="0">
                <a:ea typeface="ＭＳ Ｐゴシック" panose="020B0600070205080204" pitchFamily="34" charset="-128"/>
              </a:rPr>
              <a:t>Preventing relapse – Psychological Intervention</a:t>
            </a:r>
          </a:p>
        </p:txBody>
      </p:sp>
      <p:sp>
        <p:nvSpPr>
          <p:cNvPr id="7066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Two-Year Comparison of Past-Month Illicit Drug Use across Age Groups</a:t>
            </a:r>
          </a:p>
        </p:txBody>
      </p:sp>
      <p:pic>
        <p:nvPicPr>
          <p:cNvPr id="3" name="Picture 2" descr="Two-Year Comparison of Past-Month Illicit Drug Use across Age Groups&#10;In comparing 2011 and 2012, the rates of illicit drug use (cannabis, cocaine, heroin, hallucinogens, inhalants, and nonmedical use of prescription drugs) remained stable or decreased for those under age 30; however, rates of use increased slightly among older age groups, with the greatest increase occurring among 30- to 34-year-olds.&#10;Source : Substance Abuse and Mental Health Services Administration (2013).&#10;"/>
          <p:cNvPicPr>
            <a:picLocks noChangeAspect="1"/>
          </p:cNvPicPr>
          <p:nvPr/>
        </p:nvPicPr>
        <p:blipFill>
          <a:blip r:embed="rId3"/>
          <a:stretch>
            <a:fillRect/>
          </a:stretch>
        </p:blipFill>
        <p:spPr>
          <a:xfrm>
            <a:off x="1208554" y="1524000"/>
            <a:ext cx="6722409" cy="4889025"/>
          </a:xfrm>
          <a:prstGeom prst="rect">
            <a:avLst/>
          </a:prstGeom>
        </p:spPr>
      </p:pic>
    </p:spTree>
    <p:extLst>
      <p:ext uri="{BB962C8B-B14F-4D97-AF65-F5344CB8AC3E}">
        <p14:creationId xmlns:p14="http://schemas.microsoft.com/office/powerpoint/2010/main" val="223874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Alcohol-Use Disorder</a:t>
            </a:r>
          </a:p>
        </p:txBody>
      </p:sp>
      <p:sp>
        <p:nvSpPr>
          <p:cNvPr id="81923" name="Content Placeholder 2"/>
          <p:cNvSpPr>
            <a:spLocks noGrp="1"/>
          </p:cNvSpPr>
          <p:nvPr>
            <p:ph idx="1"/>
          </p:nvPr>
        </p:nvSpPr>
        <p:spPr>
          <a:xfrm>
            <a:off x="457200" y="2362200"/>
            <a:ext cx="8458200" cy="3763963"/>
          </a:xfrm>
        </p:spPr>
        <p:txBody>
          <a:bodyPr>
            <a:normAutofit lnSpcReduction="10000"/>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Alcoholics Anonymous (AA)</a:t>
            </a:r>
          </a:p>
          <a:p>
            <a:pPr lvl="1"/>
            <a:r>
              <a:rPr lang="en-US" altLang="en-US" dirty="0">
                <a:ea typeface="ＭＳ Ｐゴシック" panose="020B0600070205080204" pitchFamily="34" charset="-128"/>
              </a:rPr>
              <a:t>Regards alcoholism as a disease and advocates total abstinence</a:t>
            </a:r>
          </a:p>
          <a:p>
            <a:pPr lvl="1"/>
            <a:r>
              <a:rPr lang="en-US" altLang="en-US" dirty="0">
                <a:ea typeface="ＭＳ Ｐゴシック" panose="020B0600070205080204" pitchFamily="34" charset="-128"/>
              </a:rPr>
              <a:t>Positive long-term outcomes</a:t>
            </a:r>
          </a:p>
          <a:p>
            <a:r>
              <a:rPr lang="en-US" altLang="en-US" dirty="0">
                <a:ea typeface="ＭＳ Ｐゴシック" panose="020B0600070205080204" pitchFamily="34" charset="-128"/>
              </a:rPr>
              <a:t>Controlled drinking</a:t>
            </a:r>
          </a:p>
          <a:p>
            <a:r>
              <a:rPr lang="en-US" altLang="en-US" dirty="0">
                <a:ea typeface="ＭＳ Ｐゴシック" panose="020B0600070205080204" pitchFamily="34" charset="-128"/>
              </a:rPr>
              <a:t>Medications</a:t>
            </a:r>
          </a:p>
          <a:p>
            <a:pPr lvl="1"/>
            <a:r>
              <a:rPr lang="en-US" altLang="en-US" dirty="0">
                <a:ea typeface="ＭＳ Ｐゴシック" panose="020B0600070205080204" pitchFamily="34" charset="-128"/>
              </a:rPr>
              <a:t>Modest effects</a:t>
            </a:r>
          </a:p>
          <a:p>
            <a:r>
              <a:rPr lang="en-US" altLang="en-US" dirty="0">
                <a:ea typeface="ＭＳ Ｐゴシック" panose="020B0600070205080204" pitchFamily="34" charset="-128"/>
              </a:rPr>
              <a:t>More research on treatments needed</a:t>
            </a:r>
          </a:p>
        </p:txBody>
      </p:sp>
      <p:sp>
        <p:nvSpPr>
          <p:cNvPr id="81924"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Opioid-Use Disorder</a:t>
            </a:r>
          </a:p>
        </p:txBody>
      </p:sp>
      <p:sp>
        <p:nvSpPr>
          <p:cNvPr id="82947"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Early detoxification and treatment critical</a:t>
            </a:r>
          </a:p>
          <a:p>
            <a:pPr lvl="1"/>
            <a:r>
              <a:rPr lang="en-US" altLang="en-US" dirty="0">
                <a:ea typeface="ＭＳ Ｐゴシック" panose="020B0600070205080204" pitchFamily="34" charset="-128"/>
              </a:rPr>
              <a:t>Becomes more difficult with prolonged use</a:t>
            </a:r>
          </a:p>
          <a:p>
            <a:r>
              <a:rPr lang="en-US" altLang="en-US" dirty="0">
                <a:ea typeface="ＭＳ Ｐゴシック" panose="020B0600070205080204" pitchFamily="34" charset="-128"/>
              </a:rPr>
              <a:t>Synthetic opioids: </a:t>
            </a:r>
            <a:r>
              <a:rPr lang="en-US" altLang="en-US" b="1" dirty="0">
                <a:ea typeface="ＭＳ Ｐゴシック" panose="020B0600070205080204" pitchFamily="34" charset="-128"/>
              </a:rPr>
              <a:t>Methadone</a:t>
            </a:r>
          </a:p>
          <a:p>
            <a:pPr lvl="1"/>
            <a:r>
              <a:rPr lang="en-US" altLang="en-US" dirty="0">
                <a:ea typeface="ＭＳ Ｐゴシック" panose="020B0600070205080204" pitchFamily="34" charset="-128"/>
              </a:rPr>
              <a:t>Can reduce cravings without producing euphoria</a:t>
            </a:r>
          </a:p>
          <a:p>
            <a:r>
              <a:rPr lang="en-US" altLang="en-US" b="1" dirty="0">
                <a:ea typeface="ＭＳ Ｐゴシック" panose="020B0600070205080204" pitchFamily="34" charset="-128"/>
              </a:rPr>
              <a:t>Improved outcomes</a:t>
            </a:r>
          </a:p>
          <a:p>
            <a:pPr lvl="1"/>
            <a:r>
              <a:rPr lang="en-US" altLang="en-US" b="1" dirty="0">
                <a:ea typeface="ＭＳ Ｐゴシック" panose="020B0600070205080204" pitchFamily="34" charset="-128"/>
              </a:rPr>
              <a:t>Behaviorally-oriented counseling</a:t>
            </a:r>
          </a:p>
          <a:p>
            <a:pPr lvl="1"/>
            <a:r>
              <a:rPr lang="en-US" altLang="en-US" b="1" dirty="0">
                <a:ea typeface="ＭＳ Ｐゴシック" panose="020B0600070205080204" pitchFamily="34" charset="-128"/>
              </a:rPr>
              <a:t>Contingency management with incentives for abstinence</a:t>
            </a:r>
          </a:p>
        </p:txBody>
      </p:sp>
      <p:sp>
        <p:nvSpPr>
          <p:cNvPr id="82948"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Stimulant-Use Disorder</a:t>
            </a:r>
          </a:p>
        </p:txBody>
      </p:sp>
      <p:sp>
        <p:nvSpPr>
          <p:cNvPr id="83971"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No effective pharmacological interventions</a:t>
            </a:r>
          </a:p>
          <a:p>
            <a:r>
              <a:rPr lang="en-US" altLang="en-US" b="1" dirty="0">
                <a:ea typeface="ＭＳ Ｐゴシック" panose="020B0600070205080204" pitchFamily="34" charset="-128"/>
              </a:rPr>
              <a:t>Set up Incentives for clean reports</a:t>
            </a:r>
          </a:p>
          <a:p>
            <a:pPr lvl="1"/>
            <a:r>
              <a:rPr lang="en-US" altLang="en-US" dirty="0">
                <a:ea typeface="ＭＳ Ｐゴシック" panose="020B0600070205080204" pitchFamily="34" charset="-128"/>
              </a:rPr>
              <a:t>Improves rates of continuous abstinence</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Researchers testing a vaccine to help individuals dependent on cocaine</a:t>
            </a:r>
          </a:p>
          <a:p>
            <a:pPr lvl="1"/>
            <a:r>
              <a:rPr lang="en-US" altLang="en-US" dirty="0">
                <a:ea typeface="ＭＳ Ｐゴシック" panose="020B0600070205080204" pitchFamily="34" charset="-128"/>
              </a:rPr>
              <a:t>Antibodies prevent cocaine from reaching the brain</a:t>
            </a:r>
          </a:p>
          <a:p>
            <a:pPr lvl="1"/>
            <a:r>
              <a:rPr lang="en-US" altLang="en-US" dirty="0">
                <a:ea typeface="ＭＳ Ｐゴシック" panose="020B0600070205080204" pitchFamily="34" charset="-128"/>
              </a:rPr>
              <a:t>Clinical trials are underway</a:t>
            </a:r>
          </a:p>
          <a:p>
            <a:endParaRPr lang="en-US" altLang="en-US" dirty="0">
              <a:ea typeface="ＭＳ Ｐゴシック" panose="020B0600070205080204" pitchFamily="34" charset="-128"/>
            </a:endParaRPr>
          </a:p>
        </p:txBody>
      </p:sp>
      <p:sp>
        <p:nvSpPr>
          <p:cNvPr id="83972"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Cannabis-Use Disorder</a:t>
            </a:r>
          </a:p>
        </p:txBody>
      </p:sp>
      <p:sp>
        <p:nvSpPr>
          <p:cNvPr id="84995" name="Content Placeholder 2"/>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Search for medications</a:t>
            </a:r>
          </a:p>
          <a:p>
            <a:pPr lvl="1"/>
            <a:r>
              <a:rPr lang="en-US" altLang="en-US" dirty="0">
                <a:ea typeface="ＭＳ Ｐゴシック" panose="020B0600070205080204" pitchFamily="34" charset="-128"/>
              </a:rPr>
              <a:t>Research is focusing brain systems uniquely affected by THC</a:t>
            </a:r>
          </a:p>
          <a:p>
            <a:r>
              <a:rPr lang="en-US" altLang="en-US" b="1" dirty="0">
                <a:ea typeface="ＭＳ Ｐゴシック" panose="020B0600070205080204" pitchFamily="34" charset="-128"/>
              </a:rPr>
              <a:t>Psychological approaches show promise</a:t>
            </a:r>
          </a:p>
          <a:p>
            <a:pPr lvl="1"/>
            <a:r>
              <a:rPr lang="en-US" altLang="en-US" b="1" dirty="0">
                <a:ea typeface="ＭＳ Ｐゴシック" panose="020B0600070205080204" pitchFamily="34" charset="-128"/>
              </a:rPr>
              <a:t>Cognitive and behavioral therapy</a:t>
            </a:r>
          </a:p>
          <a:p>
            <a:pPr lvl="1"/>
            <a:r>
              <a:rPr lang="en-US" altLang="en-US" b="1" dirty="0">
                <a:ea typeface="ＭＳ Ｐゴシック" panose="020B0600070205080204" pitchFamily="34" charset="-128"/>
              </a:rPr>
              <a:t>Motivational enhancement </a:t>
            </a:r>
          </a:p>
          <a:p>
            <a:pPr lvl="1"/>
            <a:r>
              <a:rPr lang="en-US" altLang="en-US" b="1" u="sng" dirty="0">
                <a:ea typeface="ＭＳ Ｐゴシック" panose="020B0600070205080204" pitchFamily="34" charset="-128"/>
              </a:rPr>
              <a:t>Short, frequent therapy sessions</a:t>
            </a:r>
          </a:p>
          <a:p>
            <a:r>
              <a:rPr lang="en-US" altLang="en-US" u="sng" dirty="0">
                <a:ea typeface="ＭＳ Ｐゴシック" panose="020B0600070205080204" pitchFamily="34" charset="-128"/>
              </a:rPr>
              <a:t>Rewards for verified abstinence</a:t>
            </a:r>
          </a:p>
          <a:p>
            <a:r>
              <a:rPr lang="en-US" altLang="en-US" b="1" dirty="0">
                <a:ea typeface="ＭＳ Ｐゴシック" panose="020B0600070205080204" pitchFamily="34" charset="-128"/>
              </a:rPr>
              <a:t>Not easily treated in outpatient settings</a:t>
            </a:r>
          </a:p>
          <a:p>
            <a:pPr>
              <a:buFontTx/>
              <a:buNone/>
            </a:pPr>
            <a:endParaRPr lang="en-US" altLang="en-US" dirty="0">
              <a:ea typeface="ＭＳ Ｐゴシック" panose="020B0600070205080204" pitchFamily="34" charset="-128"/>
            </a:endParaRPr>
          </a:p>
        </p:txBody>
      </p:sp>
      <p:sp>
        <p:nvSpPr>
          <p:cNvPr id="8499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Treatment for Tobacco-Use Disorder</a:t>
            </a:r>
          </a:p>
        </p:txBody>
      </p:sp>
      <p:sp>
        <p:nvSpPr>
          <p:cNvPr id="86019" name="Content Placeholder 2"/>
          <p:cNvSpPr>
            <a:spLocks noGrp="1"/>
          </p:cNvSpPr>
          <p:nvPr>
            <p:ph idx="1"/>
          </p:nvPr>
        </p:nvSpPr>
        <p:spPr/>
        <p:txBody>
          <a:bodyPr>
            <a:normAutofit fontScale="92500" lnSpcReduction="20000"/>
          </a:bodyPr>
          <a:lstStyle/>
          <a:p>
            <a:r>
              <a:rPr lang="en-US" altLang="en-US" b="1" dirty="0">
                <a:ea typeface="ＭＳ Ｐゴシック" panose="020B0600070205080204" pitchFamily="34" charset="-128"/>
              </a:rPr>
              <a:t>Relapse remains high </a:t>
            </a:r>
            <a:r>
              <a:rPr lang="en-US" altLang="en-US" dirty="0">
                <a:ea typeface="ＭＳ Ｐゴシック" panose="020B0600070205080204" pitchFamily="34" charset="-128"/>
              </a:rPr>
              <a:t>despite cessation</a:t>
            </a:r>
          </a:p>
          <a:p>
            <a:pPr lvl="1"/>
            <a:r>
              <a:rPr lang="en-US" altLang="en-US" dirty="0">
                <a:ea typeface="ＭＳ Ｐゴシック" panose="020B0600070205080204" pitchFamily="34" charset="-128"/>
              </a:rPr>
              <a:t>Need for long-term treatment strategies</a:t>
            </a:r>
          </a:p>
          <a:p>
            <a:pPr marL="457200" lvl="1"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Pharmaceutical treatments</a:t>
            </a:r>
          </a:p>
          <a:p>
            <a:pPr lvl="1"/>
            <a:r>
              <a:rPr lang="en-US" altLang="en-US" dirty="0">
                <a:ea typeface="ＭＳ Ｐゴシック" panose="020B0600070205080204" pitchFamily="34" charset="-128"/>
              </a:rPr>
              <a:t>Nicotine replacement therapy (NRT)</a:t>
            </a:r>
          </a:p>
          <a:p>
            <a:pPr lvl="1"/>
            <a:r>
              <a:rPr lang="en-US" altLang="en-US" dirty="0">
                <a:ea typeface="ＭＳ Ｐゴシック" panose="020B0600070205080204" pitchFamily="34" charset="-128"/>
              </a:rPr>
              <a:t>Bupropion (Buspar)</a:t>
            </a:r>
          </a:p>
          <a:p>
            <a:pPr lvl="1"/>
            <a:r>
              <a:rPr lang="en-US" altLang="en-US" dirty="0">
                <a:ea typeface="ＭＳ Ｐゴシック" panose="020B0600070205080204" pitchFamily="34" charset="-128"/>
              </a:rPr>
              <a:t>Both have limited long-term effectiveness</a:t>
            </a:r>
          </a:p>
          <a:p>
            <a:r>
              <a:rPr lang="en-US" altLang="en-US" b="1" dirty="0">
                <a:ea typeface="ＭＳ Ｐゴシック" panose="020B0600070205080204" pitchFamily="34" charset="-128"/>
              </a:rPr>
              <a:t>Varenicline, Wellbutrin</a:t>
            </a:r>
          </a:p>
          <a:p>
            <a:pPr lvl="1"/>
            <a:r>
              <a:rPr lang="en-US" altLang="en-US" dirty="0">
                <a:ea typeface="ＭＳ Ｐゴシック" panose="020B0600070205080204" pitchFamily="34" charset="-128"/>
              </a:rPr>
              <a:t>Medications showing promise</a:t>
            </a:r>
          </a:p>
        </p:txBody>
      </p:sp>
      <p:sp>
        <p:nvSpPr>
          <p:cNvPr id="8602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Gambling Disorder</a:t>
            </a:r>
          </a:p>
        </p:txBody>
      </p:sp>
      <p:sp>
        <p:nvSpPr>
          <p:cNvPr id="2" name="Content Placeholder 1"/>
          <p:cNvSpPr>
            <a:spLocks noGrp="1"/>
          </p:cNvSpPr>
          <p:nvPr>
            <p:ph idx="1"/>
          </p:nvPr>
        </p:nvSpPr>
        <p:spPr/>
        <p:txBody>
          <a:bodyPr>
            <a:normAutofit fontScale="92500" lnSpcReduction="10000"/>
          </a:bodyPr>
          <a:lstStyle/>
          <a:p>
            <a:r>
              <a:rPr lang="en-US" dirty="0"/>
              <a:t>Compulsive desire to engage in gambling activities</a:t>
            </a:r>
          </a:p>
          <a:p>
            <a:pPr lvl="1"/>
            <a:r>
              <a:rPr lang="en-US" dirty="0"/>
              <a:t>Relatively uncommon</a:t>
            </a:r>
          </a:p>
          <a:p>
            <a:pPr lvl="2"/>
            <a:r>
              <a:rPr lang="en-US" dirty="0"/>
              <a:t>Lifetime prevalence less than one percent</a:t>
            </a:r>
          </a:p>
          <a:p>
            <a:pPr lvl="2"/>
            <a:endParaRPr lang="en-US" dirty="0"/>
          </a:p>
          <a:p>
            <a:pPr lvl="2"/>
            <a:r>
              <a:rPr lang="en-US" b="1" dirty="0"/>
              <a:t>Pattern of cravings and withdrawals</a:t>
            </a:r>
          </a:p>
          <a:p>
            <a:pPr lvl="2"/>
            <a:endParaRPr lang="en-US" dirty="0"/>
          </a:p>
          <a:p>
            <a:r>
              <a:rPr lang="en-US" dirty="0"/>
              <a:t>Treatment approaches</a:t>
            </a:r>
          </a:p>
          <a:p>
            <a:pPr lvl="1"/>
            <a:r>
              <a:rPr lang="en-US" dirty="0"/>
              <a:t>Group therapy, CBT, and improving financial management skills</a:t>
            </a:r>
          </a:p>
        </p:txBody>
      </p:sp>
    </p:spTree>
    <p:extLst>
      <p:ext uri="{BB962C8B-B14F-4D97-AF65-F5344CB8AC3E}">
        <p14:creationId xmlns:p14="http://schemas.microsoft.com/office/powerpoint/2010/main" val="2837522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Internet Gaming Disorder</a:t>
            </a:r>
          </a:p>
        </p:txBody>
      </p:sp>
      <p:sp>
        <p:nvSpPr>
          <p:cNvPr id="2" name="Content Placeholder 1"/>
          <p:cNvSpPr>
            <a:spLocks noGrp="1"/>
          </p:cNvSpPr>
          <p:nvPr>
            <p:ph idx="1"/>
          </p:nvPr>
        </p:nvSpPr>
        <p:spPr/>
        <p:txBody>
          <a:bodyPr/>
          <a:lstStyle/>
          <a:p>
            <a:r>
              <a:rPr lang="en-US" dirty="0"/>
              <a:t>Condition involving excessive and prolonged engagement in computerized or Internet games</a:t>
            </a:r>
          </a:p>
          <a:p>
            <a:endParaRPr lang="en-US" dirty="0"/>
          </a:p>
          <a:p>
            <a:r>
              <a:rPr lang="en-US" dirty="0"/>
              <a:t>Criteria are similar to gambling disorder</a:t>
            </a:r>
          </a:p>
          <a:p>
            <a:endParaRPr lang="en-US" dirty="0"/>
          </a:p>
          <a:p>
            <a:r>
              <a:rPr lang="en-US" b="1" dirty="0"/>
              <a:t>Most common among adolescent males</a:t>
            </a:r>
          </a:p>
          <a:p>
            <a:endParaRPr lang="en-US" dirty="0"/>
          </a:p>
          <a:p>
            <a:pPr marL="0" indent="0">
              <a:buNone/>
            </a:pPr>
            <a:endParaRPr lang="en-US" dirty="0"/>
          </a:p>
        </p:txBody>
      </p:sp>
    </p:spTree>
    <p:extLst>
      <p:ext uri="{BB962C8B-B14F-4D97-AF65-F5344CB8AC3E}">
        <p14:creationId xmlns:p14="http://schemas.microsoft.com/office/powerpoint/2010/main" val="89603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AA4B-8F8E-439D-9253-8A2A405C5E5F}"/>
              </a:ext>
            </a:extLst>
          </p:cNvPr>
          <p:cNvSpPr>
            <a:spLocks noGrp="1"/>
          </p:cNvSpPr>
          <p:nvPr>
            <p:ph type="title"/>
          </p:nvPr>
        </p:nvSpPr>
        <p:spPr/>
        <p:txBody>
          <a:bodyPr/>
          <a:lstStyle/>
          <a:p>
            <a:r>
              <a:rPr lang="en-US" dirty="0"/>
              <a:t>Opiate Addiction</a:t>
            </a:r>
          </a:p>
        </p:txBody>
      </p:sp>
      <p:sp>
        <p:nvSpPr>
          <p:cNvPr id="3" name="Content Placeholder 2">
            <a:extLst>
              <a:ext uri="{FF2B5EF4-FFF2-40B4-BE49-F238E27FC236}">
                <a16:creationId xmlns:a16="http://schemas.microsoft.com/office/drawing/2014/main" id="{07FBB48F-F092-4A44-B131-C0300F43C554}"/>
              </a:ext>
            </a:extLst>
          </p:cNvPr>
          <p:cNvSpPr>
            <a:spLocks noGrp="1"/>
          </p:cNvSpPr>
          <p:nvPr>
            <p:ph idx="1"/>
          </p:nvPr>
        </p:nvSpPr>
        <p:spPr/>
        <p:txBody>
          <a:bodyPr>
            <a:normAutofit fontScale="77500" lnSpcReduction="20000"/>
          </a:bodyPr>
          <a:lstStyle/>
          <a:p>
            <a:r>
              <a:rPr lang="en-US" dirty="0"/>
              <a:t>Documentary: Fentanyl – the drug deadlier than heroin</a:t>
            </a:r>
          </a:p>
          <a:p>
            <a:r>
              <a:rPr lang="en-US" sz="2000" dirty="0">
                <a:hlinkClick r:id="rId2"/>
              </a:rPr>
              <a:t>https://www.youtube.com/watch?v=28rJqj-7pEY&amp;t=1456s</a:t>
            </a:r>
            <a:endParaRPr lang="en-US" sz="2000" dirty="0"/>
          </a:p>
          <a:p>
            <a:endParaRPr lang="en-US" dirty="0"/>
          </a:p>
          <a:p>
            <a:endParaRPr lang="en-US" dirty="0"/>
          </a:p>
          <a:p>
            <a:r>
              <a:rPr lang="en-US" dirty="0"/>
              <a:t>Article: How the medical field is complicit with predatory pharmaceutical companies:</a:t>
            </a:r>
          </a:p>
          <a:p>
            <a:r>
              <a:rPr lang="en-US" dirty="0">
                <a:hlinkClick r:id="rId3"/>
              </a:rPr>
              <a:t>https://www.nytimes.com/interactive/2018/05/02/magazine/money-issue-insys-opioids-kickbacks.html?hp&amp;action=click&amp;pgtype=Homepage&amp;clickSource=story-heading&amp;module=photo-spot-region&amp;region=top-news&amp;WT.nav=top-news</a:t>
            </a:r>
            <a:endParaRPr lang="en-US" dirty="0"/>
          </a:p>
          <a:p>
            <a:endParaRPr lang="en-US" dirty="0"/>
          </a:p>
        </p:txBody>
      </p:sp>
    </p:spTree>
    <p:extLst>
      <p:ext uri="{BB962C8B-B14F-4D97-AF65-F5344CB8AC3E}">
        <p14:creationId xmlns:p14="http://schemas.microsoft.com/office/powerpoint/2010/main" val="2905553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Contemporary Trends and Future Directions</a:t>
            </a:r>
          </a:p>
        </p:txBody>
      </p:sp>
      <p:sp>
        <p:nvSpPr>
          <p:cNvPr id="2" name="Content Placeholder 1"/>
          <p:cNvSpPr>
            <a:spLocks noGrp="1"/>
          </p:cNvSpPr>
          <p:nvPr>
            <p:ph idx="1"/>
          </p:nvPr>
        </p:nvSpPr>
        <p:spPr/>
        <p:txBody>
          <a:bodyPr/>
          <a:lstStyle/>
          <a:p>
            <a:r>
              <a:rPr lang="en-US" dirty="0"/>
              <a:t>Areas of research focus</a:t>
            </a:r>
          </a:p>
          <a:p>
            <a:pPr lvl="1"/>
            <a:r>
              <a:rPr lang="en-US" dirty="0"/>
              <a:t>Individual and environmental circumstances that increase risk</a:t>
            </a:r>
          </a:p>
          <a:p>
            <a:pPr lvl="1"/>
            <a:r>
              <a:rPr lang="en-US" dirty="0"/>
              <a:t>Ways to counteract media and social media messages of the acceptability of substance abuse</a:t>
            </a:r>
          </a:p>
          <a:p>
            <a:pPr lvl="1"/>
            <a:r>
              <a:rPr lang="en-US" dirty="0"/>
              <a:t>Help parents more accurately estimate their children’s alcohol use and enhance communication</a:t>
            </a:r>
          </a:p>
        </p:txBody>
      </p:sp>
    </p:spTree>
    <p:extLst>
      <p:ext uri="{BB962C8B-B14F-4D97-AF65-F5344CB8AC3E}">
        <p14:creationId xmlns:p14="http://schemas.microsoft.com/office/powerpoint/2010/main" val="1941453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a:t>
            </a:r>
          </a:p>
        </p:txBody>
      </p:sp>
      <p:sp>
        <p:nvSpPr>
          <p:cNvPr id="2" name="Content Placeholder 1"/>
          <p:cNvSpPr>
            <a:spLocks noGrp="1"/>
          </p:cNvSpPr>
          <p:nvPr>
            <p:ph idx="1"/>
          </p:nvPr>
        </p:nvSpPr>
        <p:spPr/>
        <p:txBody>
          <a:bodyPr/>
          <a:lstStyle/>
          <a:p>
            <a:r>
              <a:rPr lang="en-US" dirty="0"/>
              <a:t>What are substance-use disorders?</a:t>
            </a:r>
          </a:p>
          <a:p>
            <a:r>
              <a:rPr lang="en-US" dirty="0"/>
              <a:t>What substances are associated with addiction?</a:t>
            </a:r>
          </a:p>
          <a:p>
            <a:r>
              <a:rPr lang="en-US" dirty="0"/>
              <a:t>Why do people develop substance-use disorders?</a:t>
            </a:r>
          </a:p>
          <a:p>
            <a:r>
              <a:rPr lang="en-US" dirty="0"/>
              <a:t>What kinds of interventions and treatments for substance-use disorders are most effective?</a:t>
            </a:r>
          </a:p>
          <a:p>
            <a:r>
              <a:rPr lang="en-US" dirty="0"/>
              <a:t>Can gambling be addictive?</a:t>
            </a:r>
          </a:p>
        </p:txBody>
      </p:sp>
    </p:spTree>
    <p:extLst>
      <p:ext uri="{BB962C8B-B14F-4D97-AF65-F5344CB8AC3E}">
        <p14:creationId xmlns:p14="http://schemas.microsoft.com/office/powerpoint/2010/main" val="311083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ea typeface="ＭＳ Ｐゴシック" panose="020B0600070205080204" pitchFamily="34" charset="-128"/>
              </a:rPr>
              <a:t>DSM-5 Substance-Use Disorders</a:t>
            </a:r>
          </a:p>
        </p:txBody>
      </p:sp>
      <p:sp>
        <p:nvSpPr>
          <p:cNvPr id="8195" name="Content Placeholder 2"/>
          <p:cNvSpPr>
            <a:spLocks noGrp="1"/>
          </p:cNvSpPr>
          <p:nvPr>
            <p:ph idx="1"/>
          </p:nvPr>
        </p:nvSpPr>
        <p:spPr/>
        <p:txBody>
          <a:bodyPr/>
          <a:lstStyle/>
          <a:p>
            <a:r>
              <a:rPr lang="en-US" altLang="en-US" dirty="0">
                <a:ea typeface="ＭＳ Ｐゴシック" panose="020B0600070205080204" pitchFamily="34" charset="-128"/>
              </a:rPr>
              <a:t>Classified for each specific substance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Substance-use disorder severity</a:t>
            </a:r>
          </a:p>
          <a:p>
            <a:pPr lvl="1"/>
            <a:r>
              <a:rPr lang="en-US" altLang="en-US" dirty="0">
                <a:ea typeface="ＭＳ Ｐゴシック" panose="020B0600070205080204" pitchFamily="34" charset="-128"/>
              </a:rPr>
              <a:t>Mild if two or three of designated symptoms present</a:t>
            </a:r>
          </a:p>
          <a:p>
            <a:pPr lvl="1"/>
            <a:r>
              <a:rPr lang="en-US" altLang="en-US" dirty="0">
                <a:ea typeface="ＭＳ Ｐゴシック" panose="020B0600070205080204" pitchFamily="34" charset="-128"/>
              </a:rPr>
              <a:t>Moderate if four of five are present</a:t>
            </a:r>
          </a:p>
          <a:p>
            <a:pPr lvl="1"/>
            <a:r>
              <a:rPr lang="en-US" altLang="en-US" dirty="0">
                <a:ea typeface="ＭＳ Ｐゴシック" panose="020B0600070205080204" pitchFamily="34" charset="-128"/>
              </a:rPr>
              <a:t>Six or more symptoms indicates severe disorder</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819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DSM-5 Criteria for a Substance-Use Disorder</a:t>
            </a:r>
          </a:p>
        </p:txBody>
      </p:sp>
      <p:pic>
        <p:nvPicPr>
          <p:cNvPr id="3" name="Picture 2"/>
          <p:cNvPicPr>
            <a:picLocks noChangeAspect="1"/>
          </p:cNvPicPr>
          <p:nvPr/>
        </p:nvPicPr>
        <p:blipFill>
          <a:blip r:embed="rId3"/>
          <a:stretch>
            <a:fillRect/>
          </a:stretch>
        </p:blipFill>
        <p:spPr>
          <a:xfrm>
            <a:off x="1080020" y="1371600"/>
            <a:ext cx="7085028" cy="5114925"/>
          </a:xfrm>
          <a:prstGeom prst="rect">
            <a:avLst/>
          </a:prstGeom>
        </p:spPr>
      </p:pic>
    </p:spTree>
    <p:extLst>
      <p:ext uri="{BB962C8B-B14F-4D97-AF65-F5344CB8AC3E}">
        <p14:creationId xmlns:p14="http://schemas.microsoft.com/office/powerpoint/2010/main" val="368094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a:ea typeface="ＭＳ Ｐゴシック" panose="020B0600070205080204" pitchFamily="34" charset="-128"/>
              </a:rPr>
              <a:t>Substances Associated with Abuse</a:t>
            </a:r>
          </a:p>
        </p:txBody>
      </p:sp>
      <p:sp>
        <p:nvSpPr>
          <p:cNvPr id="13315" name="Content Placeholder 2"/>
          <p:cNvSpPr>
            <a:spLocks noGrp="1"/>
          </p:cNvSpPr>
          <p:nvPr>
            <p:ph idx="1"/>
          </p:nvPr>
        </p:nvSpPr>
        <p:spPr/>
        <p:txBody>
          <a:bodyPr/>
          <a:lstStyle/>
          <a:p>
            <a:r>
              <a:rPr lang="en-US" altLang="en-US" dirty="0">
                <a:ea typeface="ＭＳ Ｐゴシック" panose="020B0600070205080204" pitchFamily="34" charset="-128"/>
              </a:rPr>
              <a:t>Prescription medications </a:t>
            </a:r>
          </a:p>
          <a:p>
            <a:pPr lvl="1"/>
            <a:r>
              <a:rPr lang="en-US" altLang="en-US" dirty="0">
                <a:ea typeface="ＭＳ Ｐゴシック" panose="020B0600070205080204" pitchFamily="34" charset="-128"/>
              </a:rPr>
              <a:t>Used to treat anxiety, insomnia or pain</a:t>
            </a:r>
          </a:p>
          <a:p>
            <a:r>
              <a:rPr lang="en-US" altLang="en-US" dirty="0">
                <a:ea typeface="ＭＳ Ｐゴシック" panose="020B0600070205080204" pitchFamily="34" charset="-128"/>
              </a:rPr>
              <a:t>Legal substances</a:t>
            </a:r>
          </a:p>
          <a:p>
            <a:pPr lvl="1"/>
            <a:r>
              <a:rPr lang="en-US" altLang="en-US" dirty="0">
                <a:ea typeface="ＭＳ Ｐゴシック" panose="020B0600070205080204" pitchFamily="34" charset="-128"/>
              </a:rPr>
              <a:t>Examples: alcohol, caffeine, tobacco, and household chemicals</a:t>
            </a:r>
          </a:p>
          <a:p>
            <a:r>
              <a:rPr lang="en-US" altLang="en-US" dirty="0">
                <a:ea typeface="ＭＳ Ｐゴシック" panose="020B0600070205080204" pitchFamily="34" charset="-128"/>
              </a:rPr>
              <a:t>Illegal substances</a:t>
            </a:r>
          </a:p>
          <a:p>
            <a:pPr lvl="1"/>
            <a:r>
              <a:rPr lang="en-US" altLang="en-US" dirty="0">
                <a:ea typeface="ＭＳ Ｐゴシック" panose="020B0600070205080204" pitchFamily="34" charset="-128"/>
              </a:rPr>
              <a:t>Examples: methamphetamine, cocaine, and heroin</a:t>
            </a:r>
          </a:p>
        </p:txBody>
      </p:sp>
      <p:sp>
        <p:nvSpPr>
          <p:cNvPr id="13316"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Abused Substances</a:t>
            </a:r>
          </a:p>
        </p:txBody>
      </p:sp>
      <p:pic>
        <p:nvPicPr>
          <p:cNvPr id="3" name="Picture 2"/>
          <p:cNvPicPr>
            <a:picLocks noChangeAspect="1"/>
          </p:cNvPicPr>
          <p:nvPr/>
        </p:nvPicPr>
        <p:blipFill>
          <a:blip r:embed="rId3"/>
          <a:stretch>
            <a:fillRect/>
          </a:stretch>
        </p:blipFill>
        <p:spPr>
          <a:xfrm>
            <a:off x="558473" y="1447800"/>
            <a:ext cx="8022571" cy="4983570"/>
          </a:xfrm>
          <a:prstGeom prst="rect">
            <a:avLst/>
          </a:prstGeom>
        </p:spPr>
      </p:pic>
    </p:spTree>
    <p:extLst>
      <p:ext uri="{BB962C8B-B14F-4D97-AF65-F5344CB8AC3E}">
        <p14:creationId xmlns:p14="http://schemas.microsoft.com/office/powerpoint/2010/main" val="247424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ea typeface="ＭＳ Ｐゴシック" panose="020B0600070205080204" pitchFamily="34" charset="-128"/>
              </a:rPr>
              <a:t>Depressants</a:t>
            </a:r>
          </a:p>
        </p:txBody>
      </p:sp>
      <p:sp>
        <p:nvSpPr>
          <p:cNvPr id="14339" name="Content Placeholder 2"/>
          <p:cNvSpPr>
            <a:spLocks noGrp="1"/>
          </p:cNvSpPr>
          <p:nvPr>
            <p:ph idx="1"/>
          </p:nvPr>
        </p:nvSpPr>
        <p:spPr/>
        <p:txBody>
          <a:bodyPr>
            <a:normAutofit fontScale="70000" lnSpcReduction="20000"/>
          </a:bodyPr>
          <a:lstStyle/>
          <a:p>
            <a:r>
              <a:rPr lang="en-US" altLang="en-US" dirty="0">
                <a:ea typeface="ＭＳ Ｐゴシック" panose="020B0600070205080204" pitchFamily="34" charset="-128"/>
              </a:rPr>
              <a:t>Cause nervous system to slow down (motor responses, breathing)</a:t>
            </a:r>
          </a:p>
          <a:p>
            <a:r>
              <a:rPr lang="en-US" altLang="en-US" sz="2600" dirty="0">
                <a:ea typeface="ＭＳ Ｐゴシック" panose="020B0600070205080204" pitchFamily="34" charset="-128"/>
              </a:rPr>
              <a:t>Alcohol</a:t>
            </a:r>
          </a:p>
          <a:p>
            <a:pPr lvl="1"/>
            <a:r>
              <a:rPr lang="en-US" altLang="en-US" sz="2600" u="sng" dirty="0">
                <a:ea typeface="ＭＳ Ｐゴシック" panose="020B0600070205080204" pitchFamily="34" charset="-128"/>
              </a:rPr>
              <a:t>Moderate drinking</a:t>
            </a:r>
          </a:p>
          <a:p>
            <a:pPr lvl="2"/>
            <a:r>
              <a:rPr lang="en-US" altLang="en-US" sz="2600" dirty="0">
                <a:ea typeface="ＭＳ Ｐゴシック" panose="020B0600070205080204" pitchFamily="34" charset="-128"/>
              </a:rPr>
              <a:t>Lower risk for addiction</a:t>
            </a:r>
          </a:p>
          <a:p>
            <a:pPr lvl="2"/>
            <a:r>
              <a:rPr lang="en-US" altLang="en-US" sz="2600" dirty="0">
                <a:ea typeface="ＭＳ Ｐゴシック" panose="020B0600070205080204" pitchFamily="34" charset="-128"/>
              </a:rPr>
              <a:t>No more than one drink for women or two drinks for men per day</a:t>
            </a:r>
          </a:p>
          <a:p>
            <a:pPr lvl="1"/>
            <a:r>
              <a:rPr lang="en-US" altLang="en-US" sz="2600" u="sng" dirty="0">
                <a:ea typeface="ＭＳ Ｐゴシック" panose="020B0600070205080204" pitchFamily="34" charset="-128"/>
              </a:rPr>
              <a:t>Heavy drinking</a:t>
            </a:r>
          </a:p>
          <a:p>
            <a:pPr lvl="2"/>
            <a:r>
              <a:rPr lang="en-US" altLang="en-US" sz="2600" dirty="0">
                <a:ea typeface="ＭＳ Ｐゴシック" panose="020B0600070205080204" pitchFamily="34" charset="-128"/>
              </a:rPr>
              <a:t>Levels exceeding moderate</a:t>
            </a:r>
          </a:p>
          <a:p>
            <a:pPr lvl="1"/>
            <a:r>
              <a:rPr lang="en-US" altLang="en-US" sz="2600" u="sng" dirty="0">
                <a:ea typeface="ＭＳ Ｐゴシック" panose="020B0600070205080204" pitchFamily="34" charset="-128"/>
              </a:rPr>
              <a:t>Binge drinking</a:t>
            </a:r>
          </a:p>
          <a:p>
            <a:pPr lvl="2"/>
            <a:r>
              <a:rPr lang="en-US" altLang="en-US" sz="2600" dirty="0">
                <a:ea typeface="ＭＳ Ｐゴシック" panose="020B0600070205080204" pitchFamily="34" charset="-128"/>
              </a:rPr>
              <a:t>Four to five drinks or more on a single occasion</a:t>
            </a:r>
          </a:p>
          <a:p>
            <a:endParaRPr lang="en-US" altLang="en-US" dirty="0">
              <a:ea typeface="ＭＳ Ｐゴシック" panose="020B0600070205080204" pitchFamily="34" charset="-128"/>
            </a:endParaRPr>
          </a:p>
        </p:txBody>
      </p:sp>
      <p:sp>
        <p:nvSpPr>
          <p:cNvPr id="14340" name="Footer Placeholder 4"/>
          <p:cNvSpPr>
            <a:spLocks noGrp="1"/>
          </p:cNvSpPr>
          <p:nvPr>
            <p:ph type="ftr" sz="quarter" idx="11"/>
          </p:nvPr>
        </p:nvSpPr>
        <p:spPr bwMode="auto">
          <a:noFill/>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  </a:t>
            </a:r>
          </a:p>
          <a:p>
            <a:pPr eaLnBrk="1" hangingPunct="1"/>
            <a:endParaRPr lang="en-US" altLang="en-US" i="1"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3359</TotalTime>
  <Pages>0</Pages>
  <Words>2101</Words>
  <Characters>0</Characters>
  <Application>Microsoft Office PowerPoint</Application>
  <DocSecurity>0</DocSecurity>
  <PresentationFormat>On-screen Show (4:3)</PresentationFormat>
  <Lines>0</Lines>
  <Paragraphs>428</Paragraphs>
  <Slides>49</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ＭＳ Ｐゴシック</vt:lpstr>
      <vt:lpstr>Arial</vt:lpstr>
      <vt:lpstr>Garamond</vt:lpstr>
      <vt:lpstr>Times New Roman</vt:lpstr>
      <vt:lpstr>Wingdings</vt:lpstr>
      <vt:lpstr>2_Office Theme</vt:lpstr>
      <vt:lpstr>Organic</vt:lpstr>
      <vt:lpstr>Addictions</vt:lpstr>
      <vt:lpstr>Substance Abuse in the United States</vt:lpstr>
      <vt:lpstr>Substance-Related Disorders</vt:lpstr>
      <vt:lpstr>Two-Year Comparison of Past-Month Illicit Drug Use across Age Groups</vt:lpstr>
      <vt:lpstr>DSM-5 Substance-Use Disorders</vt:lpstr>
      <vt:lpstr>DSM-5 Criteria for a Substance-Use Disorder</vt:lpstr>
      <vt:lpstr>Substances Associated with Abuse</vt:lpstr>
      <vt:lpstr>Commonly Abused Substances</vt:lpstr>
      <vt:lpstr>Depressants</vt:lpstr>
      <vt:lpstr>Comparisons of Alcohol Use Across Age Groups</vt:lpstr>
      <vt:lpstr>Effects of Alcohol Abuse</vt:lpstr>
      <vt:lpstr>Course of Alcoholism</vt:lpstr>
      <vt:lpstr>Opioids</vt:lpstr>
      <vt:lpstr>Emergency Department Visits Related to Illicit Use of Prescription Opioids</vt:lpstr>
      <vt:lpstr>Sedatives, Hypnotics, and Anxiolytics</vt:lpstr>
      <vt:lpstr>Effects of Sedatives</vt:lpstr>
      <vt:lpstr>Caffeine</vt:lpstr>
      <vt:lpstr>Amphetamines</vt:lpstr>
      <vt:lpstr>Cocaine</vt:lpstr>
      <vt:lpstr>Hallucinogens</vt:lpstr>
      <vt:lpstr>Dissociative Anesthetics</vt:lpstr>
      <vt:lpstr>Nicotine</vt:lpstr>
      <vt:lpstr>Past-Month Cigarette Use Among Adolescents and Adults Across Age Groups</vt:lpstr>
      <vt:lpstr>Cannabis</vt:lpstr>
      <vt:lpstr>Marijuana</vt:lpstr>
      <vt:lpstr>Inhalants</vt:lpstr>
      <vt:lpstr>Designer Drugs</vt:lpstr>
      <vt:lpstr>Ecstasy (MDMA)</vt:lpstr>
      <vt:lpstr>Ecstasy (cont’d.)</vt:lpstr>
      <vt:lpstr>Club Drugs</vt:lpstr>
      <vt:lpstr>Combining Multiple Substances</vt:lpstr>
      <vt:lpstr>Etiology of Substance-Use Disorders</vt:lpstr>
      <vt:lpstr>Typical Progression Toward Drug Abuse or Dependence</vt:lpstr>
      <vt:lpstr>Etiology of Substance-Use Disorders: Psychological</vt:lpstr>
      <vt:lpstr>Etiology of Substance-Use Disorders: Social</vt:lpstr>
      <vt:lpstr>Etiology of Substance-Use Disorders: Social </vt:lpstr>
      <vt:lpstr>Etiology of Substance-Use Disorders: Biological</vt:lpstr>
      <vt:lpstr>Treatment for Substance-Use Disorders</vt:lpstr>
      <vt:lpstr>Treatment for Substance-Use Disorders </vt:lpstr>
      <vt:lpstr>Treatment for Alcohol-Use Disorder</vt:lpstr>
      <vt:lpstr>Treatment for Opioid-Use Disorder</vt:lpstr>
      <vt:lpstr>Treatment for Stimulant-Use Disorder</vt:lpstr>
      <vt:lpstr>Treatment for Cannabis-Use Disorder</vt:lpstr>
      <vt:lpstr>Treatment for Tobacco-Use Disorder</vt:lpstr>
      <vt:lpstr>Gambling Disorder</vt:lpstr>
      <vt:lpstr>Internet Gaming Disorder</vt:lpstr>
      <vt:lpstr>Opiate Addiction</vt:lpstr>
      <vt:lpstr>Contemporary Trends and Future Directions</vt:lpstr>
      <vt:lpstr>Review</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Substance-Related and Other Addictive Disorders</dc:title>
  <dc:subject/>
  <dc:creator/>
  <cp:keywords/>
  <dc:description/>
  <cp:lastModifiedBy>Saadia McLeod</cp:lastModifiedBy>
  <cp:revision>109</cp:revision>
  <dcterms:created xsi:type="dcterms:W3CDTF">2011-08-19T18:32:07Z</dcterms:created>
  <dcterms:modified xsi:type="dcterms:W3CDTF">2018-05-02T23:47:26Z</dcterms:modified>
  <cp:category/>
</cp:coreProperties>
</file>