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70" r:id="rId9"/>
    <p:sldId id="264" r:id="rId10"/>
    <p:sldId id="269" r:id="rId11"/>
    <p:sldId id="265" r:id="rId12"/>
    <p:sldId id="266" r:id="rId13"/>
    <p:sldId id="267" r:id="rId14"/>
    <p:sldId id="268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2" d="100"/>
          <a:sy n="82" d="100"/>
        </p:scale>
        <p:origin x="-72" y="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"/>
            <a:ext cx="12192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6 w 1722"/>
                <a:gd name="T1" fmla="*/ 63 h 66"/>
                <a:gd name="T2" fmla="*/ 1716 w 1722"/>
                <a:gd name="T3" fmla="*/ 57 h 66"/>
                <a:gd name="T4" fmla="*/ 0 w 1722"/>
                <a:gd name="T5" fmla="*/ 0 h 66"/>
                <a:gd name="T6" fmla="*/ 0 w 1722"/>
                <a:gd name="T7" fmla="*/ 45 h 66"/>
                <a:gd name="T8" fmla="*/ 1716 w 1722"/>
                <a:gd name="T9" fmla="*/ 63 h 66"/>
                <a:gd name="T10" fmla="*/ 1716 w 1722"/>
                <a:gd name="T11" fmla="*/ 63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2 w 975"/>
                <a:gd name="T1" fmla="*/ 48 h 101"/>
                <a:gd name="T2" fmla="*/ 972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2 w 975"/>
                <a:gd name="T9" fmla="*/ 48 h 101"/>
                <a:gd name="T10" fmla="*/ 972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5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5 w 2141"/>
                <a:gd name="T7" fmla="*/ 0 h 198"/>
                <a:gd name="T8" fmla="*/ 2135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3 w 2517"/>
                <a:gd name="T1" fmla="*/ 276 h 276"/>
                <a:gd name="T2" fmla="*/ 2508 w 2517"/>
                <a:gd name="T3" fmla="*/ 204 h 276"/>
                <a:gd name="T4" fmla="*/ 2251 w 2517"/>
                <a:gd name="T5" fmla="*/ 0 h 276"/>
                <a:gd name="T6" fmla="*/ 0 w 2517"/>
                <a:gd name="T7" fmla="*/ 276 h 276"/>
                <a:gd name="T8" fmla="*/ 2173 w 2517"/>
                <a:gd name="T9" fmla="*/ 276 h 276"/>
                <a:gd name="T10" fmla="*/ 2173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6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6 w 729"/>
                <a:gd name="T7" fmla="*/ 240 h 240"/>
                <a:gd name="T8" fmla="*/ 726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6 w 729"/>
                <a:gd name="T1" fmla="*/ 318 h 318"/>
                <a:gd name="T2" fmla="*/ 726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6 w 729"/>
                <a:gd name="T9" fmla="*/ 318 h 318"/>
                <a:gd name="T10" fmla="*/ 726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9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18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1800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383018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609600" y="1600200"/>
            <a:ext cx="109728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83019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DC0B22-88AE-455D-845F-6429065F1D2E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021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70FF61-F275-4602-8908-5FCFC86A3E0E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58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D3315-CE03-42A5-BC0A-D9AE0921EE40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435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7806BB-468D-468F-8E65-E31802A7E364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676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965C6E-5437-4D03-A7F8-565D6B0B148F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238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D19124-8A75-4FA2-AFFD-D2AAE56A7A12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540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1D1A01-0F69-474A-A166-3DE7698EA64E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263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1E53BB-6BEA-4176-81EF-349BAA127D61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807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884519-85C6-4991-82A3-EDD368B07738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319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97F1CE-A13B-4F1C-833B-7F6A7F5227D9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53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1F5D30-C856-4176-9FCD-CC2F7055AB80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439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"/>
            <a:ext cx="12192000" cy="6856413"/>
            <a:chOff x="0" y="0"/>
            <a:chExt cx="5760" cy="4319"/>
          </a:xfrm>
        </p:grpSpPr>
        <p:sp>
          <p:nvSpPr>
            <p:cNvPr id="38195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5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5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6 w 1722"/>
                <a:gd name="T1" fmla="*/ 63 h 66"/>
                <a:gd name="T2" fmla="*/ 1716 w 1722"/>
                <a:gd name="T3" fmla="*/ 57 h 66"/>
                <a:gd name="T4" fmla="*/ 0 w 1722"/>
                <a:gd name="T5" fmla="*/ 0 h 66"/>
                <a:gd name="T6" fmla="*/ 0 w 1722"/>
                <a:gd name="T7" fmla="*/ 45 h 66"/>
                <a:gd name="T8" fmla="*/ 1716 w 1722"/>
                <a:gd name="T9" fmla="*/ 63 h 66"/>
                <a:gd name="T10" fmla="*/ 1716 w 1722"/>
                <a:gd name="T11" fmla="*/ 63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195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2 w 975"/>
                <a:gd name="T1" fmla="*/ 48 h 101"/>
                <a:gd name="T2" fmla="*/ 972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2 w 975"/>
                <a:gd name="T9" fmla="*/ 48 h 101"/>
                <a:gd name="T10" fmla="*/ 972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5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5 w 2141"/>
                <a:gd name="T7" fmla="*/ 0 h 198"/>
                <a:gd name="T8" fmla="*/ 2135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196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3 w 2517"/>
                <a:gd name="T1" fmla="*/ 276 h 276"/>
                <a:gd name="T2" fmla="*/ 2508 w 2517"/>
                <a:gd name="T3" fmla="*/ 204 h 276"/>
                <a:gd name="T4" fmla="*/ 2251 w 2517"/>
                <a:gd name="T5" fmla="*/ 0 h 276"/>
                <a:gd name="T6" fmla="*/ 0 w 2517"/>
                <a:gd name="T7" fmla="*/ 276 h 276"/>
                <a:gd name="T8" fmla="*/ 2173 w 2517"/>
                <a:gd name="T9" fmla="*/ 276 h 276"/>
                <a:gd name="T10" fmla="*/ 2173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196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042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6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6 w 729"/>
                <a:gd name="T7" fmla="*/ 240 h 240"/>
                <a:gd name="T8" fmla="*/ 726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196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044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6 w 729"/>
                <a:gd name="T1" fmla="*/ 318 h 318"/>
                <a:gd name="T2" fmla="*/ 726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6 w 729"/>
                <a:gd name="T9" fmla="*/ 318 h 318"/>
                <a:gd name="T10" fmla="*/ 726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196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6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7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048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197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050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197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7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7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054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197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7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057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9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198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059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198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8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8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8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8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8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8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38199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38199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18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8199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1800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381994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3"/>
            <a:ext cx="10972800" cy="1143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8199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81996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381997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dirty="0">
                <a:solidFill>
                  <a:srgbClr val="FFFFFF"/>
                </a:solidFill>
              </a:rPr>
              <a:t>©2011, Brooks/ Cole Publishing, A Division of Cengage Learning, Inc.</a:t>
            </a:r>
          </a:p>
        </p:txBody>
      </p:sp>
      <p:sp>
        <p:nvSpPr>
          <p:cNvPr id="381998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C735016-22CC-4036-976A-6AD426E37683}" type="slidenum">
              <a:rPr lang="en-US" altLang="en-US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88425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1295400"/>
            <a:ext cx="8534400" cy="2133600"/>
          </a:xfrm>
        </p:spPr>
        <p:txBody>
          <a:bodyPr/>
          <a:lstStyle/>
          <a:p>
            <a:pPr eaLnBrk="1" hangingPunct="1">
              <a:lnSpc>
                <a:spcPct val="95000"/>
              </a:lnSpc>
              <a:defRPr/>
            </a:pPr>
            <a:r>
              <a:rPr lang="en-US" altLang="en-US" sz="5400" b="1" dirty="0">
                <a:solidFill>
                  <a:schemeClr val="tx1"/>
                </a:solidFill>
                <a:latin typeface="Times New Roman" pitchFamily="18" charset="0"/>
              </a:rPr>
              <a:t>Becoming A Helper  </a:t>
            </a:r>
            <a:r>
              <a:rPr lang="en-US" altLang="en-US" sz="4400" b="1" dirty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en-US" altLang="en-US" sz="4400" b="1" dirty="0">
                <a:solidFill>
                  <a:schemeClr val="tx1"/>
                </a:solidFill>
                <a:latin typeface="Times New Roman" pitchFamily="18" charset="0"/>
              </a:rPr>
            </a:br>
            <a:endParaRPr lang="en-US" altLang="en-US" sz="44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352800"/>
            <a:ext cx="8229600" cy="2514600"/>
          </a:xfrm>
        </p:spPr>
        <p:txBody>
          <a:bodyPr vert="horz" wrap="square" lIns="90474" tIns="44444" rIns="90474" bIns="4444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ct val="20000"/>
              </a:spcAft>
              <a:defRPr/>
            </a:pPr>
            <a:endParaRPr lang="en-US" altLang="en-US" sz="2400" b="1" dirty="0">
              <a:latin typeface="Times New Roman" pitchFamily="18" charset="0"/>
            </a:endParaRPr>
          </a:p>
          <a:p>
            <a:pPr eaLnBrk="1" hangingPunct="1">
              <a:spcAft>
                <a:spcPct val="20000"/>
              </a:spcAft>
              <a:defRPr/>
            </a:pPr>
            <a:endParaRPr lang="en-US" altLang="en-US" sz="2400" dirty="0">
              <a:latin typeface="Times New Roman" pitchFamily="18" charset="0"/>
            </a:endParaRPr>
          </a:p>
          <a:p>
            <a:pPr eaLnBrk="1" hangingPunct="1">
              <a:spcAft>
                <a:spcPct val="20000"/>
              </a:spcAft>
              <a:defRPr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Aft>
                <a:spcPct val="20000"/>
              </a:spcAft>
              <a:defRPr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Aft>
                <a:spcPct val="20000"/>
              </a:spcAft>
              <a:defRPr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0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Areas of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en-US" dirty="0" smtClean="0"/>
              <a:t>Hospital/inpatient</a:t>
            </a:r>
          </a:p>
          <a:p>
            <a:r>
              <a:rPr lang="en-US" dirty="0" smtClean="0"/>
              <a:t>Community MH		</a:t>
            </a:r>
          </a:p>
          <a:p>
            <a:r>
              <a:rPr lang="en-US" dirty="0" smtClean="0"/>
              <a:t>Pediatric vs Adult Setting</a:t>
            </a:r>
          </a:p>
          <a:p>
            <a:r>
              <a:rPr lang="en-US" dirty="0" smtClean="0"/>
              <a:t>School-Based</a:t>
            </a:r>
          </a:p>
          <a:p>
            <a:r>
              <a:rPr lang="en-US" dirty="0" smtClean="0"/>
              <a:t>Group Therapy</a:t>
            </a:r>
          </a:p>
          <a:p>
            <a:r>
              <a:rPr lang="en-US" dirty="0" smtClean="0"/>
              <a:t>Private Practice </a:t>
            </a:r>
          </a:p>
          <a:p>
            <a:r>
              <a:rPr lang="en-US" dirty="0" smtClean="0"/>
              <a:t>Neuropsychology</a:t>
            </a:r>
          </a:p>
          <a:p>
            <a:r>
              <a:rPr lang="en-US" dirty="0" smtClean="0"/>
              <a:t>Health Psychology</a:t>
            </a:r>
          </a:p>
          <a:p>
            <a:r>
              <a:rPr lang="en-US" dirty="0" smtClean="0"/>
              <a:t>Developmental Psychology</a:t>
            </a:r>
          </a:p>
          <a:p>
            <a:r>
              <a:rPr lang="en-US" dirty="0" smtClean="0"/>
              <a:t>Indust/Organiz Psych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</a:rPr>
              <a:t>©2011, Brooks/ Cole Publishing, A Division of Cengage Learning, Inc.</a:t>
            </a:r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402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0" y="6248400"/>
            <a:ext cx="3276600" cy="4572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©2016 Cengage Learning. All rights reserved.</a:t>
            </a:r>
            <a:endParaRPr lang="en-US" altLang="en-US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dirty="0">
                <a:solidFill>
                  <a:schemeClr val="tx1"/>
                </a:solidFill>
                <a:latin typeface="Times New Roman" pitchFamily="18" charset="0"/>
              </a:rPr>
              <a:t>Overview of Helping Professions</a:t>
            </a:r>
          </a:p>
        </p:txBody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752600"/>
            <a:ext cx="8229600" cy="4343400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en-US" altLang="en-US" sz="2400" dirty="0">
                <a:latin typeface="Times New Roman" pitchFamily="18" charset="0"/>
              </a:rPr>
              <a:t>School counseling</a:t>
            </a:r>
          </a:p>
          <a:p>
            <a:pPr eaLnBrk="1" hangingPunct="1">
              <a:lnSpc>
                <a:spcPct val="200000"/>
              </a:lnSpc>
              <a:defRPr/>
            </a:pPr>
            <a:r>
              <a:rPr lang="en-US" altLang="en-US" sz="2400" dirty="0">
                <a:latin typeface="Times New Roman" pitchFamily="18" charset="0"/>
              </a:rPr>
              <a:t>Rehabilitation counseling</a:t>
            </a:r>
          </a:p>
          <a:p>
            <a:pPr eaLnBrk="1" hangingPunct="1">
              <a:lnSpc>
                <a:spcPct val="200000"/>
              </a:lnSpc>
              <a:defRPr/>
            </a:pPr>
            <a:r>
              <a:rPr lang="en-US" altLang="en-US" sz="2400" dirty="0">
                <a:latin typeface="Times New Roman" pitchFamily="18" charset="0"/>
              </a:rPr>
              <a:t>Drug and alcohol counseling</a:t>
            </a:r>
          </a:p>
          <a:p>
            <a:pPr eaLnBrk="1" hangingPunct="1">
              <a:lnSpc>
                <a:spcPct val="200000"/>
              </a:lnSpc>
              <a:defRPr/>
            </a:pPr>
            <a:r>
              <a:rPr lang="en-US" altLang="en-US" sz="2400" dirty="0">
                <a:latin typeface="Times New Roman" pitchFamily="18" charset="0"/>
              </a:rPr>
              <a:t>Paraprofessional and human services work</a:t>
            </a:r>
          </a:p>
          <a:p>
            <a:pPr eaLnBrk="1" hangingPunct="1">
              <a:defRPr/>
            </a:pPr>
            <a:endParaRPr lang="en-US" altLang="en-US" sz="2400" dirty="0">
              <a:latin typeface="Times New Roman" pitchFamily="18" charset="0"/>
            </a:endParaRPr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2057400" y="6248401"/>
            <a:ext cx="2667000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723" tIns="40636" rIns="82723" bIns="40636">
            <a:spAutoFit/>
          </a:bodyPr>
          <a:lstStyle>
            <a:lvl1pPr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0000CC"/>
              </a:buClr>
              <a:buSzPct val="75000"/>
              <a:buFont typeface="Monotype Sorts"/>
              <a:buNone/>
            </a:pPr>
            <a:r>
              <a:rPr lang="en-US" altLang="en-US" sz="1200" dirty="0">
                <a:solidFill>
                  <a:srgbClr val="FFFFFF"/>
                </a:solidFill>
                <a:latin typeface="Times New Roman" panose="02020603050405020304" pitchFamily="18" charset="0"/>
              </a:rPr>
              <a:t>Becoming A Helper - Chapter 1 (7)</a:t>
            </a:r>
          </a:p>
        </p:txBody>
      </p:sp>
    </p:spTree>
    <p:extLst>
      <p:ext uri="{BB962C8B-B14F-4D97-AF65-F5344CB8AC3E}">
        <p14:creationId xmlns:p14="http://schemas.microsoft.com/office/powerpoint/2010/main" val="288843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0" y="6248400"/>
            <a:ext cx="3276600" cy="4572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©2016 Cengage Learning. All rights reserved.</a:t>
            </a:r>
            <a:endParaRPr lang="en-US" altLang="en-US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dirty="0">
                <a:solidFill>
                  <a:schemeClr val="tx1"/>
                </a:solidFill>
                <a:latin typeface="Times New Roman" pitchFamily="18" charset="0"/>
              </a:rPr>
              <a:t>Factors in Choosing a Career Path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latin typeface="Times New Roman" pitchFamily="18" charset="0"/>
              </a:rPr>
              <a:t>Recognize that choosing a career path is an ongoing process rather than a one-time event. 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altLang="en-US" sz="2800" dirty="0">
                <a:latin typeface="Times New Roman" pitchFamily="18" charset="0"/>
              </a:rPr>
              <a:t>In choosing a career, consider the following factors:</a:t>
            </a:r>
          </a:p>
          <a:p>
            <a:pPr lvl="1" eaLnBrk="1" hangingPunct="1">
              <a:defRPr/>
            </a:pPr>
            <a:r>
              <a:rPr lang="en-US" altLang="en-US" sz="2400" dirty="0">
                <a:latin typeface="Times New Roman" pitchFamily="18" charset="0"/>
              </a:rPr>
              <a:t> self-concept</a:t>
            </a:r>
          </a:p>
          <a:p>
            <a:pPr lvl="1" eaLnBrk="1" hangingPunct="1">
              <a:defRPr/>
            </a:pPr>
            <a:r>
              <a:rPr lang="en-US" altLang="en-US" sz="2400" dirty="0">
                <a:latin typeface="Times New Roman" pitchFamily="18" charset="0"/>
              </a:rPr>
              <a:t> motivation and achievement</a:t>
            </a:r>
          </a:p>
          <a:p>
            <a:pPr lvl="1" eaLnBrk="1" hangingPunct="1">
              <a:defRPr/>
            </a:pPr>
            <a:r>
              <a:rPr lang="en-US" altLang="en-US" sz="2400" dirty="0">
                <a:latin typeface="Times New Roman" pitchFamily="18" charset="0"/>
              </a:rPr>
              <a:t> interests</a:t>
            </a:r>
          </a:p>
          <a:p>
            <a:pPr lvl="1" eaLnBrk="1" hangingPunct="1">
              <a:defRPr/>
            </a:pPr>
            <a:r>
              <a:rPr lang="en-US" altLang="en-US" sz="2400" dirty="0">
                <a:latin typeface="Times New Roman" pitchFamily="18" charset="0"/>
              </a:rPr>
              <a:t> abilities</a:t>
            </a:r>
          </a:p>
          <a:p>
            <a:pPr lvl="1" eaLnBrk="1" hangingPunct="1">
              <a:defRPr/>
            </a:pPr>
            <a:r>
              <a:rPr lang="en-US" altLang="en-US" sz="2400" dirty="0">
                <a:latin typeface="Times New Roman" pitchFamily="18" charset="0"/>
              </a:rPr>
              <a:t> values</a:t>
            </a:r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1828800" y="6242051"/>
            <a:ext cx="2819400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723" tIns="40636" rIns="82723" bIns="40636">
            <a:spAutoFit/>
          </a:bodyPr>
          <a:lstStyle>
            <a:lvl1pPr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0000CC"/>
              </a:buClr>
              <a:buSzPct val="75000"/>
              <a:buFont typeface="Monotype Sorts"/>
              <a:buNone/>
            </a:pPr>
            <a:r>
              <a:rPr lang="en-US" altLang="en-US" sz="1200" dirty="0">
                <a:solidFill>
                  <a:srgbClr val="FFFFFF"/>
                </a:solidFill>
                <a:latin typeface="Times New Roman" panose="02020603050405020304" pitchFamily="18" charset="0"/>
              </a:rPr>
              <a:t>Becoming A Helper - Chapter 1 (8)</a:t>
            </a:r>
          </a:p>
        </p:txBody>
      </p:sp>
    </p:spTree>
    <p:extLst>
      <p:ext uri="{BB962C8B-B14F-4D97-AF65-F5344CB8AC3E}">
        <p14:creationId xmlns:p14="http://schemas.microsoft.com/office/powerpoint/2010/main" val="333949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8200" y="6248400"/>
            <a:ext cx="3352800" cy="4572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©2016 Cengage Learning. All rights reserved.</a:t>
            </a:r>
            <a:endParaRPr lang="en-US" altLang="en-US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3246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dirty="0">
                <a:solidFill>
                  <a:schemeClr val="tx1"/>
                </a:solidFill>
                <a:latin typeface="Times New Roman" pitchFamily="18" charset="0"/>
              </a:rPr>
              <a:t>Factors in Choosing a Career Path</a:t>
            </a:r>
          </a:p>
        </p:txBody>
      </p:sp>
      <p:sp>
        <p:nvSpPr>
          <p:cNvPr id="324611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1"/>
            <a:ext cx="8078788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latin typeface="Times New Roman" pitchFamily="18" charset="0"/>
              </a:rPr>
              <a:t>Some work values for you to explore include: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 income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 power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 prestige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 job security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 achievement</a:t>
            </a:r>
          </a:p>
          <a:p>
            <a:pPr lvl="1" eaLnBrk="1" hangingPunct="1">
              <a:buFontTx/>
              <a:buNone/>
              <a:defRPr/>
            </a:pPr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324612" name="Rectangle 1028"/>
          <p:cNvSpPr>
            <a:spLocks noGrp="1" noChangeArrowheads="1"/>
          </p:cNvSpPr>
          <p:nvPr>
            <p:ph type="body" sz="half" idx="2"/>
          </p:nvPr>
        </p:nvSpPr>
        <p:spPr>
          <a:xfrm>
            <a:off x="6172200" y="2057400"/>
            <a:ext cx="4038600" cy="3810000"/>
          </a:xfrm>
        </p:spPr>
        <p:txBody>
          <a:bodyPr/>
          <a:lstStyle/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 family relationships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 serving people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 adventure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 creativity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 inner harmony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None/>
              <a:defRPr/>
            </a:pPr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13318" name="Text Box 1029"/>
          <p:cNvSpPr txBox="1">
            <a:spLocks noChangeArrowheads="1"/>
          </p:cNvSpPr>
          <p:nvPr/>
        </p:nvSpPr>
        <p:spPr bwMode="auto">
          <a:xfrm>
            <a:off x="1828800" y="6242051"/>
            <a:ext cx="3200400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723" tIns="40636" rIns="82723" bIns="40636">
            <a:spAutoFit/>
          </a:bodyPr>
          <a:lstStyle>
            <a:lvl1pPr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0000CC"/>
              </a:buClr>
              <a:buSzPct val="75000"/>
              <a:buFont typeface="Monotype Sorts"/>
              <a:buNone/>
            </a:pPr>
            <a:r>
              <a:rPr lang="en-US" altLang="en-US" sz="1200" dirty="0">
                <a:solidFill>
                  <a:srgbClr val="FFFFFF"/>
                </a:solidFill>
                <a:latin typeface="Times New Roman" panose="02020603050405020304" pitchFamily="18" charset="0"/>
              </a:rPr>
              <a:t>Becoming A Helper - Chapter 1 (9)</a:t>
            </a:r>
          </a:p>
        </p:txBody>
      </p:sp>
    </p:spTree>
    <p:extLst>
      <p:ext uri="{BB962C8B-B14F-4D97-AF65-F5344CB8AC3E}">
        <p14:creationId xmlns:p14="http://schemas.microsoft.com/office/powerpoint/2010/main" val="372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8200" y="6248400"/>
            <a:ext cx="3352800" cy="4572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©2016 Cengage Learning. All rights reserved.</a:t>
            </a:r>
            <a:endParaRPr lang="en-US" altLang="en-US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3246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dirty="0">
                <a:solidFill>
                  <a:schemeClr val="tx1"/>
                </a:solidFill>
                <a:latin typeface="Times New Roman" pitchFamily="18" charset="0"/>
              </a:rPr>
              <a:t>Factors in Choosing a Career Path</a:t>
            </a:r>
          </a:p>
        </p:txBody>
      </p:sp>
      <p:sp>
        <p:nvSpPr>
          <p:cNvPr id="324611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1"/>
            <a:ext cx="8078788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latin typeface="Times New Roman" pitchFamily="18" charset="0"/>
              </a:rPr>
              <a:t>Work values (cont.):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 smtClean="0">
                <a:latin typeface="Times New Roman" pitchFamily="18" charset="0"/>
              </a:rPr>
              <a:t>	  </a:t>
            </a:r>
            <a:r>
              <a:rPr lang="en-US" altLang="en-US" sz="2400" dirty="0">
                <a:latin typeface="Times New Roman" pitchFamily="18" charset="0"/>
              </a:rPr>
              <a:t>–  interests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 teamwork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 intellectual challenge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 competition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 advancement</a:t>
            </a:r>
          </a:p>
          <a:p>
            <a:pPr lvl="1" eaLnBrk="1" hangingPunct="1">
              <a:lnSpc>
                <a:spcPct val="150000"/>
              </a:lnSpc>
              <a:buFontTx/>
              <a:buNone/>
              <a:defRPr/>
            </a:pPr>
            <a:endParaRPr lang="en-US" altLang="en-US" dirty="0" smtClean="0">
              <a:latin typeface="Times New Roman" pitchFamily="18" charset="0"/>
            </a:endParaRPr>
          </a:p>
          <a:p>
            <a:pPr lvl="1" eaLnBrk="1" hangingPunct="1">
              <a:buFontTx/>
              <a:buNone/>
              <a:defRPr/>
            </a:pPr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324612" name="Rectangle 1028"/>
          <p:cNvSpPr>
            <a:spLocks noGrp="1" noChangeArrowheads="1"/>
          </p:cNvSpPr>
          <p:nvPr>
            <p:ph type="body" sz="half" idx="2"/>
          </p:nvPr>
        </p:nvSpPr>
        <p:spPr>
          <a:xfrm>
            <a:off x="6172200" y="2057400"/>
            <a:ext cx="4038600" cy="3810000"/>
          </a:xfrm>
        </p:spPr>
        <p:txBody>
          <a:bodyPr/>
          <a:lstStyle/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 continued learning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 structure and routine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 independence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 responsibility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 variety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None/>
              <a:defRPr/>
            </a:pPr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14342" name="Text Box 1029"/>
          <p:cNvSpPr txBox="1">
            <a:spLocks noChangeArrowheads="1"/>
          </p:cNvSpPr>
          <p:nvPr/>
        </p:nvSpPr>
        <p:spPr bwMode="auto">
          <a:xfrm>
            <a:off x="1828800" y="6242051"/>
            <a:ext cx="3200400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723" tIns="40636" rIns="82723" bIns="40636">
            <a:spAutoFit/>
          </a:bodyPr>
          <a:lstStyle>
            <a:lvl1pPr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0000CC"/>
              </a:buClr>
              <a:buSzPct val="75000"/>
              <a:buFont typeface="Monotype Sorts"/>
              <a:buNone/>
            </a:pPr>
            <a:r>
              <a:rPr lang="en-US" altLang="en-US" sz="1200" dirty="0">
                <a:solidFill>
                  <a:srgbClr val="FFFFFF"/>
                </a:solidFill>
                <a:latin typeface="Times New Roman" panose="02020603050405020304" pitchFamily="18" charset="0"/>
              </a:rPr>
              <a:t>Becoming A Helper - Chapter 1 (10)</a:t>
            </a:r>
          </a:p>
        </p:txBody>
      </p:sp>
    </p:spTree>
    <p:extLst>
      <p:ext uri="{BB962C8B-B14F-4D97-AF65-F5344CB8AC3E}">
        <p14:creationId xmlns:p14="http://schemas.microsoft.com/office/powerpoint/2010/main" val="234694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Know Thyself: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dirty="0" smtClean="0"/>
              <a:t>Essential to effective relationships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</a:rPr>
              <a:t>©2011, Brooks/ Cole Publishing, A Division of Cengage Learning, Inc.</a:t>
            </a:r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1604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Therapist’s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Countertransference</a:t>
            </a:r>
            <a:r>
              <a:rPr lang="en-US" dirty="0" smtClean="0"/>
              <a:t>: </a:t>
            </a:r>
            <a:r>
              <a:rPr lang="en-US" dirty="0" smtClean="0"/>
              <a:t>typical </a:t>
            </a:r>
            <a:r>
              <a:rPr lang="en-US" dirty="0" smtClean="0"/>
              <a:t>part of therapeutic relationships</a:t>
            </a:r>
          </a:p>
          <a:p>
            <a:pPr lvl="1"/>
            <a:r>
              <a:rPr lang="en-US" dirty="0" smtClean="0"/>
              <a:t>Client’s problems : can trigger unresolved trauma in Therapist</a:t>
            </a:r>
          </a:p>
          <a:p>
            <a:pPr marL="457200" lvl="1" indent="0">
              <a:buNone/>
            </a:pPr>
            <a:r>
              <a:rPr lang="en-US" dirty="0" smtClean="0"/>
              <a:t>	Example: A client </a:t>
            </a:r>
            <a:r>
              <a:rPr lang="en-US" dirty="0" smtClean="0"/>
              <a:t>has </a:t>
            </a:r>
            <a:r>
              <a:rPr lang="en-US" dirty="0" smtClean="0"/>
              <a:t>been </a:t>
            </a:r>
            <a:r>
              <a:rPr lang="en-US" dirty="0" smtClean="0"/>
              <a:t>working with a therapist for </a:t>
            </a:r>
            <a:r>
              <a:rPr lang="en-US" dirty="0" smtClean="0"/>
              <a:t>years and starts to discuss her wish to</a:t>
            </a:r>
            <a:r>
              <a:rPr lang="en-US" dirty="0" smtClean="0"/>
              <a:t> </a:t>
            </a:r>
            <a:r>
              <a:rPr lang="en-US" dirty="0" smtClean="0"/>
              <a:t>give up on her marriage and physical custody of her kids.  The therapist she is seeing has history of parental abandonment.  How might the therapist’s experiences affect the therapy process?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</a:rPr>
              <a:t>©2011, Brooks/ Cole Publishing, A Division of Cengage Learning, Inc.</a:t>
            </a:r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7192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Therapist’s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Countertransference:</a:t>
            </a:r>
          </a:p>
          <a:p>
            <a:pPr lvl="1"/>
            <a:r>
              <a:rPr lang="en-US" dirty="0" smtClean="0"/>
              <a:t>Therapist recently lost her parent to chronic illness.  She had significant unprocessed feelings of abandonment, righteous anger, and disorientation, all of which she ignored.  Her ongoing adolescent </a:t>
            </a:r>
            <a:r>
              <a:rPr lang="en-US" dirty="0" smtClean="0"/>
              <a:t>client recently </a:t>
            </a:r>
            <a:r>
              <a:rPr lang="en-US" dirty="0" smtClean="0"/>
              <a:t>lost his father suddenly with whom he had an estranged relationship. If her feelings go unprocessed, what is likely to happen in the grief-work with her adolescent client?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</a:rPr>
              <a:t>©2011, Brooks/ Cole Publishing, A Division of Cengage Learning, Inc.</a:t>
            </a:r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3479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 for the Helper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Individual Therapy: requirement for licensure in clinical psychology, marriage family therapy (approx 1500hrs)</a:t>
            </a:r>
          </a:p>
          <a:p>
            <a:pPr lvl="1"/>
            <a:r>
              <a:rPr lang="en-US" dirty="0" smtClean="0"/>
              <a:t>Promotes self-awareness</a:t>
            </a:r>
          </a:p>
          <a:p>
            <a:pPr lvl="1"/>
            <a:r>
              <a:rPr lang="en-US" dirty="0" smtClean="0"/>
              <a:t>Promotes psychological growth, maturation, resolutions</a:t>
            </a:r>
          </a:p>
          <a:p>
            <a:pPr lvl="1"/>
            <a:r>
              <a:rPr lang="en-US" dirty="0" smtClean="0"/>
              <a:t>Ongoing care to prevent burn-out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</a:rPr>
              <a:t>©2011, Brooks/ Cole Publishing, A Division of Cengage Learning, Inc.</a:t>
            </a:r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1983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Family of Origin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Explore attachment and relationship dynamics with original family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Sets rules for family structure, Roles (How to love, care, express)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Taught you how to cope with conflict (avoid, dominate, assert, </a:t>
            </a:r>
            <a:r>
              <a:rPr lang="en-US" dirty="0" smtClean="0"/>
              <a:t>deny, problem-solve)</a:t>
            </a: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How do they influence your life (values, beliefs, career choices)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Can hinder work with clients if </a:t>
            </a:r>
            <a:r>
              <a:rPr lang="en-US" i="1" u="sng" dirty="0" smtClean="0"/>
              <a:t>unprocessed</a:t>
            </a:r>
            <a:r>
              <a:rPr lang="en-US" dirty="0" smtClean="0"/>
              <a:t>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 smtClean="0"/>
              <a:t>Conflict		Abandonment		Trauma		Negative affect</a:t>
            </a:r>
            <a:r>
              <a:rPr lang="en-US" dirty="0" smtClean="0"/>
              <a:t>	</a:t>
            </a:r>
          </a:p>
          <a:p>
            <a:pPr lvl="6">
              <a:buFont typeface="Arial" panose="020B0604020202020204" pitchFamily="34" charset="0"/>
              <a:buChar char="•"/>
            </a:pPr>
            <a:endParaRPr lang="en-US" dirty="0"/>
          </a:p>
          <a:p>
            <a:pPr marL="2743200" lvl="6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</a:rPr>
              <a:t>©2011, Brooks/ Cole Publishing, A Division of Cengage Learning, Inc.</a:t>
            </a:r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319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1295400"/>
            <a:ext cx="8534400" cy="2133600"/>
          </a:xfrm>
        </p:spPr>
        <p:txBody>
          <a:bodyPr/>
          <a:lstStyle/>
          <a:p>
            <a:pPr eaLnBrk="1" hangingPunct="1">
              <a:lnSpc>
                <a:spcPct val="95000"/>
              </a:lnSpc>
              <a:defRPr/>
            </a:pPr>
            <a:r>
              <a:rPr lang="en-US" altLang="en-US" b="1" dirty="0" smtClean="0">
                <a:solidFill>
                  <a:schemeClr val="tx1"/>
                </a:solidFill>
                <a:latin typeface="Times New Roman" pitchFamily="18" charset="0"/>
              </a:rPr>
              <a:t>Chapter 1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8229600" cy="2362200"/>
          </a:xfrm>
        </p:spPr>
        <p:txBody>
          <a:bodyPr vert="horz" wrap="square" lIns="90474" tIns="44444" rIns="90474" bIns="4444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ct val="20000"/>
              </a:spcAft>
              <a:defRPr/>
            </a:pP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Are the Helping Professions </a:t>
            </a:r>
          </a:p>
          <a:p>
            <a:pPr eaLnBrk="1" hangingPunct="1">
              <a:spcAft>
                <a:spcPct val="20000"/>
              </a:spcAft>
              <a:defRPr/>
            </a:pP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for You?</a:t>
            </a:r>
            <a:endParaRPr lang="en-US" alt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4495800" y="6400801"/>
            <a:ext cx="403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20000"/>
              </a:spcAft>
            </a:pPr>
            <a:r>
              <a:rPr lang="en-US" altLang="en-US" sz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©2016 Cengage Learning.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64484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Genogram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Pathway to exploring Family of Origin Issues</a:t>
            </a:r>
          </a:p>
          <a:p>
            <a:pPr lvl="1"/>
            <a:r>
              <a:rPr lang="en-US" dirty="0" smtClean="0"/>
              <a:t>Graphic representation of family </a:t>
            </a:r>
            <a:r>
              <a:rPr lang="en-US" dirty="0" smtClean="0"/>
              <a:t>structure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Tells </a:t>
            </a:r>
            <a:r>
              <a:rPr lang="en-US" dirty="0" smtClean="0"/>
              <a:t>the family </a:t>
            </a:r>
            <a:r>
              <a:rPr lang="en-US" dirty="0" smtClean="0"/>
              <a:t>story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Very effective tool with therapists in training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</a:rPr>
              <a:t>©2011, Brooks/ Cole Publishing, A Division of Cengage Learning, Inc.</a:t>
            </a:r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0743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Therapist’s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of Therapist’s Training involves clarification of their own values and beliefs.</a:t>
            </a:r>
          </a:p>
          <a:p>
            <a:pPr lvl="1"/>
            <a:r>
              <a:rPr lang="en-US" dirty="0" smtClean="0"/>
              <a:t>Why?	How can you help those who differ in values with you?</a:t>
            </a:r>
          </a:p>
          <a:p>
            <a:pPr lvl="2"/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What if you are treating a client that is considering an abortion and you oppose it?</a:t>
            </a:r>
          </a:p>
          <a:p>
            <a:pPr lvl="2"/>
            <a:r>
              <a:rPr lang="en-US" dirty="0" smtClean="0"/>
              <a:t>What if your client is undocumented and you believe undoc immig should be deported?</a:t>
            </a:r>
          </a:p>
          <a:p>
            <a:pPr lvl="2"/>
            <a:r>
              <a:rPr lang="en-US" dirty="0" smtClean="0"/>
              <a:t>Your client begins to recognize her homosexuality and therapist believes homosexuality is immoral?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</a:rPr>
              <a:t>©2011, Brooks/ Cole Publishing, A Division of Cengage Learning, Inc.</a:t>
            </a:r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971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Values in Helping Role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Therapist are in powerful, influential role</a:t>
            </a:r>
          </a:p>
          <a:p>
            <a:r>
              <a:rPr lang="en-US" dirty="0" smtClean="0"/>
              <a:t>Clients are vulnerable and potentially impressionable</a:t>
            </a:r>
          </a:p>
          <a:p>
            <a:r>
              <a:rPr lang="en-US" dirty="0" smtClean="0"/>
              <a:t>Unethical to use therapy to </a:t>
            </a:r>
            <a:r>
              <a:rPr lang="en-US" u="sng" dirty="0" smtClean="0"/>
              <a:t>impose own values </a:t>
            </a:r>
            <a:r>
              <a:rPr lang="en-US" dirty="0" smtClean="0"/>
              <a:t>onto clients.</a:t>
            </a:r>
          </a:p>
          <a:p>
            <a:endParaRPr lang="en-US" dirty="0"/>
          </a:p>
          <a:p>
            <a:r>
              <a:rPr lang="en-US" dirty="0" smtClean="0"/>
              <a:t>Effective Therapy: clarify and explore </a:t>
            </a:r>
            <a:r>
              <a:rPr lang="en-US" u="sng" dirty="0" smtClean="0"/>
              <a:t>Client’s</a:t>
            </a:r>
            <a:r>
              <a:rPr lang="en-US" dirty="0" smtClean="0"/>
              <a:t> beliefs and values without judgement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</a:rPr>
              <a:t>©2011, Brooks/ Cole Publishing, A Division of Cengage Learning, Inc.</a:t>
            </a:r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0410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Therapist’s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it really possible to not impose therapist’s values on therapy process?</a:t>
            </a:r>
          </a:p>
          <a:p>
            <a:pPr lvl="1"/>
            <a:r>
              <a:rPr lang="en-US" dirty="0" smtClean="0"/>
              <a:t>Therapist determines what to focus on as a priority</a:t>
            </a:r>
          </a:p>
          <a:p>
            <a:pPr lvl="1"/>
            <a:r>
              <a:rPr lang="en-US" dirty="0" smtClean="0"/>
              <a:t>Clients are impressionable and looking for direction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So, must we only choose clients who are similar in values to us?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</a:rPr>
              <a:t>©2011, Brooks/ Cole Publishing, A Division of Cengage Learning, Inc.</a:t>
            </a:r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7386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resolve value conflicts?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Seek Consultation, Document</a:t>
            </a:r>
          </a:p>
          <a:p>
            <a:endParaRPr lang="en-US" dirty="0"/>
          </a:p>
          <a:p>
            <a:r>
              <a:rPr lang="en-US" dirty="0" smtClean="0"/>
              <a:t>Court Cases</a:t>
            </a:r>
          </a:p>
          <a:p>
            <a:pPr lvl="1"/>
            <a:r>
              <a:rPr lang="en-US" dirty="0" smtClean="0"/>
              <a:t>Ward v. Wilbanks (2011): A grad student dismissed from grad program for refusing to tx gay client.  Upheld by courts.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Keeton v. Anderson-Wiley: Grad student refused tx to gay ct, attempted conversion tx.  Student dismissed, court supported.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</a:rPr>
              <a:t>©2011, Brooks/ Cole Publishing, A Division of Cengage Learning, Inc.</a:t>
            </a:r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03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Laden Issues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Lesbian, gay, bisexual, &amp; transgender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Family Values vs. Individual</a:t>
            </a:r>
          </a:p>
          <a:p>
            <a:endParaRPr lang="en-US" dirty="0"/>
          </a:p>
          <a:p>
            <a:r>
              <a:rPr lang="en-US" dirty="0" smtClean="0"/>
              <a:t>Gender Role: what it means to be male/female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Religion vs Atheism</a:t>
            </a:r>
          </a:p>
          <a:p>
            <a:endParaRPr lang="en-US" dirty="0" smtClean="0"/>
          </a:p>
          <a:p>
            <a:r>
              <a:rPr lang="en-US" dirty="0" smtClean="0"/>
              <a:t>Abortion</a:t>
            </a:r>
          </a:p>
          <a:p>
            <a:endParaRPr lang="en-US" dirty="0" smtClean="0"/>
          </a:p>
          <a:p>
            <a:r>
              <a:rPr lang="en-US" dirty="0" smtClean="0"/>
              <a:t>Sexuality, Casual Sex</a:t>
            </a:r>
          </a:p>
          <a:p>
            <a:endParaRPr lang="en-US" dirty="0"/>
          </a:p>
          <a:p>
            <a:r>
              <a:rPr lang="en-US" dirty="0" smtClean="0"/>
              <a:t>End of Life/Physician Assisted Suicide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</a:rPr>
              <a:t>©2011, Brooks/ Cole Publishing, A Division of Cengage Learning, Inc.</a:t>
            </a:r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8416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Self-Awareness Group Exercise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Divide into groups of 3 or 4, designate client, therapist, and observer(s)</a:t>
            </a:r>
          </a:p>
          <a:p>
            <a:pPr lvl="1"/>
            <a:r>
              <a:rPr lang="en-US" dirty="0" smtClean="0"/>
              <a:t>Instruction: (Take turns with roles)</a:t>
            </a:r>
          </a:p>
          <a:p>
            <a:pPr lvl="2"/>
            <a:r>
              <a:rPr lang="en-US" dirty="0" smtClean="0"/>
              <a:t>Observer: How effective was the therapist in clarifying client’s perceptions? What helped or detracted?</a:t>
            </a:r>
          </a:p>
          <a:p>
            <a:pPr lvl="2"/>
            <a:r>
              <a:rPr lang="en-US" dirty="0" smtClean="0"/>
              <a:t>Therapist: goal is to explore the events in client’s life that has shaped their goals, values, and world view.</a:t>
            </a:r>
          </a:p>
          <a:p>
            <a:pPr lvl="2"/>
            <a:r>
              <a:rPr lang="en-US" dirty="0" smtClean="0"/>
              <a:t>Client: What are major turning points in your life?</a:t>
            </a:r>
          </a:p>
          <a:p>
            <a:pPr lvl="4"/>
            <a:r>
              <a:rPr lang="en-US" dirty="0" smtClean="0"/>
              <a:t>How did it shape your values and beliefs</a:t>
            </a:r>
          </a:p>
          <a:p>
            <a:pPr lvl="4"/>
            <a:r>
              <a:rPr lang="en-US" dirty="0" smtClean="0"/>
              <a:t>What do you see as your strengths and weaknesses.  How might they impact your relationship with clients?</a:t>
            </a:r>
          </a:p>
          <a:p>
            <a:pPr marL="1828800" lvl="4" indent="0">
              <a:buNone/>
            </a:pPr>
            <a:endParaRPr lang="en-US" dirty="0" smtClean="0"/>
          </a:p>
          <a:p>
            <a:pPr marL="1828800" lvl="4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</a:rPr>
              <a:t>©2011, Brooks/ Cole Publishing, A Division of Cengage Learning, Inc.</a:t>
            </a:r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891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19600" y="6096000"/>
            <a:ext cx="3886200" cy="762000"/>
          </a:xfrm>
        </p:spPr>
        <p:txBody>
          <a:bodyPr/>
          <a:lstStyle/>
          <a:p>
            <a:pPr>
              <a:spcAft>
                <a:spcPct val="20000"/>
              </a:spcAft>
              <a:defRPr/>
            </a:pPr>
            <a:r>
              <a:rPr lang="en-US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©2016 </a:t>
            </a:r>
            <a:r>
              <a:rPr lang="en-US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Cengage Learning. All rights reserved.</a:t>
            </a:r>
            <a:endParaRPr lang="en-US" altLang="en-US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dirty="0">
                <a:solidFill>
                  <a:schemeClr val="tx1"/>
                </a:solidFill>
                <a:latin typeface="Times New Roman" pitchFamily="18" charset="0"/>
              </a:rPr>
              <a:t>What Are Your Needs as a Helper?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1" y="1828801"/>
            <a:ext cx="7927975" cy="4302125"/>
          </a:xfrm>
        </p:spPr>
        <p:txBody>
          <a:bodyPr/>
          <a:lstStyle/>
          <a:p>
            <a:pPr eaLnBrk="1" hangingPunct="1">
              <a:lnSpc>
                <a:spcPct val="13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Typical Needs and Motivations of Helpers: 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To make an  impact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To reciprocate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To care for others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To work on your personal issues (self-help)</a:t>
            </a: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1828800" y="6242051"/>
            <a:ext cx="2895600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723" tIns="40636" rIns="82723" bIns="40636">
            <a:spAutoFit/>
          </a:bodyPr>
          <a:lstStyle>
            <a:lvl1pPr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0000CC"/>
              </a:buClr>
              <a:buSzPct val="75000"/>
              <a:buFont typeface="Monotype Sorts"/>
              <a:buNone/>
            </a:pPr>
            <a:r>
              <a:rPr lang="en-US" altLang="en-US" sz="1200" dirty="0">
                <a:solidFill>
                  <a:srgbClr val="FFFFFF"/>
                </a:solidFill>
                <a:latin typeface="Times New Roman" panose="02020603050405020304" pitchFamily="18" charset="0"/>
              </a:rPr>
              <a:t>Becoming A Helper - Chapter 1 (1)</a:t>
            </a:r>
          </a:p>
        </p:txBody>
      </p:sp>
    </p:spTree>
    <p:extLst>
      <p:ext uri="{BB962C8B-B14F-4D97-AF65-F5344CB8AC3E}">
        <p14:creationId xmlns:p14="http://schemas.microsoft.com/office/powerpoint/2010/main" val="24331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8200" y="6248400"/>
            <a:ext cx="3276600" cy="4572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©2016 Cengage Learning. All rights reserved.</a:t>
            </a:r>
            <a:endParaRPr lang="en-US" altLang="en-US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147478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 dirty="0">
                <a:solidFill>
                  <a:schemeClr val="tx1"/>
                </a:solidFill>
                <a:latin typeface="Times New Roman" pitchFamily="18" charset="0"/>
              </a:rPr>
              <a:t>What Are Your Needs as a Helper?</a:t>
            </a:r>
          </a:p>
        </p:txBody>
      </p:sp>
      <p:sp>
        <p:nvSpPr>
          <p:cNvPr id="386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1" y="1981201"/>
            <a:ext cx="7927975" cy="4149725"/>
          </a:xfrm>
        </p:spPr>
        <p:txBody>
          <a:bodyPr/>
          <a:lstStyle/>
          <a:p>
            <a:pPr eaLnBrk="1" hangingPunct="1">
              <a:lnSpc>
                <a:spcPct val="13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Typical Needs and Motivations of Helpers (cont.): 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To be needed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To gain recognition and acquire status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To provide answers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dirty="0" smtClean="0">
                <a:latin typeface="Times New Roman" pitchFamily="18" charset="0"/>
              </a:rPr>
              <a:t>To gain and maintain control</a:t>
            </a:r>
          </a:p>
          <a:p>
            <a:pPr lvl="1" eaLnBrk="1" hangingPunct="1">
              <a:lnSpc>
                <a:spcPct val="130000"/>
              </a:lnSpc>
              <a:defRPr/>
            </a:pPr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1828800" y="6242051"/>
            <a:ext cx="2895600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723" tIns="40636" rIns="82723" bIns="40636">
            <a:spAutoFit/>
          </a:bodyPr>
          <a:lstStyle>
            <a:lvl1pPr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0000CC"/>
              </a:buClr>
              <a:buSzPct val="75000"/>
              <a:buFont typeface="Monotype Sorts"/>
              <a:buNone/>
            </a:pPr>
            <a:r>
              <a:rPr lang="en-US" altLang="en-US" sz="1200" dirty="0">
                <a:solidFill>
                  <a:srgbClr val="FFFFFF"/>
                </a:solidFill>
                <a:latin typeface="Times New Roman" panose="02020603050405020304" pitchFamily="18" charset="0"/>
              </a:rPr>
              <a:t>Becoming A Helper - Chapter 1 (2)</a:t>
            </a:r>
          </a:p>
        </p:txBody>
      </p:sp>
    </p:spTree>
    <p:extLst>
      <p:ext uri="{BB962C8B-B14F-4D97-AF65-F5344CB8AC3E}">
        <p14:creationId xmlns:p14="http://schemas.microsoft.com/office/powerpoint/2010/main" val="252761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0" y="6248400"/>
            <a:ext cx="3200400" cy="4572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©2016 Cengage Learning. All rights reserved.</a:t>
            </a:r>
            <a:endParaRPr lang="en-US" altLang="en-US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dirty="0">
                <a:solidFill>
                  <a:schemeClr val="tx1"/>
                </a:solidFill>
                <a:latin typeface="Times New Roman" pitchFamily="18" charset="0"/>
              </a:rPr>
              <a:t>Portrait of the Ideal Helper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447800"/>
            <a:ext cx="8305800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latin typeface="Times New Roman" pitchFamily="18" charset="0"/>
              </a:rPr>
              <a:t>Helpers who make a significant difference: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sz="2400" dirty="0">
                <a:latin typeface="Times New Roman" pitchFamily="18" charset="0"/>
              </a:rPr>
              <a:t>assess their personal strengths and weaknesses.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emphasize the quality of the therapeutic relationship.</a:t>
            </a: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sz="2400" dirty="0">
                <a:latin typeface="Times New Roman" pitchFamily="18" charset="0"/>
              </a:rPr>
              <a:t>demonstrate curiosity and openness to learning.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sz="2400" dirty="0">
                <a:latin typeface="Times New Roman" pitchFamily="18" charset="0"/>
              </a:rPr>
              <a:t>have developed good interpersonal skills.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sz="2400" dirty="0">
                <a:latin typeface="Times New Roman" pitchFamily="18" charset="0"/>
              </a:rPr>
              <a:t>recognize that change requires hard work.</a:t>
            </a: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1828800" y="6242051"/>
            <a:ext cx="2667000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723" tIns="40636" rIns="82723" bIns="40636">
            <a:spAutoFit/>
          </a:bodyPr>
          <a:lstStyle>
            <a:lvl1pPr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0000CC"/>
              </a:buClr>
              <a:buSzPct val="75000"/>
              <a:buFont typeface="Monotype Sorts"/>
              <a:buNone/>
            </a:pPr>
            <a:r>
              <a:rPr lang="en-US" altLang="en-US" sz="1200" dirty="0">
                <a:solidFill>
                  <a:srgbClr val="FFFFFF"/>
                </a:solidFill>
                <a:latin typeface="Times New Roman" panose="02020603050405020304" pitchFamily="18" charset="0"/>
              </a:rPr>
              <a:t>Becoming A Helper - Chapter 1 (3)</a:t>
            </a:r>
          </a:p>
        </p:txBody>
      </p:sp>
    </p:spTree>
    <p:extLst>
      <p:ext uri="{BB962C8B-B14F-4D97-AF65-F5344CB8AC3E}">
        <p14:creationId xmlns:p14="http://schemas.microsoft.com/office/powerpoint/2010/main" val="322513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0" y="6248400"/>
            <a:ext cx="3200400" cy="4572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©2016 Cengage Learning. All rights reserved.</a:t>
            </a:r>
            <a:endParaRPr lang="en-US" altLang="en-US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33075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139858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 dirty="0">
                <a:solidFill>
                  <a:schemeClr val="tx1"/>
                </a:solidFill>
                <a:latin typeface="Times New Roman" pitchFamily="18" charset="0"/>
              </a:rPr>
              <a:t>Portrait of the Ideal Helper</a:t>
            </a:r>
          </a:p>
        </p:txBody>
      </p:sp>
      <p:sp>
        <p:nvSpPr>
          <p:cNvPr id="33075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0010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latin typeface="Times New Roman" pitchFamily="18" charset="0"/>
              </a:rPr>
              <a:t>Helpers who make a significant difference: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sz="2400" dirty="0">
                <a:latin typeface="Times New Roman" pitchFamily="18" charset="0"/>
              </a:rPr>
              <a:t>welcome and understand diversity.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sz="2400" dirty="0">
                <a:latin typeface="Times New Roman" pitchFamily="18" charset="0"/>
              </a:rPr>
              <a:t>are committed to being social justice advocates.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sz="2400" dirty="0">
                <a:latin typeface="Times New Roman" pitchFamily="18" charset="0"/>
              </a:rPr>
              <a:t>are aware of personal problems and their influence on interactions with clients.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sz="2400" dirty="0">
                <a:latin typeface="Times New Roman" pitchFamily="18" charset="0"/>
              </a:rPr>
              <a:t>have meaningful relationships with others.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sz="2400" dirty="0">
                <a:latin typeface="Times New Roman" pitchFamily="18" charset="0"/>
              </a:rPr>
              <a:t>are committed to self-care.</a:t>
            </a:r>
          </a:p>
        </p:txBody>
      </p:sp>
      <p:sp>
        <p:nvSpPr>
          <p:cNvPr id="8197" name="Text Box 1028"/>
          <p:cNvSpPr txBox="1">
            <a:spLocks noChangeArrowheads="1"/>
          </p:cNvSpPr>
          <p:nvPr/>
        </p:nvSpPr>
        <p:spPr bwMode="auto">
          <a:xfrm>
            <a:off x="1828800" y="6242051"/>
            <a:ext cx="3048000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723" tIns="40636" rIns="82723" bIns="40636">
            <a:spAutoFit/>
          </a:bodyPr>
          <a:lstStyle>
            <a:lvl1pPr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0000CC"/>
              </a:buClr>
              <a:buSzPct val="75000"/>
              <a:buFont typeface="Monotype Sorts"/>
              <a:buNone/>
            </a:pPr>
            <a:r>
              <a:rPr lang="en-US" altLang="en-US" sz="1200" dirty="0">
                <a:solidFill>
                  <a:srgbClr val="FFFFFF"/>
                </a:solidFill>
                <a:latin typeface="Times New Roman" panose="02020603050405020304" pitchFamily="18" charset="0"/>
              </a:rPr>
              <a:t>Becoming A Helper - Chapter 1 (4)</a:t>
            </a:r>
          </a:p>
        </p:txBody>
      </p:sp>
    </p:spTree>
    <p:extLst>
      <p:ext uri="{BB962C8B-B14F-4D97-AF65-F5344CB8AC3E}">
        <p14:creationId xmlns:p14="http://schemas.microsoft.com/office/powerpoint/2010/main" val="145056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0" y="6248400"/>
            <a:ext cx="3276600" cy="4572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©2016 Cengage Learning. All rights reserved.</a:t>
            </a:r>
            <a:endParaRPr lang="en-US" altLang="en-US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dirty="0">
                <a:solidFill>
                  <a:schemeClr val="tx1"/>
                </a:solidFill>
                <a:latin typeface="Times New Roman" pitchFamily="18" charset="0"/>
              </a:rPr>
              <a:t>Portrait of the Ideal Helper</a:t>
            </a:r>
          </a:p>
        </p:txBody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524001"/>
            <a:ext cx="7848600" cy="46069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latin typeface="Times New Roman" pitchFamily="18" charset="0"/>
              </a:rPr>
              <a:t>Helpers who make a significant difference: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sz="2400" dirty="0">
                <a:latin typeface="Times New Roman" pitchFamily="18" charset="0"/>
              </a:rPr>
              <a:t>are resourceful and flexible in applying strategies for change.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sz="2400" dirty="0">
                <a:latin typeface="Times New Roman" pitchFamily="18" charset="0"/>
              </a:rPr>
              <a:t>question life and engage in self-examination.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sz="2400" dirty="0">
                <a:latin typeface="Times New Roman" pitchFamily="18" charset="0"/>
              </a:rPr>
              <a:t>have a healthy sense of self-love and are not self-absorbed.</a:t>
            </a:r>
          </a:p>
          <a:p>
            <a:pPr lvl="1" eaLnBrk="1" hangingPunct="1">
              <a:lnSpc>
                <a:spcPct val="150000"/>
              </a:lnSpc>
              <a:defRPr/>
            </a:pPr>
            <a:endParaRPr lang="en-US" altLang="en-US" sz="2400" dirty="0">
              <a:latin typeface="Times New Roman" pitchFamily="18" charset="0"/>
            </a:endParaRPr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1828800" y="6242051"/>
            <a:ext cx="2743200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723" tIns="40636" rIns="82723" bIns="40636">
            <a:spAutoFit/>
          </a:bodyPr>
          <a:lstStyle>
            <a:lvl1pPr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0000CC"/>
              </a:buClr>
              <a:buSzPct val="75000"/>
              <a:buFont typeface="Monotype Sorts"/>
              <a:buNone/>
            </a:pPr>
            <a:r>
              <a:rPr lang="en-US" altLang="en-US" sz="1200" dirty="0">
                <a:solidFill>
                  <a:srgbClr val="FFFFFF"/>
                </a:solidFill>
                <a:latin typeface="Times New Roman" panose="02020603050405020304" pitchFamily="18" charset="0"/>
              </a:rPr>
              <a:t>Becoming A Helper - Chapter 1 (5)</a:t>
            </a:r>
          </a:p>
        </p:txBody>
      </p:sp>
    </p:spTree>
    <p:extLst>
      <p:ext uri="{BB962C8B-B14F-4D97-AF65-F5344CB8AC3E}">
        <p14:creationId xmlns:p14="http://schemas.microsoft.com/office/powerpoint/2010/main" val="71950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Helper Profile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Helper Role not for everyone: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High Self-awareness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High Socio-emotional IQ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Pro-social/Like people (even if introverted)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Good Communication and Emotional Skills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Nonverbal Attunement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</a:rPr>
              <a:t>©2011, Brooks/ Cole Publishing, A Division of Cengage Learning, Inc.</a:t>
            </a:r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519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0" y="6248400"/>
            <a:ext cx="3276600" cy="4572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©2016 Cengage Learning. All rights reserved.</a:t>
            </a:r>
            <a:endParaRPr lang="en-US" altLang="en-US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en-US" dirty="0">
              <a:solidFill>
                <a:srgbClr val="FFFFFF"/>
              </a:solidFill>
            </a:endParaRPr>
          </a:p>
        </p:txBody>
      </p:sp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dirty="0">
                <a:solidFill>
                  <a:schemeClr val="tx1"/>
                </a:solidFill>
                <a:latin typeface="Times New Roman" pitchFamily="18" charset="0"/>
              </a:rPr>
              <a:t>Overview of Helping Professions</a:t>
            </a:r>
          </a:p>
        </p:txBody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752600"/>
            <a:ext cx="8229600" cy="4343400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en-US" altLang="en-US" sz="2000" dirty="0">
                <a:latin typeface="Times New Roman" pitchFamily="18" charset="0"/>
              </a:rPr>
              <a:t>Social </a:t>
            </a:r>
            <a:r>
              <a:rPr lang="en-US" altLang="en-US" sz="2000" dirty="0" smtClean="0">
                <a:latin typeface="Times New Roman" pitchFamily="18" charset="0"/>
              </a:rPr>
              <a:t>work: LCSW</a:t>
            </a:r>
          </a:p>
          <a:p>
            <a:pPr eaLnBrk="1" hangingPunct="1">
              <a:lnSpc>
                <a:spcPct val="200000"/>
              </a:lnSpc>
              <a:defRPr/>
            </a:pPr>
            <a:r>
              <a:rPr lang="en-US" altLang="en-US" sz="2000" dirty="0" smtClean="0">
                <a:latin typeface="Times New Roman" pitchFamily="18" charset="0"/>
              </a:rPr>
              <a:t>College counselor</a:t>
            </a:r>
            <a:endParaRPr lang="en-US" altLang="en-US" sz="2000" dirty="0">
              <a:latin typeface="Times New Roman" pitchFamily="18" charset="0"/>
            </a:endParaRPr>
          </a:p>
          <a:p>
            <a:pPr eaLnBrk="1" hangingPunct="1">
              <a:lnSpc>
                <a:spcPct val="200000"/>
              </a:lnSpc>
              <a:defRPr/>
            </a:pPr>
            <a:r>
              <a:rPr lang="en-US" altLang="en-US" sz="2000" dirty="0">
                <a:latin typeface="Times New Roman" pitchFamily="18" charset="0"/>
              </a:rPr>
              <a:t>Couples and family </a:t>
            </a:r>
            <a:r>
              <a:rPr lang="en-US" altLang="en-US" sz="2000" dirty="0" smtClean="0">
                <a:latin typeface="Times New Roman" pitchFamily="18" charset="0"/>
              </a:rPr>
              <a:t>counseling: MFT</a:t>
            </a:r>
            <a:endParaRPr lang="en-US" altLang="en-US" sz="2000" dirty="0">
              <a:latin typeface="Times New Roman" pitchFamily="18" charset="0"/>
            </a:endParaRPr>
          </a:p>
          <a:p>
            <a:pPr eaLnBrk="1" hangingPunct="1">
              <a:lnSpc>
                <a:spcPct val="200000"/>
              </a:lnSpc>
              <a:defRPr/>
            </a:pPr>
            <a:r>
              <a:rPr lang="en-US" altLang="en-US" sz="2000" dirty="0">
                <a:latin typeface="Times New Roman" pitchFamily="18" charset="0"/>
              </a:rPr>
              <a:t>Clinical and counseling </a:t>
            </a:r>
            <a:r>
              <a:rPr lang="en-US" altLang="en-US" sz="2000" dirty="0" smtClean="0">
                <a:latin typeface="Times New Roman" pitchFamily="18" charset="0"/>
              </a:rPr>
              <a:t>psychology: What is the diff between two?</a:t>
            </a:r>
            <a:endParaRPr lang="en-US" altLang="en-US" sz="2000" dirty="0">
              <a:latin typeface="Times New Roman" pitchFamily="18" charset="0"/>
            </a:endParaRPr>
          </a:p>
          <a:p>
            <a:pPr eaLnBrk="1" hangingPunct="1">
              <a:lnSpc>
                <a:spcPct val="200000"/>
              </a:lnSpc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Clinical mental health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counseling </a:t>
            </a:r>
          </a:p>
          <a:p>
            <a:pPr eaLnBrk="1" hangingPunct="1">
              <a:lnSpc>
                <a:spcPct val="200000"/>
              </a:lnSpc>
              <a:defRPr/>
            </a:pPr>
            <a:r>
              <a:rPr lang="en-US" altLang="en-US" sz="2000" dirty="0" smtClean="0">
                <a:latin typeface="Times New Roman" pitchFamily="18" charset="0"/>
                <a:cs typeface="Times New Roman" pitchFamily="18" charset="0"/>
              </a:rPr>
              <a:t>Psychiatric Nursing</a:t>
            </a:r>
            <a:endParaRPr lang="en-US" altLang="en-US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en-US" altLang="en-US" sz="2400" dirty="0">
              <a:latin typeface="Times New Roman" pitchFamily="18" charset="0"/>
            </a:endParaRPr>
          </a:p>
        </p:txBody>
      </p:sp>
      <p:sp>
        <p:nvSpPr>
          <p:cNvPr id="10245" name="Text Box 4"/>
          <p:cNvSpPr txBox="1">
            <a:spLocks noChangeArrowheads="1"/>
          </p:cNvSpPr>
          <p:nvPr/>
        </p:nvSpPr>
        <p:spPr bwMode="auto">
          <a:xfrm>
            <a:off x="2057400" y="6248401"/>
            <a:ext cx="2667000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723" tIns="40636" rIns="82723" bIns="40636">
            <a:spAutoFit/>
          </a:bodyPr>
          <a:lstStyle>
            <a:lvl1pPr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366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36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0000CC"/>
              </a:buClr>
              <a:buSzPct val="75000"/>
              <a:buFont typeface="Monotype Sorts"/>
              <a:buNone/>
            </a:pPr>
            <a:r>
              <a:rPr lang="en-US" altLang="en-US" sz="1200" dirty="0">
                <a:solidFill>
                  <a:srgbClr val="FFFFFF"/>
                </a:solidFill>
                <a:latin typeface="Times New Roman" panose="02020603050405020304" pitchFamily="18" charset="0"/>
              </a:rPr>
              <a:t>Becoming A Helper - Chapter 1 (6)</a:t>
            </a:r>
          </a:p>
        </p:txBody>
      </p:sp>
    </p:spTree>
    <p:extLst>
      <p:ext uri="{BB962C8B-B14F-4D97-AF65-F5344CB8AC3E}">
        <p14:creationId xmlns:p14="http://schemas.microsoft.com/office/powerpoint/2010/main" val="292671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487" tIns="44450" rIns="90487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487" tIns="44450" rIns="90487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1352</Words>
  <Application>Microsoft Office PowerPoint</Application>
  <PresentationFormat>Custom</PresentationFormat>
  <Paragraphs>209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Beam</vt:lpstr>
      <vt:lpstr>Becoming A Helper   </vt:lpstr>
      <vt:lpstr>Chapter 1</vt:lpstr>
      <vt:lpstr>What Are Your Needs as a Helper?</vt:lpstr>
      <vt:lpstr>What Are Your Needs as a Helper?</vt:lpstr>
      <vt:lpstr>Portrait of the Ideal Helper</vt:lpstr>
      <vt:lpstr>Portrait of the Ideal Helper</vt:lpstr>
      <vt:lpstr>Portrait of the Ideal Helper</vt:lpstr>
      <vt:lpstr>Helper Profile Summary</vt:lpstr>
      <vt:lpstr>Overview of Helping Professions</vt:lpstr>
      <vt:lpstr>Areas of Focus</vt:lpstr>
      <vt:lpstr>Overview of Helping Professions</vt:lpstr>
      <vt:lpstr>Factors in Choosing a Career Path</vt:lpstr>
      <vt:lpstr>Factors in Choosing a Career Path</vt:lpstr>
      <vt:lpstr>Factors in Choosing a Career Path</vt:lpstr>
      <vt:lpstr>Know Thyself:</vt:lpstr>
      <vt:lpstr>Therapist’s issues</vt:lpstr>
      <vt:lpstr>Therapist’s Issues</vt:lpstr>
      <vt:lpstr>Help for the Helper</vt:lpstr>
      <vt:lpstr>Working with Family of Origin Issues</vt:lpstr>
      <vt:lpstr>Genogram Work</vt:lpstr>
      <vt:lpstr>Therapist’s Values</vt:lpstr>
      <vt:lpstr>Values in Helping Role</vt:lpstr>
      <vt:lpstr>Therapist’s Values</vt:lpstr>
      <vt:lpstr>How to resolve value conflicts?</vt:lpstr>
      <vt:lpstr>Value Laden Issues</vt:lpstr>
      <vt:lpstr>Self-Awareness Group Exercise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Becoming A Helper</dc:title>
  <dc:creator>Elizabeth Momb</dc:creator>
  <cp:lastModifiedBy>Saadia McLeod</cp:lastModifiedBy>
  <cp:revision>16</cp:revision>
  <dcterms:created xsi:type="dcterms:W3CDTF">2014-11-27T03:38:23Z</dcterms:created>
  <dcterms:modified xsi:type="dcterms:W3CDTF">2017-09-12T23:35:12Z</dcterms:modified>
</cp:coreProperties>
</file>