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Challenging Clients: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Fostering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maladaptive feelings, motives, and desire.</a:t>
            </a:r>
          </a:p>
          <a:p>
            <a:r>
              <a:rPr lang="en-US" dirty="0" smtClean="0"/>
              <a:t>Awareness of Ambivalent feelings</a:t>
            </a:r>
          </a:p>
          <a:p>
            <a:r>
              <a:rPr lang="en-US" dirty="0" smtClean="0"/>
              <a:t>Not taking responsibility for actions</a:t>
            </a:r>
          </a:p>
          <a:p>
            <a:r>
              <a:rPr lang="en-US" dirty="0" smtClean="0"/>
              <a:t>Reduce </a:t>
            </a:r>
            <a:r>
              <a:rPr lang="en-US" dirty="0" smtClean="0"/>
              <a:t>Denial, Displacement, Rationalization, Projection, Sublimation</a:t>
            </a:r>
            <a:endParaRPr lang="en-US" dirty="0" smtClean="0"/>
          </a:p>
          <a:p>
            <a:r>
              <a:rPr lang="en-US" dirty="0" smtClean="0"/>
              <a:t>Understand self more deeply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Psychodynamic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before Interpretation:</a:t>
            </a:r>
          </a:p>
          <a:p>
            <a:pPr lvl="1"/>
            <a:r>
              <a:rPr lang="en-US" dirty="0" smtClean="0"/>
              <a:t>Defenses must be confronted and lowered for an interpretation to create an “Aha!” moment</a:t>
            </a:r>
          </a:p>
          <a:p>
            <a:pPr lvl="2"/>
            <a:r>
              <a:rPr lang="en-US" b="1" dirty="0" smtClean="0"/>
              <a:t>Why may that be?</a:t>
            </a:r>
          </a:p>
          <a:p>
            <a:pPr lvl="2"/>
            <a:endParaRPr lang="en-US" b="1" dirty="0"/>
          </a:p>
          <a:p>
            <a:pPr lvl="3"/>
            <a:r>
              <a:rPr lang="en-US" b="1" dirty="0" smtClean="0"/>
              <a:t>How do defenses get in the way of insight?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32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Gentle Challenge: Note </a:t>
            </a:r>
            <a:r>
              <a:rPr lang="en-US" dirty="0" smtClean="0"/>
              <a:t>Discrepancies</a:t>
            </a:r>
            <a:br>
              <a:rPr lang="en-US" dirty="0" smtClean="0"/>
            </a:br>
            <a:r>
              <a:rPr lang="en-US" sz="2400" b="1" i="1" dirty="0" smtClean="0"/>
              <a:t>Group Exercise: create a client scenario reflecting each type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Contradictory Statement </a:t>
            </a:r>
            <a:r>
              <a:rPr lang="en-US" dirty="0" smtClean="0"/>
              <a:t>(say you enjoy your family and also state you can’t be around them very long)</a:t>
            </a:r>
          </a:p>
          <a:p>
            <a:r>
              <a:rPr lang="en-US" u="sng" dirty="0" smtClean="0"/>
              <a:t>Actions contradict words </a:t>
            </a:r>
            <a:r>
              <a:rPr lang="en-US" dirty="0" smtClean="0"/>
              <a:t>(claim to have high self worth but engage in self-destructive behaviors)</a:t>
            </a:r>
          </a:p>
          <a:p>
            <a:r>
              <a:rPr lang="en-US" u="sng" dirty="0" smtClean="0"/>
              <a:t>Contradictory feelings</a:t>
            </a:r>
            <a:r>
              <a:rPr lang="en-US" dirty="0" smtClean="0"/>
              <a:t> (Middle school girl states she hates a boy that she can’t stop following around)</a:t>
            </a:r>
          </a:p>
          <a:p>
            <a:r>
              <a:rPr lang="en-US" u="sng" dirty="0" smtClean="0"/>
              <a:t>Values and </a:t>
            </a:r>
            <a:r>
              <a:rPr lang="en-US" u="sng" dirty="0" smtClean="0"/>
              <a:t>Behaviors </a:t>
            </a:r>
            <a:r>
              <a:rPr lang="en-US" dirty="0" smtClean="0"/>
              <a:t>(greed is a moral sin, yet enjoy expensive hobbies)</a:t>
            </a:r>
            <a:endParaRPr lang="en-US" u="sng" dirty="0" smtClean="0"/>
          </a:p>
          <a:p>
            <a:r>
              <a:rPr lang="en-US" u="sng" dirty="0" smtClean="0"/>
              <a:t>Self-view and Real </a:t>
            </a:r>
            <a:r>
              <a:rPr lang="en-US" u="sng" dirty="0" smtClean="0"/>
              <a:t>Self </a:t>
            </a:r>
            <a:r>
              <a:rPr lang="en-US" dirty="0" smtClean="0"/>
              <a:t>(low self-worth yet thought of highly in community)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Theory</a:t>
            </a:r>
            <a:r>
              <a:rPr lang="en-US" u="sng" dirty="0" smtClean="0"/>
              <a:t>: Irrational thoughts and beliefs source of maladaptation</a:t>
            </a:r>
          </a:p>
          <a:p>
            <a:pPr lvl="1"/>
            <a:r>
              <a:rPr lang="en-US" dirty="0" smtClean="0"/>
              <a:t>Challenge erroneous thoughts</a:t>
            </a:r>
          </a:p>
          <a:p>
            <a:pPr lvl="1"/>
            <a:r>
              <a:rPr lang="en-US" dirty="0" smtClean="0"/>
              <a:t>Challenge illogical thoughts</a:t>
            </a:r>
          </a:p>
          <a:p>
            <a:pPr lvl="1"/>
            <a:endParaRPr lang="en-US" dirty="0"/>
          </a:p>
          <a:p>
            <a:r>
              <a:rPr lang="en-US" dirty="0" smtClean="0"/>
              <a:t>Complication: Beware not to turn therapy session into a debate or argument.</a:t>
            </a:r>
          </a:p>
          <a:p>
            <a:pPr lvl="1"/>
            <a:r>
              <a:rPr lang="en-US" b="1" dirty="0" smtClean="0"/>
              <a:t>Why?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9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Gestalt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Chair technique: clarifies inner conflict, contractor views and feelings</a:t>
            </a:r>
          </a:p>
          <a:p>
            <a:pPr lvl="1"/>
            <a:r>
              <a:rPr lang="en-US" b="1" i="1" dirty="0" smtClean="0"/>
              <a:t>Group Exercise: work through a discrepancy pattern noted in earlier exercise</a:t>
            </a:r>
          </a:p>
          <a:p>
            <a:pPr marL="914400" lvl="2" indent="0">
              <a:buNone/>
            </a:pPr>
            <a:r>
              <a:rPr lang="en-US" b="1" i="1" dirty="0" smtClean="0"/>
              <a:t>(In mock dyad session)</a:t>
            </a:r>
            <a:endParaRPr lang="en-US" b="1" i="1" dirty="0"/>
          </a:p>
          <a:p>
            <a:endParaRPr lang="en-US" b="1" i="1" dirty="0" smtClean="0"/>
          </a:p>
          <a:p>
            <a:r>
              <a:rPr lang="en-US" dirty="0" smtClean="0"/>
              <a:t>Empty Chair technique: Express unspoken thoughts and feelings; clarity in </a:t>
            </a:r>
            <a:r>
              <a:rPr lang="en-US" dirty="0" smtClean="0"/>
              <a:t>process</a:t>
            </a:r>
          </a:p>
          <a:p>
            <a:pPr lvl="1"/>
            <a:r>
              <a:rPr lang="en-US" b="1" i="1" dirty="0" smtClean="0"/>
              <a:t>Group Exercise: Jeffery Case- address unspoken issue with Mom, and with Dad.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91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Responses to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Client Denies challenge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socratic</a:t>
            </a:r>
            <a:r>
              <a:rPr lang="en-US" dirty="0" smtClean="0"/>
              <a:t> approach</a:t>
            </a:r>
            <a:endParaRPr lang="en-US" dirty="0"/>
          </a:p>
          <a:p>
            <a:r>
              <a:rPr lang="en-US" dirty="0" smtClean="0"/>
              <a:t>No Reaction</a:t>
            </a:r>
          </a:p>
          <a:p>
            <a:pPr lvl="1"/>
            <a:r>
              <a:rPr lang="en-US" dirty="0" smtClean="0"/>
              <a:t>Assess reason for resistance to </a:t>
            </a:r>
            <a:r>
              <a:rPr lang="en-US" dirty="0" smtClean="0"/>
              <a:t>therapist (</a:t>
            </a:r>
            <a:r>
              <a:rPr lang="en-US" smtClean="0"/>
              <a:t>therapeutic relationship)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Client accepts aspects of challenge</a:t>
            </a:r>
          </a:p>
          <a:p>
            <a:r>
              <a:rPr lang="en-US" dirty="0" smtClean="0"/>
              <a:t>Client responds with new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llenging Clients: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Rationale for Challeng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sychodynamic Approach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Gentle Challenge: Note Discrepancies&amp;quot;&quot;/&gt;&lt;property id=&quot;20307&quot; value=&quot;259&quot;/&gt;&lt;/object&gt;&lt;object type=&quot;3&quot; unique_id=&quot;10056&quot;&gt;&lt;property id=&quot;20148&quot; value=&quot;5&quot;/&gt;&lt;property id=&quot;20300&quot; value=&quot;Slide 5 - &amp;quot;Challenging Thoughts&amp;quot;&quot;/&gt;&lt;property id=&quot;20307&quot; value=&quot;260&quot;/&gt;&lt;/object&gt;&lt;object type=&quot;3&quot; unique_id=&quot;10057&quot;&gt;&lt;property id=&quot;20148&quot; value=&quot;5&quot;/&gt;&lt;property id=&quot;20300&quot; value=&quot;Slide 6 - &amp;quot;Challenge: Gestalt Approach&amp;quot;&quot;/&gt;&lt;property id=&quot;20307&quot; value=&quot;261&quot;/&gt;&lt;/object&gt;&lt;object type=&quot;3&quot; unique_id=&quot;10082&quot;&gt;&lt;property id=&quot;20148&quot; value=&quot;5&quot;/&gt;&lt;property id=&quot;20300&quot; value=&quot;Slide 7 - &amp;quot;Responses to Challenges&amp;quot;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291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Challenging Clients:</vt:lpstr>
      <vt:lpstr>Rationale for Challenge</vt:lpstr>
      <vt:lpstr>Psychodynamic Approach</vt:lpstr>
      <vt:lpstr>Gentle Challenge: Note Discrepancies Group Exercise: create a client scenario reflecting each type</vt:lpstr>
      <vt:lpstr>Challenging Thoughts</vt:lpstr>
      <vt:lpstr>Challenge: Gestalt Approach</vt:lpstr>
      <vt:lpstr>Responses to Challenges</vt:lpstr>
    </vt:vector>
  </TitlesOfParts>
  <Company>Cal Poly Pomona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Clients:</dc:title>
  <dc:creator>Saadia A. Mcleod</dc:creator>
  <cp:lastModifiedBy>Saadia McLeod</cp:lastModifiedBy>
  <cp:revision>7</cp:revision>
  <dcterms:created xsi:type="dcterms:W3CDTF">2017-11-06T23:03:07Z</dcterms:created>
  <dcterms:modified xsi:type="dcterms:W3CDTF">2017-11-07T03:50:07Z</dcterms:modified>
</cp:coreProperties>
</file>