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2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9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6164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6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488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40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9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71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5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3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1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23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89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87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8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2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7A525-4896-40F4-ABD6-5B3E565BBC8C}" type="datetimeFigureOut">
              <a:rPr lang="en-US" smtClean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EEA4AF-3A86-4000-8A4E-0450BE4FDF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53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Exploration and Attending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89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Facial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Universal in Meaning: Joy, Disgust, Happiness, Anger</a:t>
            </a:r>
          </a:p>
          <a:p>
            <a:pPr lvl="1"/>
            <a:r>
              <a:rPr lang="en-US" dirty="0" smtClean="0"/>
              <a:t>(frown, clenched jaw, rolling eyes, etc.)</a:t>
            </a:r>
          </a:p>
          <a:p>
            <a:r>
              <a:rPr lang="en-US" dirty="0" smtClean="0"/>
              <a:t>Can be Masked</a:t>
            </a:r>
          </a:p>
          <a:p>
            <a:endParaRPr lang="en-US" dirty="0"/>
          </a:p>
          <a:p>
            <a:r>
              <a:rPr lang="en-US" dirty="0" smtClean="0"/>
              <a:t>Artificial or forced Expression : undermines trust</a:t>
            </a:r>
          </a:p>
          <a:p>
            <a:endParaRPr lang="en-US" dirty="0"/>
          </a:p>
          <a:p>
            <a:r>
              <a:rPr lang="en-US" dirty="0" smtClean="0"/>
              <a:t>Smiling: communicates warmth but can be distancing in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3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Touching in Therapy?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Potentially Problematic:  BEST TO AVOID</a:t>
            </a:r>
          </a:p>
          <a:p>
            <a:pPr lvl="1"/>
            <a:r>
              <a:rPr lang="en-US" dirty="0" smtClean="0"/>
              <a:t>Boundary Violation</a:t>
            </a:r>
          </a:p>
          <a:p>
            <a:pPr lvl="1"/>
            <a:r>
              <a:rPr lang="en-US" dirty="0" smtClean="0"/>
              <a:t>Potentially Exploitive</a:t>
            </a:r>
          </a:p>
          <a:p>
            <a:pPr lvl="1"/>
            <a:r>
              <a:rPr lang="en-US" dirty="0" smtClean="0"/>
              <a:t>Distorts nature of therapeutic relationships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Consider Clients’ Presentation: </a:t>
            </a:r>
          </a:p>
          <a:p>
            <a:pPr lvl="2"/>
            <a:r>
              <a:rPr lang="en-US" dirty="0" smtClean="0"/>
              <a:t>Hx of Sexual or Physical Abuse</a:t>
            </a:r>
          </a:p>
          <a:p>
            <a:pPr lvl="2"/>
            <a:r>
              <a:rPr lang="en-US" dirty="0" smtClean="0"/>
              <a:t>Hx of disempowerment</a:t>
            </a:r>
          </a:p>
          <a:p>
            <a:pPr lvl="2"/>
            <a:r>
              <a:rPr lang="en-US" dirty="0" smtClean="0"/>
              <a:t>Hx of exploitation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7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Paraverbal Behaviors in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Facilitate Attending:</a:t>
            </a:r>
          </a:p>
          <a:p>
            <a:endParaRPr lang="en-US" dirty="0"/>
          </a:p>
          <a:p>
            <a:pPr lvl="1"/>
            <a:r>
              <a:rPr lang="en-US" dirty="0" smtClean="0"/>
              <a:t>Tone of Voice: Strong decisive voice, soft empathic voice, matter of fact voice</a:t>
            </a:r>
          </a:p>
          <a:p>
            <a:pPr lvl="2"/>
            <a:r>
              <a:rPr lang="en-US" dirty="0" smtClean="0"/>
              <a:t>Which is most appropriate for the client?</a:t>
            </a:r>
          </a:p>
          <a:p>
            <a:pPr lvl="2"/>
            <a:r>
              <a:rPr lang="en-US" dirty="0" smtClean="0"/>
              <a:t>Soft empathic voice most facilitates exploration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Grammatical Style: Match your client’s language and grammatical style.  That is, keep your vocabulary at the same range; does not mean speak the same slang style as your client!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24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 Exercise: Attending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Client: Talk about a problem you are currently grappling with </a:t>
            </a:r>
            <a:r>
              <a:rPr lang="en-US" smtClean="0"/>
              <a:t>and elicit </a:t>
            </a:r>
            <a:r>
              <a:rPr lang="en-US" dirty="0" smtClean="0"/>
              <a:t>strong feelings.</a:t>
            </a:r>
          </a:p>
          <a:p>
            <a:endParaRPr lang="en-US" dirty="0"/>
          </a:p>
          <a:p>
            <a:r>
              <a:rPr lang="en-US" dirty="0" smtClean="0"/>
              <a:t>Therapist: Use attending behaviors to communicate involvement; observe client’s response process; Remain silent, focus solely on attending, observing, listening</a:t>
            </a:r>
          </a:p>
          <a:p>
            <a:endParaRPr lang="en-US" dirty="0"/>
          </a:p>
          <a:p>
            <a:r>
              <a:rPr lang="en-US" dirty="0" smtClean="0"/>
              <a:t>Observer: Ask Therapist about the following: Facial expression, eye movement, eye contact, body posture, breathing patterns, &amp; gestures. Ask therapist to summarize what client said.</a:t>
            </a:r>
          </a:p>
          <a:p>
            <a:pPr marL="457200" lvl="1" indent="0">
              <a:buNone/>
            </a:pPr>
            <a:r>
              <a:rPr lang="en-US" dirty="0" smtClean="0"/>
              <a:t>(see next slide)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 Exercise: Attending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Observer (cont):</a:t>
            </a:r>
          </a:p>
          <a:p>
            <a:pPr lvl="1"/>
            <a:r>
              <a:rPr lang="en-US" dirty="0" smtClean="0"/>
              <a:t>Ask therapist to summarize what the client said.</a:t>
            </a:r>
          </a:p>
          <a:p>
            <a:pPr lvl="2"/>
            <a:r>
              <a:rPr lang="en-US" dirty="0" smtClean="0"/>
              <a:t>Did you notice shifts in conversation, volume, tone, pace of speech?</a:t>
            </a:r>
          </a:p>
          <a:p>
            <a:pPr lvl="2"/>
            <a:r>
              <a:rPr lang="en-US" dirty="0" smtClean="0"/>
              <a:t>Describe the client’s speaking style. (direct, clear, logical, circumstantial, casual, tangential, loose, etc.)</a:t>
            </a:r>
          </a:p>
          <a:p>
            <a:pPr lvl="2"/>
            <a:r>
              <a:rPr lang="en-US" dirty="0" smtClean="0"/>
              <a:t>Did you tune out or stop listening at any point?</a:t>
            </a:r>
          </a:p>
          <a:p>
            <a:pPr lvl="2"/>
            <a:r>
              <a:rPr lang="en-US" dirty="0" smtClean="0"/>
              <a:t>Did anything make it hard to listen?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Client: How did you feel in this process? How easy or difficult was it to share?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96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Rogerian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Centered Therapy: All people have capacity for healing and growth towards SELF ACTUALIZATION</a:t>
            </a:r>
          </a:p>
          <a:p>
            <a:endParaRPr lang="en-US" dirty="0"/>
          </a:p>
          <a:p>
            <a:r>
              <a:rPr lang="en-US" dirty="0" smtClean="0"/>
              <a:t>Therapist role : facilitate a relationship that is conducive to that quest</a:t>
            </a:r>
          </a:p>
          <a:p>
            <a:endParaRPr lang="en-US" dirty="0"/>
          </a:p>
          <a:p>
            <a:r>
              <a:rPr lang="en-US" dirty="0" smtClean="0"/>
              <a:t>Theory of Personality Development: Unconditional Positive Regard from early attachments (parents) provide the basis for healthy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3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Conditions of Worth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Conditional Positive regard: teaches children that their essential self is not sufficient and to replace it with that which is dictated by parents</a:t>
            </a:r>
          </a:p>
          <a:p>
            <a:pPr lvl="1"/>
            <a:r>
              <a:rPr lang="en-US" dirty="0" smtClean="0"/>
              <a:t>Exp: “ I won’t praise you unless you excel above all others”</a:t>
            </a:r>
          </a:p>
          <a:p>
            <a:pPr lvl="3"/>
            <a:r>
              <a:rPr lang="en-US" dirty="0" smtClean="0"/>
              <a:t>“I will not love you unless you allow me to control you”</a:t>
            </a:r>
          </a:p>
          <a:p>
            <a:pPr lvl="3"/>
            <a:r>
              <a:rPr lang="en-US" dirty="0" smtClean="0"/>
              <a:t>“I will not love you unless you take care of my feelings”</a:t>
            </a:r>
          </a:p>
          <a:p>
            <a:pPr lvl="3"/>
            <a:r>
              <a:rPr lang="en-US" dirty="0" smtClean="0"/>
              <a:t>“You must be intelligent and perfect to earn my love and praise”</a:t>
            </a:r>
          </a:p>
          <a:p>
            <a:pPr lvl="3"/>
            <a:endParaRPr lang="en-US" dirty="0"/>
          </a:p>
          <a:p>
            <a:pPr lvl="3"/>
            <a:r>
              <a:rPr lang="en-US" dirty="0" smtClean="0"/>
              <a:t>These are stark examples, most often the conditions of worth are less blatant and communicated tacitly through patterns of reward/praise.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Conditional Regard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Incongruency in self-concept: leads to conflicted sense of self</a:t>
            </a:r>
          </a:p>
          <a:p>
            <a:pPr lvl="1"/>
            <a:r>
              <a:rPr lang="en-US" dirty="0" smtClean="0"/>
              <a:t>Clients have difficulty acknowledging their feeling, inner life</a:t>
            </a:r>
          </a:p>
          <a:p>
            <a:pPr lvl="1"/>
            <a:r>
              <a:rPr lang="en-US" dirty="0" smtClean="0"/>
              <a:t>Clients have difficulty knowing who they are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These children have chosen to replace their true self with that which parents imposed.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These children choose parental admiration over self-acceptance.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Defenses: perceptual distortion (parents are not abusive, just stressed), Denial (client refuses to acknowledge the lack of time her parents devote to her)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0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Key: Awareness of Distorted or Denied Experience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Six Conditions that Facilitate Change towards Reintegration:</a:t>
            </a:r>
          </a:p>
          <a:p>
            <a:pPr lvl="2"/>
            <a:r>
              <a:rPr lang="en-US" dirty="0" smtClean="0"/>
              <a:t>Emotional connection in therapy</a:t>
            </a:r>
          </a:p>
          <a:p>
            <a:pPr lvl="2"/>
            <a:r>
              <a:rPr lang="en-US" dirty="0" smtClean="0"/>
              <a:t>Client experiences incongruency; anxiety (must not feel comfortable)</a:t>
            </a:r>
          </a:p>
          <a:p>
            <a:pPr lvl="2"/>
            <a:r>
              <a:rPr lang="en-US" dirty="0" smtClean="0"/>
              <a:t>Therapist creates a congruent and genuine relationship</a:t>
            </a:r>
          </a:p>
          <a:p>
            <a:pPr lvl="2"/>
            <a:r>
              <a:rPr lang="en-US" dirty="0" smtClean="0"/>
              <a:t>Therapist promotes Unconditional Positive Regard</a:t>
            </a:r>
          </a:p>
          <a:p>
            <a:pPr lvl="2"/>
            <a:r>
              <a:rPr lang="en-US" dirty="0" smtClean="0"/>
              <a:t>Therapist feels empathic towards client</a:t>
            </a:r>
          </a:p>
          <a:p>
            <a:pPr lvl="2"/>
            <a:r>
              <a:rPr lang="en-US" b="1" dirty="0" smtClean="0"/>
              <a:t>Client is able to experience the congruency, unconditional positive regard, &amp; empathy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944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Goals for Exploration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Rapport: Therapist conveys understanding and values the client</a:t>
            </a:r>
          </a:p>
          <a:p>
            <a:endParaRPr lang="en-US" dirty="0"/>
          </a:p>
          <a:p>
            <a:r>
              <a:rPr lang="en-US" dirty="0" smtClean="0"/>
              <a:t>Trust: Develops through circles of congruent statements</a:t>
            </a:r>
          </a:p>
          <a:p>
            <a:endParaRPr lang="en-US" dirty="0"/>
          </a:p>
          <a:p>
            <a:r>
              <a:rPr lang="en-US" dirty="0" smtClean="0"/>
              <a:t>Attending: </a:t>
            </a:r>
            <a:r>
              <a:rPr lang="en-US" b="1" dirty="0" smtClean="0"/>
              <a:t>Nonverbal communication </a:t>
            </a:r>
            <a:r>
              <a:rPr lang="en-US" dirty="0" smtClean="0"/>
              <a:t>(eye contact, posture, facial expressions, head nods, space, silence)</a:t>
            </a:r>
          </a:p>
          <a:p>
            <a:pPr lvl="2"/>
            <a:r>
              <a:rPr lang="en-US" dirty="0" smtClean="0"/>
              <a:t>Matching clients’ grammatical style</a:t>
            </a:r>
          </a:p>
          <a:p>
            <a:endParaRPr lang="en-US" dirty="0"/>
          </a:p>
          <a:p>
            <a:r>
              <a:rPr lang="en-US" dirty="0" smtClean="0"/>
              <a:t>Listening : reflecting accurately</a:t>
            </a:r>
          </a:p>
          <a:p>
            <a:endParaRPr lang="en-US" dirty="0"/>
          </a:p>
          <a:p>
            <a:r>
              <a:rPr lang="en-US" dirty="0" smtClean="0"/>
              <a:t>Observing: attentive to clients’ nonverbal process; attunement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Nonverbal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90+% of the message is in the nonverbal behavior</a:t>
            </a:r>
          </a:p>
          <a:p>
            <a:pPr lvl="1"/>
            <a:r>
              <a:rPr lang="en-US" dirty="0" smtClean="0"/>
              <a:t>Why?</a:t>
            </a:r>
            <a:endParaRPr lang="en-US" dirty="0"/>
          </a:p>
          <a:p>
            <a:r>
              <a:rPr lang="en-US" dirty="0" smtClean="0"/>
              <a:t>Kinesics: Body Language</a:t>
            </a:r>
          </a:p>
          <a:p>
            <a:pPr lvl="1"/>
            <a:r>
              <a:rPr lang="en-US" dirty="0" smtClean="0"/>
              <a:t>Cultural Variation</a:t>
            </a:r>
          </a:p>
          <a:p>
            <a:pPr lvl="1"/>
            <a:r>
              <a:rPr lang="en-US" dirty="0" smtClean="0"/>
              <a:t>Norms Vary Culturally, Family norms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American Culture ?</a:t>
            </a:r>
          </a:p>
          <a:p>
            <a:pPr marL="914400" lvl="2" indent="0">
              <a:buNone/>
            </a:pPr>
            <a:r>
              <a:rPr lang="en-US" dirty="0" smtClean="0"/>
              <a:t>Southern European Culture?</a:t>
            </a:r>
          </a:p>
          <a:p>
            <a:pPr marL="914400" lvl="2" indent="0">
              <a:buNone/>
            </a:pPr>
            <a:r>
              <a:rPr lang="en-US" dirty="0" smtClean="0"/>
              <a:t>Middle Eastern Culture?</a:t>
            </a:r>
          </a:p>
          <a:p>
            <a:pPr marL="914400" lvl="2" indent="0">
              <a:buNone/>
            </a:pPr>
            <a:r>
              <a:rPr lang="en-US" dirty="0" smtClean="0"/>
              <a:t>Eas</a:t>
            </a:r>
            <a:r>
              <a:rPr lang="en-US" dirty="0" smtClean="0"/>
              <a:t>t Asian Culture?</a:t>
            </a:r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0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Nonverbal Behaviors in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Facilitate Attending:</a:t>
            </a:r>
          </a:p>
          <a:p>
            <a:pPr lvl="1"/>
            <a:r>
              <a:rPr lang="en-US" dirty="0" smtClean="0"/>
              <a:t>Emblems: Replace words with gestures (hand over mouth)</a:t>
            </a:r>
          </a:p>
          <a:p>
            <a:pPr lvl="1"/>
            <a:r>
              <a:rPr lang="en-US" dirty="0" smtClean="0"/>
              <a:t>Illustrators: using gestures to accompany verbal meaning (pointing up or down for scaling feelings)</a:t>
            </a:r>
          </a:p>
          <a:p>
            <a:pPr lvl="1"/>
            <a:r>
              <a:rPr lang="en-US" dirty="0" smtClean="0"/>
              <a:t>Regulators: controls the flow of conversation (pauses, head nods, body shifting)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REDUCES Attending: Adapters – gestures that are independent of the message (playing with pen, head scratching, etc); can be NONVERBAL LEAKAGE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9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Eye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Cross-Cultural Variation: Eye contact varies in meaning </a:t>
            </a:r>
          </a:p>
          <a:p>
            <a:pPr lvl="1"/>
            <a:r>
              <a:rPr lang="en-US" dirty="0" smtClean="0"/>
              <a:t>Aggression – esp.  if with strangers and authority</a:t>
            </a:r>
          </a:p>
          <a:p>
            <a:pPr lvl="1"/>
            <a:r>
              <a:rPr lang="en-US" dirty="0" smtClean="0"/>
              <a:t>Interest – Western Culture</a:t>
            </a:r>
          </a:p>
          <a:p>
            <a:pPr lvl="1"/>
            <a:r>
              <a:rPr lang="en-US" dirty="0" smtClean="0"/>
              <a:t>Rude – East Asian</a:t>
            </a:r>
          </a:p>
          <a:p>
            <a:pPr lvl="1"/>
            <a:r>
              <a:rPr lang="en-US" dirty="0" smtClean="0"/>
              <a:t>Respect – N. American, European</a:t>
            </a:r>
          </a:p>
          <a:p>
            <a:pPr lvl="1"/>
            <a:r>
              <a:rPr lang="en-US" dirty="0" smtClean="0"/>
              <a:t>Disrespect/offensive (Native American, African American – with authority)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Therapy: Eye contact needs to be moderated depending on the clients’ norms of behavior.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Exploration and Attending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Rogerian Influenc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Conditions of Worth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Conditional Regard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Reintegratio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Goals for Exploration Stage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Nonverbal Communication&amp;quot;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868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Exploration and Attending </vt:lpstr>
      <vt:lpstr>Rogerian Influence</vt:lpstr>
      <vt:lpstr>Conditions of Worth</vt:lpstr>
      <vt:lpstr>Conditional Regard</vt:lpstr>
      <vt:lpstr>Reintegration</vt:lpstr>
      <vt:lpstr>Goals for Exploration Stage</vt:lpstr>
      <vt:lpstr>Nonverbal Communication</vt:lpstr>
      <vt:lpstr>Nonverbal Behaviors in Therapy</vt:lpstr>
      <vt:lpstr>Eye Contact</vt:lpstr>
      <vt:lpstr>Facial Expressions</vt:lpstr>
      <vt:lpstr>Touching in Therapy?</vt:lpstr>
      <vt:lpstr>Paraverbal Behaviors in Therapy</vt:lpstr>
      <vt:lpstr>Class Exercise: Attending</vt:lpstr>
      <vt:lpstr>Class Exercise: Attending</vt:lpstr>
    </vt:vector>
  </TitlesOfParts>
  <Company>Cal Poly Pomona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and Attending</dc:title>
  <dc:creator>Saadia A. Mcleod</dc:creator>
  <cp:lastModifiedBy>Saadia A. Mcleod</cp:lastModifiedBy>
  <cp:revision>9</cp:revision>
  <dcterms:created xsi:type="dcterms:W3CDTF">2017-10-16T22:11:04Z</dcterms:created>
  <dcterms:modified xsi:type="dcterms:W3CDTF">2017-10-17T18:02:26Z</dcterms:modified>
</cp:coreProperties>
</file>