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56" r:id="rId2"/>
    <p:sldId id="260" r:id="rId3"/>
    <p:sldId id="261" r:id="rId4"/>
    <p:sldId id="257" r:id="rId5"/>
    <p:sldId id="258" r:id="rId6"/>
    <p:sldId id="259"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p:cViewPr>
        <p:scale>
          <a:sx n="91" d="100"/>
          <a:sy n="91" d="100"/>
        </p:scale>
        <p:origin x="37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0FC8C9-F77C-40DC-ADC3-F97AC9CE2B68}"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75E136-CE44-429F-A651-4277DC1119B9}" type="slidenum">
              <a:rPr lang="en-US" smtClean="0"/>
              <a:t>‹#›</a:t>
            </a:fld>
            <a:endParaRPr lang="en-US"/>
          </a:p>
        </p:txBody>
      </p:sp>
    </p:spTree>
    <p:extLst>
      <p:ext uri="{BB962C8B-B14F-4D97-AF65-F5344CB8AC3E}">
        <p14:creationId xmlns:p14="http://schemas.microsoft.com/office/powerpoint/2010/main" val="1238929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Instructions</a:t>
            </a:r>
            <a:r>
              <a:rPr lang="en-US" baseline="0" dirty="0" smtClean="0"/>
              <a:t> for Clients: Present with feelings of disappointment towards therapist.  Describe an argument with a friend where you ignore your own responsibility.  You then accuse your therapist of being “mean”, </a:t>
            </a:r>
            <a:r>
              <a:rPr lang="en-US" baseline="0" smtClean="0"/>
              <a:t>and insensitive to her needs.</a:t>
            </a:r>
            <a:endParaRPr lang="en-US"/>
          </a:p>
        </p:txBody>
      </p:sp>
      <p:sp>
        <p:nvSpPr>
          <p:cNvPr id="4" name="Slide Number Placeholder 3"/>
          <p:cNvSpPr>
            <a:spLocks noGrp="1"/>
          </p:cNvSpPr>
          <p:nvPr>
            <p:ph type="sldNum" sz="quarter" idx="10"/>
          </p:nvPr>
        </p:nvSpPr>
        <p:spPr/>
        <p:txBody>
          <a:bodyPr/>
          <a:lstStyle/>
          <a:p>
            <a:fld id="{8F75E136-CE44-429F-A651-4277DC1119B9}" type="slidenum">
              <a:rPr lang="en-US" smtClean="0"/>
              <a:t>9</a:t>
            </a:fld>
            <a:endParaRPr lang="en-US"/>
          </a:p>
        </p:txBody>
      </p:sp>
    </p:spTree>
    <p:extLst>
      <p:ext uri="{BB962C8B-B14F-4D97-AF65-F5344CB8AC3E}">
        <p14:creationId xmlns:p14="http://schemas.microsoft.com/office/powerpoint/2010/main" val="42379720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11/13/2017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11/13/2017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Exploring Immediacy</a:t>
            </a:r>
            <a:endParaRPr lang="en-US" dirty="0"/>
          </a:p>
        </p:txBody>
      </p:sp>
      <p:sp>
        <p:nvSpPr>
          <p:cNvPr id="3" name="Subtitle 2"/>
          <p:cNvSpPr>
            <a:spLocks noGrp="1"/>
          </p:cNvSpPr>
          <p:nvPr>
            <p:ph type="subTitle" idx="1"/>
          </p:nvPr>
        </p:nvSpPr>
        <p:spPr/>
        <p:txBody>
          <a:bodyPr/>
          <a:lstStyle/>
          <a:p>
            <a:r>
              <a:rPr lang="en-US" dirty="0" smtClean="0"/>
              <a:t>Transference and Countertransference</a:t>
            </a:r>
            <a:endParaRPr lang="en-US" dirty="0"/>
          </a:p>
        </p:txBody>
      </p:sp>
    </p:spTree>
    <p:extLst>
      <p:ext uri="{BB962C8B-B14F-4D97-AF65-F5344CB8AC3E}">
        <p14:creationId xmlns:p14="http://schemas.microsoft.com/office/powerpoint/2010/main" val="2870929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Immediacy</a:t>
            </a:r>
            <a:endParaRPr lang="en-US" dirty="0"/>
          </a:p>
        </p:txBody>
      </p:sp>
      <p:sp>
        <p:nvSpPr>
          <p:cNvPr id="3" name="Content Placeholder 2"/>
          <p:cNvSpPr>
            <a:spLocks noGrp="1"/>
          </p:cNvSpPr>
          <p:nvPr>
            <p:ph idx="1"/>
          </p:nvPr>
        </p:nvSpPr>
        <p:spPr/>
        <p:txBody>
          <a:bodyPr/>
          <a:lstStyle/>
          <a:p>
            <a:r>
              <a:rPr lang="en-US" dirty="0" smtClean="0"/>
              <a:t>Exploring Transference: clients’ projection of unresolved significant relationships onto the therapeutic relationship</a:t>
            </a:r>
          </a:p>
          <a:p>
            <a:pPr lvl="1"/>
            <a:r>
              <a:rPr lang="en-US" dirty="0" smtClean="0"/>
              <a:t>Why? Psychological attempt to resolve issues related to important relationships </a:t>
            </a:r>
          </a:p>
          <a:p>
            <a:pPr lvl="1"/>
            <a:r>
              <a:rPr lang="en-US" dirty="0" smtClean="0"/>
              <a:t>A working through of unresolved patterns of relating</a:t>
            </a:r>
          </a:p>
          <a:p>
            <a:pPr lvl="1"/>
            <a:r>
              <a:rPr lang="en-US" dirty="0" smtClean="0"/>
              <a:t>Recapitulation of significant relationships that remain unresolved</a:t>
            </a:r>
          </a:p>
          <a:p>
            <a:pPr lvl="3"/>
            <a:r>
              <a:rPr lang="en-US" dirty="0" smtClean="0"/>
              <a:t>Source  of unresolved pain, rejection, or loss </a:t>
            </a:r>
            <a:endParaRPr lang="en-US" dirty="0"/>
          </a:p>
        </p:txBody>
      </p:sp>
    </p:spTree>
    <p:extLst>
      <p:ext uri="{BB962C8B-B14F-4D97-AF65-F5344CB8AC3E}">
        <p14:creationId xmlns:p14="http://schemas.microsoft.com/office/powerpoint/2010/main" val="3624013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Exploring Transference</a:t>
            </a:r>
            <a:endParaRPr lang="en-US" dirty="0"/>
          </a:p>
        </p:txBody>
      </p:sp>
      <p:sp>
        <p:nvSpPr>
          <p:cNvPr id="3" name="Content Placeholder 2"/>
          <p:cNvSpPr>
            <a:spLocks noGrp="1"/>
          </p:cNvSpPr>
          <p:nvPr>
            <p:ph idx="1"/>
          </p:nvPr>
        </p:nvSpPr>
        <p:spPr/>
        <p:txBody>
          <a:bodyPr/>
          <a:lstStyle/>
          <a:p>
            <a:r>
              <a:rPr lang="en-US" dirty="0" smtClean="0"/>
              <a:t>Therapy focuses on the relationship between client and therapist</a:t>
            </a:r>
          </a:p>
          <a:p>
            <a:pPr lvl="1"/>
            <a:r>
              <a:rPr lang="en-US" dirty="0" smtClean="0"/>
              <a:t>Therapist will address observations about the client’s feelings/attitude towards therapist</a:t>
            </a:r>
          </a:p>
          <a:p>
            <a:pPr lvl="1"/>
            <a:r>
              <a:rPr lang="en-US" dirty="0" smtClean="0"/>
              <a:t>Client will confront feeling towards therapist</a:t>
            </a:r>
          </a:p>
          <a:p>
            <a:pPr lvl="2"/>
            <a:endParaRPr lang="en-US" dirty="0"/>
          </a:p>
          <a:p>
            <a:pPr lvl="2"/>
            <a:r>
              <a:rPr lang="en-US" dirty="0" smtClean="0"/>
              <a:t>“Exploring the Process”</a:t>
            </a:r>
          </a:p>
          <a:p>
            <a:pPr lvl="2"/>
            <a:r>
              <a:rPr lang="en-US" dirty="0" smtClean="0"/>
              <a:t>“Exploring the metacommunication”</a:t>
            </a:r>
          </a:p>
          <a:p>
            <a:pPr lvl="2"/>
            <a:r>
              <a:rPr lang="en-US" dirty="0" smtClean="0"/>
              <a:t>The here and now of therapy</a:t>
            </a:r>
            <a:endParaRPr lang="en-US" dirty="0"/>
          </a:p>
        </p:txBody>
      </p:sp>
    </p:spTree>
    <p:extLst>
      <p:ext uri="{BB962C8B-B14F-4D97-AF65-F5344CB8AC3E}">
        <p14:creationId xmlns:p14="http://schemas.microsoft.com/office/powerpoint/2010/main" val="4217720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Cues for Exploration</a:t>
            </a:r>
            <a:endParaRPr lang="en-US" dirty="0"/>
          </a:p>
        </p:txBody>
      </p:sp>
      <p:sp>
        <p:nvSpPr>
          <p:cNvPr id="3" name="Content Placeholder 2"/>
          <p:cNvSpPr>
            <a:spLocks noGrp="1"/>
          </p:cNvSpPr>
          <p:nvPr>
            <p:ph idx="1"/>
          </p:nvPr>
        </p:nvSpPr>
        <p:spPr/>
        <p:txBody>
          <a:bodyPr/>
          <a:lstStyle/>
          <a:p>
            <a:r>
              <a:rPr lang="en-US" dirty="0" smtClean="0"/>
              <a:t>Client Indicators:</a:t>
            </a:r>
          </a:p>
          <a:p>
            <a:pPr lvl="1"/>
            <a:r>
              <a:rPr lang="en-US" dirty="0" smtClean="0"/>
              <a:t>Client attitude towards therapist suddenly changes</a:t>
            </a:r>
          </a:p>
          <a:p>
            <a:pPr lvl="2"/>
            <a:r>
              <a:rPr lang="en-US" dirty="0" smtClean="0"/>
              <a:t>Angry, subdued, too friendly, vague, unusually talkative</a:t>
            </a:r>
          </a:p>
          <a:p>
            <a:pPr lvl="1"/>
            <a:r>
              <a:rPr lang="en-US" dirty="0" smtClean="0"/>
              <a:t>Client makes allusions to you (“no one understands me”; “I disappoint everyone”</a:t>
            </a:r>
          </a:p>
          <a:p>
            <a:pPr lvl="1"/>
            <a:r>
              <a:rPr lang="en-US" dirty="0" smtClean="0"/>
              <a:t>Client confronts therapist with accusation: “I’m not getting anything out of therapy”; “you like your other clients more”</a:t>
            </a:r>
            <a:endParaRPr lang="en-US" dirty="0"/>
          </a:p>
        </p:txBody>
      </p:sp>
    </p:spTree>
    <p:extLst>
      <p:ext uri="{BB962C8B-B14F-4D97-AF65-F5344CB8AC3E}">
        <p14:creationId xmlns:p14="http://schemas.microsoft.com/office/powerpoint/2010/main" val="1968058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Cues for Exploration</a:t>
            </a:r>
            <a:endParaRPr lang="en-US" dirty="0"/>
          </a:p>
        </p:txBody>
      </p:sp>
      <p:sp>
        <p:nvSpPr>
          <p:cNvPr id="3" name="Content Placeholder 2"/>
          <p:cNvSpPr>
            <a:spLocks noGrp="1"/>
          </p:cNvSpPr>
          <p:nvPr>
            <p:ph idx="1"/>
          </p:nvPr>
        </p:nvSpPr>
        <p:spPr/>
        <p:txBody>
          <a:bodyPr/>
          <a:lstStyle/>
          <a:p>
            <a:r>
              <a:rPr lang="en-US" dirty="0" smtClean="0"/>
              <a:t>Therapist Indicators:</a:t>
            </a:r>
          </a:p>
          <a:p>
            <a:pPr lvl="1"/>
            <a:r>
              <a:rPr lang="en-US" dirty="0" smtClean="0"/>
              <a:t>Boredom, angry, stuck, disinterested, distracted</a:t>
            </a:r>
          </a:p>
          <a:p>
            <a:pPr lvl="1"/>
            <a:r>
              <a:rPr lang="en-US" dirty="0" smtClean="0"/>
              <a:t>Sexual Attraction</a:t>
            </a:r>
          </a:p>
          <a:p>
            <a:pPr lvl="1"/>
            <a:r>
              <a:rPr lang="en-US" dirty="0" smtClean="0"/>
              <a:t>Avoidant or afraid</a:t>
            </a:r>
          </a:p>
          <a:p>
            <a:pPr lvl="1"/>
            <a:r>
              <a:rPr lang="en-US" dirty="0" smtClean="0"/>
              <a:t>Not using effective skills in therapy</a:t>
            </a:r>
            <a:endParaRPr lang="en-US" dirty="0"/>
          </a:p>
        </p:txBody>
      </p:sp>
    </p:spTree>
    <p:extLst>
      <p:ext uri="{BB962C8B-B14F-4D97-AF65-F5344CB8AC3E}">
        <p14:creationId xmlns:p14="http://schemas.microsoft.com/office/powerpoint/2010/main" val="2999634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for Therapist</a:t>
            </a:r>
            <a:endParaRPr lang="en-US" dirty="0"/>
          </a:p>
        </p:txBody>
      </p:sp>
      <p:sp>
        <p:nvSpPr>
          <p:cNvPr id="3" name="Content Placeholder 2"/>
          <p:cNvSpPr>
            <a:spLocks noGrp="1"/>
          </p:cNvSpPr>
          <p:nvPr>
            <p:ph idx="1"/>
          </p:nvPr>
        </p:nvSpPr>
        <p:spPr/>
        <p:txBody>
          <a:bodyPr/>
          <a:lstStyle/>
          <a:p>
            <a:r>
              <a:rPr lang="en-US" dirty="0" smtClean="0"/>
              <a:t>What do I feel when I am with this client?</a:t>
            </a:r>
          </a:p>
          <a:p>
            <a:r>
              <a:rPr lang="en-US" dirty="0" smtClean="0"/>
              <a:t>What keeps me from being effective with this client?</a:t>
            </a:r>
          </a:p>
          <a:p>
            <a:r>
              <a:rPr lang="en-US" dirty="0" smtClean="0"/>
              <a:t>How does this client affect me compared to other clients?</a:t>
            </a:r>
          </a:p>
          <a:p>
            <a:r>
              <a:rPr lang="en-US" dirty="0" smtClean="0"/>
              <a:t>What about his client triggers my personal issues?</a:t>
            </a:r>
          </a:p>
          <a:p>
            <a:r>
              <a:rPr lang="en-US" dirty="0" smtClean="0"/>
              <a:t>What does the client contribute to the relationship that creates boredom, rejection, repulsion, exhaustion?</a:t>
            </a:r>
            <a:endParaRPr lang="en-US" dirty="0"/>
          </a:p>
        </p:txBody>
      </p:sp>
    </p:spTree>
    <p:extLst>
      <p:ext uri="{BB962C8B-B14F-4D97-AF65-F5344CB8AC3E}">
        <p14:creationId xmlns:p14="http://schemas.microsoft.com/office/powerpoint/2010/main" val="2791720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for Therapist</a:t>
            </a:r>
            <a:endParaRPr lang="en-US" dirty="0"/>
          </a:p>
        </p:txBody>
      </p:sp>
      <p:sp>
        <p:nvSpPr>
          <p:cNvPr id="3" name="Content Placeholder 2"/>
          <p:cNvSpPr>
            <a:spLocks noGrp="1"/>
          </p:cNvSpPr>
          <p:nvPr>
            <p:ph idx="1"/>
          </p:nvPr>
        </p:nvSpPr>
        <p:spPr/>
        <p:txBody>
          <a:bodyPr/>
          <a:lstStyle/>
          <a:p>
            <a:r>
              <a:rPr lang="en-US" dirty="0" smtClean="0"/>
              <a:t>What about client’s reaction to me is important to their interpersonal dynamic with people in their lives?</a:t>
            </a:r>
          </a:p>
          <a:p>
            <a:pPr lvl="1"/>
            <a:r>
              <a:rPr lang="en-US" dirty="0" smtClean="0"/>
              <a:t>Is interpreting the transference helpful to explaining client’s difficulties?</a:t>
            </a:r>
          </a:p>
          <a:p>
            <a:pPr lvl="1"/>
            <a:endParaRPr lang="en-US" dirty="0"/>
          </a:p>
          <a:p>
            <a:r>
              <a:rPr lang="en-US" dirty="0" smtClean="0"/>
              <a:t>How do the feelings/thoughts I am having about the client help inform me about the client’s interpersonal dynamic? Do others feel this way with the client? Is that meaningful insight?</a:t>
            </a:r>
            <a:endParaRPr lang="en-US" dirty="0"/>
          </a:p>
        </p:txBody>
      </p:sp>
    </p:spTree>
    <p:extLst>
      <p:ext uri="{BB962C8B-B14F-4D97-AF65-F5344CB8AC3E}">
        <p14:creationId xmlns:p14="http://schemas.microsoft.com/office/powerpoint/2010/main" val="124387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Working with Transference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Cindy is seeing a female therapist at a college counseling center.  She describes being raised by a single mother in subsidized housing complex in Detroit, MI.  She recalled hardly seeing her mother for most of her childhood.  She states that her mother worked multiple jobs, mostly overnight, and often had to feed herself and home alone overnight.  She said neighbors came to know her and would check on her on occasion.  Eventually, she states that her mother befriended a older male neighbor who would offer to buy groceries and would often stay with her when her mother had to work overnight.  She states that she would wake up in the morning often to find the man in bed with her nude.  She eventually told her mother who stopped asking the man for help.  She recalls having night terrors, difficulty sleeping, and anxiety at night for years after.  She is seeking therapy to address a resurgence of anxiety, with school phobia and difficulty sleeping.  She attends 7 sessions and spends the session talking about her concerns about her mother’s health.  She also apologizes to therapist for not being a better client. </a:t>
            </a:r>
          </a:p>
          <a:p>
            <a:pPr lvl="1"/>
            <a:r>
              <a:rPr lang="en-US" dirty="0" smtClean="0"/>
              <a:t>What is the transference? Is it meaningful to interpret the transference? </a:t>
            </a:r>
          </a:p>
          <a:p>
            <a:pPr lvl="1"/>
            <a:r>
              <a:rPr lang="en-US" dirty="0" smtClean="0"/>
              <a:t>How would you approach discussing transference with Cindy?</a:t>
            </a:r>
          </a:p>
          <a:p>
            <a:pPr lvl="1"/>
            <a:r>
              <a:rPr lang="en-US" dirty="0" smtClean="0"/>
              <a:t>What are potential pitfalls?</a:t>
            </a:r>
          </a:p>
          <a:p>
            <a:pPr lvl="1"/>
            <a:r>
              <a:rPr lang="en-US" dirty="0" smtClean="0"/>
              <a:t>What countertransference is a female therapist likely to feel? Male therapist? </a:t>
            </a:r>
            <a:endParaRPr lang="en-US" dirty="0"/>
          </a:p>
        </p:txBody>
      </p:sp>
    </p:spTree>
    <p:extLst>
      <p:ext uri="{BB962C8B-B14F-4D97-AF65-F5344CB8AC3E}">
        <p14:creationId xmlns:p14="http://schemas.microsoft.com/office/powerpoint/2010/main" val="3211266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Mock Session: Working Through Transference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Instructions for clients (while therapists out of class)</a:t>
            </a:r>
          </a:p>
          <a:p>
            <a:r>
              <a:rPr lang="en-US" dirty="0" smtClean="0"/>
              <a:t>Instructions for Therapist:</a:t>
            </a:r>
          </a:p>
          <a:p>
            <a:pPr lvl="2"/>
            <a:r>
              <a:rPr lang="en-US" dirty="0" smtClean="0"/>
              <a:t>Nancy presents with depression and narcissistic personality traits.  She struggles with deep seeded feelings of inadequacy and superficial grandiosity.  She forges relationships well, but overtime will develop hostility and feelings of victimization in her friendships.  She often will distort people’s actions to create feelings of victimization.</a:t>
            </a:r>
          </a:p>
          <a:p>
            <a:endParaRPr lang="en-US" dirty="0"/>
          </a:p>
          <a:p>
            <a:pPr lvl="1"/>
            <a:r>
              <a:rPr lang="en-US" dirty="0" smtClean="0"/>
              <a:t>Conduct a session acting out the recommended scenario</a:t>
            </a:r>
          </a:p>
          <a:p>
            <a:pPr lvl="1"/>
            <a:r>
              <a:rPr lang="en-US" dirty="0" smtClean="0"/>
              <a:t>Therapist goal is to address whether interpreting the transference lends insight into client’s interpersonal dynamic</a:t>
            </a:r>
          </a:p>
          <a:p>
            <a:pPr lvl="1"/>
            <a:r>
              <a:rPr lang="en-US" dirty="0" smtClean="0"/>
              <a:t>Therapist: Address transference with client.  Interpret Transference with client.</a:t>
            </a:r>
            <a:endParaRPr lang="en-US" dirty="0"/>
          </a:p>
        </p:txBody>
      </p:sp>
    </p:spTree>
    <p:extLst>
      <p:ext uri="{BB962C8B-B14F-4D97-AF65-F5344CB8AC3E}">
        <p14:creationId xmlns:p14="http://schemas.microsoft.com/office/powerpoint/2010/main" val="25936724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67</TotalTime>
  <Words>714</Words>
  <Application>Microsoft Office PowerPoint</Application>
  <PresentationFormat>Custom</PresentationFormat>
  <Paragraphs>55</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Organic</vt:lpstr>
      <vt:lpstr>Exploring Immediacy</vt:lpstr>
      <vt:lpstr>Immediacy</vt:lpstr>
      <vt:lpstr>Exploring Transference</vt:lpstr>
      <vt:lpstr>Cues for Exploration</vt:lpstr>
      <vt:lpstr>Cues for Exploration</vt:lpstr>
      <vt:lpstr>Questions for Therapist</vt:lpstr>
      <vt:lpstr>Questions for Therapist</vt:lpstr>
      <vt:lpstr>Example of Working with Transference</vt:lpstr>
      <vt:lpstr>Mock Session: Working Through Transference</vt:lpstr>
    </vt:vector>
  </TitlesOfParts>
  <Company>RCC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Immediacy</dc:title>
  <dc:creator>McLeod, Scott</dc:creator>
  <cp:lastModifiedBy>Saadia McLeod</cp:lastModifiedBy>
  <cp:revision>9</cp:revision>
  <dcterms:created xsi:type="dcterms:W3CDTF">2017-11-12T00:35:16Z</dcterms:created>
  <dcterms:modified xsi:type="dcterms:W3CDTF">2017-11-14T03:21:48Z</dcterms:modified>
</cp:coreProperties>
</file>