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1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5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2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16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89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6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8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552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0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6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8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5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62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5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4E91F5-3930-45B9-A087-B4AA42AE5FCA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2CAD5F-2EF0-489D-BD22-876B656E6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4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EC85-9302-4CCA-8567-8263CA10B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Genogram: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C8992-C94A-41C8-8D71-4DD3125CF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Awareness</a:t>
            </a:r>
          </a:p>
        </p:txBody>
      </p:sp>
    </p:spTree>
    <p:extLst>
      <p:ext uri="{BB962C8B-B14F-4D97-AF65-F5344CB8AC3E}">
        <p14:creationId xmlns:p14="http://schemas.microsoft.com/office/powerpoint/2010/main" val="257216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3577-F799-4932-8818-7BA80FC3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1D744-C355-4703-9AB7-7557FDEB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Patterns of Status and Power:</a:t>
            </a:r>
          </a:p>
          <a:p>
            <a:pPr lvl="1"/>
            <a:r>
              <a:rPr lang="en-US" dirty="0"/>
              <a:t>Imbalances of Over-functioning vs Under-functioning</a:t>
            </a:r>
          </a:p>
          <a:p>
            <a:pPr lvl="1"/>
            <a:r>
              <a:rPr lang="en-US" dirty="0"/>
              <a:t>Family Secrets, Myths, Stories told by family to reinforce narratives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Financial Patterns of Success followed by failure intergenerationally</a:t>
            </a:r>
          </a:p>
        </p:txBody>
      </p:sp>
    </p:spTree>
    <p:extLst>
      <p:ext uri="{BB962C8B-B14F-4D97-AF65-F5344CB8AC3E}">
        <p14:creationId xmlns:p14="http://schemas.microsoft.com/office/powerpoint/2010/main" val="394475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2339-4F4F-42FC-B93F-BD51F75B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B2A8-C1D5-4211-99FF-B943F89DE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Cassie: 19 year-old young woman from Thailand who sought out tx for depr and suicidal thinking.  She shares that although her parents want her to pursue a career in the health care, she has always had a passion for working in theatre.  Her parents strongly discourage her and insist that she choose a ‘practical’ career.  She has strong ties to her family rooted in her culture.  Her therapist was born and raised in the U.S. and has a strong view on validating one’s own individual passions and defines self-actualization from that perspective.  Are there potential problems in this therapeutic relationship?</a:t>
            </a:r>
          </a:p>
        </p:txBody>
      </p:sp>
    </p:spTree>
    <p:extLst>
      <p:ext uri="{BB962C8B-B14F-4D97-AF65-F5344CB8AC3E}">
        <p14:creationId xmlns:p14="http://schemas.microsoft.com/office/powerpoint/2010/main" val="317652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AC5AA-7307-4C9A-805B-0847709A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F9DA-1F39-495E-8C22-7108AE378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Historical Stresses: Poverty, Racism, Sexism, Homophobia</a:t>
            </a:r>
          </a:p>
          <a:p>
            <a:pPr marL="914400" lvl="2" indent="0">
              <a:buNone/>
            </a:pPr>
            <a:r>
              <a:rPr lang="en-US" dirty="0"/>
              <a:t>Violence, Addictions</a:t>
            </a:r>
          </a:p>
          <a:p>
            <a:pPr marL="914400" lvl="2" indent="0">
              <a:buNone/>
            </a:pPr>
            <a:r>
              <a:rPr lang="en-US" dirty="0"/>
              <a:t>Family Enmeshed Patterns</a:t>
            </a:r>
          </a:p>
          <a:p>
            <a:pPr marL="914400" lvl="2" indent="0">
              <a:buNone/>
            </a:pPr>
            <a:r>
              <a:rPr lang="en-US" dirty="0"/>
              <a:t>Myths, Triangles, Secrets</a:t>
            </a:r>
          </a:p>
          <a:p>
            <a:pPr marL="914400" lvl="2" indent="0">
              <a:buNone/>
            </a:pPr>
            <a:r>
              <a:rPr lang="en-US" dirty="0"/>
              <a:t>Illness, Genetic Illness</a:t>
            </a:r>
          </a:p>
          <a:p>
            <a:pPr marL="914400" lvl="2" indent="0">
              <a:buNone/>
            </a:pPr>
            <a:r>
              <a:rPr lang="en-US" dirty="0"/>
              <a:t>Religious Beliefs</a:t>
            </a:r>
          </a:p>
          <a:p>
            <a:r>
              <a:rPr lang="en-US" dirty="0"/>
              <a:t>Current Stresses: Life Cycle Transitions, Unpredictable Events (accidents, illness, economic loss), Cultural Events (economic changes, Political events)</a:t>
            </a:r>
          </a:p>
        </p:txBody>
      </p:sp>
    </p:spTree>
    <p:extLst>
      <p:ext uri="{BB962C8B-B14F-4D97-AF65-F5344CB8AC3E}">
        <p14:creationId xmlns:p14="http://schemas.microsoft.com/office/powerpoint/2010/main" val="220027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29D3-D5F8-4B72-90DB-3C053523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Therapist’s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9C27-9539-4231-AF3A-E422C66CB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Genogram is a tool for self-understanding</a:t>
            </a:r>
          </a:p>
          <a:p>
            <a:endParaRPr lang="en-US" dirty="0"/>
          </a:p>
          <a:p>
            <a:r>
              <a:rPr lang="en-US" dirty="0"/>
              <a:t>Useful to improve therapist’s effective</a:t>
            </a:r>
          </a:p>
          <a:p>
            <a:endParaRPr lang="en-US" dirty="0"/>
          </a:p>
          <a:p>
            <a:r>
              <a:rPr lang="en-US" dirty="0"/>
              <a:t>Therapist’s heightened self understanding is applied to better understand and engage with clients</a:t>
            </a:r>
          </a:p>
        </p:txBody>
      </p:sp>
    </p:spTree>
    <p:extLst>
      <p:ext uri="{BB962C8B-B14F-4D97-AF65-F5344CB8AC3E}">
        <p14:creationId xmlns:p14="http://schemas.microsoft.com/office/powerpoint/2010/main" val="166272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B8A1-9793-419E-9A55-6AE2C5E0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Genogram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C79E-CCF9-45B9-8BB7-66473942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Definition: exploration of family psychological history to identify patterns</a:t>
            </a:r>
          </a:p>
          <a:p>
            <a:endParaRPr lang="en-US" dirty="0"/>
          </a:p>
          <a:p>
            <a:r>
              <a:rPr lang="en-US" dirty="0"/>
              <a:t>Clinical Tool for assessment and exploration of client</a:t>
            </a:r>
          </a:p>
          <a:p>
            <a:endParaRPr lang="en-US" dirty="0"/>
          </a:p>
          <a:p>
            <a:r>
              <a:rPr lang="en-US" dirty="0"/>
              <a:t>Use: </a:t>
            </a:r>
          </a:p>
          <a:p>
            <a:pPr lvl="1"/>
            <a:r>
              <a:rPr lang="en-US" dirty="0"/>
              <a:t>Engage with client</a:t>
            </a:r>
          </a:p>
          <a:p>
            <a:pPr lvl="1"/>
            <a:r>
              <a:rPr lang="en-US" dirty="0"/>
              <a:t>Reframe Problems – from individual to systemic perspective</a:t>
            </a:r>
          </a:p>
          <a:p>
            <a:pPr lvl="1"/>
            <a:r>
              <a:rPr lang="en-US" dirty="0"/>
              <a:t>Detoxify Individual Issues</a:t>
            </a:r>
          </a:p>
          <a:p>
            <a:pPr lvl="1"/>
            <a:r>
              <a:rPr lang="en-US" dirty="0"/>
              <a:t>Empower with self-understanding</a:t>
            </a:r>
          </a:p>
          <a:p>
            <a:pPr lvl="1"/>
            <a:r>
              <a:rPr lang="en-US" dirty="0"/>
              <a:t>Connect to family history and family identity</a:t>
            </a:r>
          </a:p>
        </p:txBody>
      </p:sp>
    </p:spTree>
    <p:extLst>
      <p:ext uri="{BB962C8B-B14F-4D97-AF65-F5344CB8AC3E}">
        <p14:creationId xmlns:p14="http://schemas.microsoft.com/office/powerpoint/2010/main" val="348538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8E4F-76E0-485E-8507-3598DFCE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in Genogram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DAF4F-A900-4A5E-ADF4-8BF2DBA5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Family is primary – organizes values, structures, perceptions, coping style, and behaviors </a:t>
            </a:r>
          </a:p>
          <a:p>
            <a:endParaRPr lang="en-US" dirty="0"/>
          </a:p>
          <a:p>
            <a:r>
              <a:rPr lang="en-US" dirty="0"/>
              <a:t>Families repeat patterns generationally</a:t>
            </a:r>
          </a:p>
          <a:p>
            <a:endParaRPr lang="en-US" dirty="0"/>
          </a:p>
          <a:p>
            <a:r>
              <a:rPr lang="en-US" dirty="0"/>
              <a:t>Historical stresses (immigration, economic loss, racism, isolation) compound Present stresses (dx with depr, grief, illness,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9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14B4-43A1-430C-9F24-7BA6099C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to Identify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B4EF-070E-4CC9-AA23-AC066E445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Triangles in Relationships: Dyad to Triad (avoidance, distancing, loss of intimacy, etc.)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dyad is the basic building block of the genogram tree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dyad is unstable it dilutes itself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Example: Mother over-involved with child in midst of a stale marriage, affair to avoid marital tension, tv/hobbies, over-involved with work or pets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4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CCC8-A229-490F-B3F2-FBF8D662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8F07-BB37-4282-B970-D709B6493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of Life Events: Stressful events come in bunches</a:t>
            </a:r>
          </a:p>
          <a:p>
            <a:endParaRPr lang="en-US" dirty="0"/>
          </a:p>
          <a:p>
            <a:pPr lvl="1"/>
            <a:r>
              <a:rPr lang="en-US" dirty="0"/>
              <a:t>Death of Family Member and Births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Job Loss and Affair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Empty nest and Major Life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7715-1EA4-4558-B790-30DB611A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CF74-ECAF-4723-A2FC-97D99286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Repeats Patterns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Illnesses : See same illness repeating generationally</a:t>
            </a:r>
          </a:p>
          <a:p>
            <a:pPr lvl="1"/>
            <a:r>
              <a:rPr lang="en-US" dirty="0"/>
              <a:t>Death: manner, early/sudden, etc.</a:t>
            </a:r>
          </a:p>
          <a:p>
            <a:pPr lvl="1"/>
            <a:r>
              <a:rPr lang="en-US" dirty="0"/>
              <a:t>Loss</a:t>
            </a:r>
          </a:p>
          <a:p>
            <a:pPr lvl="1"/>
            <a:r>
              <a:rPr lang="en-US" dirty="0"/>
              <a:t>Trauma</a:t>
            </a:r>
          </a:p>
        </p:txBody>
      </p:sp>
    </p:spTree>
    <p:extLst>
      <p:ext uri="{BB962C8B-B14F-4D97-AF65-F5344CB8AC3E}">
        <p14:creationId xmlns:p14="http://schemas.microsoft.com/office/powerpoint/2010/main" val="297130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2613-79A4-472A-979A-74DAEED0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AD9AB-35C9-46A4-9A73-1A9CC60F6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Roles</a:t>
            </a:r>
          </a:p>
          <a:p>
            <a:pPr lvl="1"/>
            <a:r>
              <a:rPr lang="en-US" dirty="0"/>
              <a:t>Femininity, Masculinity</a:t>
            </a:r>
          </a:p>
          <a:p>
            <a:pPr lvl="1"/>
            <a:r>
              <a:rPr lang="en-US" dirty="0"/>
              <a:t>Parental</a:t>
            </a:r>
          </a:p>
          <a:p>
            <a:pPr lvl="1"/>
            <a:r>
              <a:rPr lang="en-US" dirty="0"/>
              <a:t>Child</a:t>
            </a:r>
          </a:p>
          <a:p>
            <a:pPr lvl="1"/>
            <a:r>
              <a:rPr lang="en-US" dirty="0"/>
              <a:t>Who is the caretaker</a:t>
            </a:r>
          </a:p>
          <a:p>
            <a:r>
              <a:rPr lang="en-US" dirty="0"/>
              <a:t>Intimacy Patterns: </a:t>
            </a:r>
          </a:p>
          <a:p>
            <a:pPr lvl="1"/>
            <a:r>
              <a:rPr lang="en-US" dirty="0"/>
              <a:t>Cut-offs</a:t>
            </a:r>
          </a:p>
          <a:p>
            <a:pPr lvl="1"/>
            <a:r>
              <a:rPr lang="en-US" dirty="0"/>
              <a:t>Enmeshments</a:t>
            </a:r>
          </a:p>
          <a:p>
            <a:pPr lvl="1"/>
            <a:r>
              <a:rPr lang="en-US" dirty="0"/>
              <a:t>Closeness</a:t>
            </a:r>
          </a:p>
          <a:p>
            <a:pPr lvl="1"/>
            <a:r>
              <a:rPr lang="en-US" dirty="0"/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8850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79921-4617-46A7-BF89-90156C34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Patterns cont.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BE16-229C-439F-A3CB-2FCE5173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Rules of Behavior</a:t>
            </a:r>
          </a:p>
          <a:p>
            <a:pPr lvl="1"/>
            <a:r>
              <a:rPr lang="en-US" dirty="0"/>
              <a:t>What emotions are allowed (e.g., Sadness not acceptable but anger is)</a:t>
            </a:r>
          </a:p>
          <a:p>
            <a:pPr lvl="1"/>
            <a:r>
              <a:rPr lang="en-US" dirty="0"/>
              <a:t>Taboo topics, subjects</a:t>
            </a:r>
          </a:p>
          <a:p>
            <a:pPr lvl="1"/>
            <a:r>
              <a:rPr lang="en-US" dirty="0"/>
              <a:t>How emotions are expressed, rules about expression (e.g., is anger acceptable only when expressed as a masculine power?, is affection acceptable only nonverbally but not verbally?)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Gender Role Definition </a:t>
            </a:r>
          </a:p>
          <a:p>
            <a:pPr lvl="1"/>
            <a:r>
              <a:rPr lang="en-US" dirty="0"/>
              <a:t>Sexual Scripts</a:t>
            </a:r>
          </a:p>
        </p:txBody>
      </p:sp>
    </p:spTree>
    <p:extLst>
      <p:ext uri="{BB962C8B-B14F-4D97-AF65-F5344CB8AC3E}">
        <p14:creationId xmlns:p14="http://schemas.microsoft.com/office/powerpoint/2010/main" val="3469510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539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Genogram:</vt:lpstr>
      <vt:lpstr>Therapist’s Self</vt:lpstr>
      <vt:lpstr>Purpose of a Genogram</vt:lpstr>
      <vt:lpstr>Assumptions in Genogram work</vt:lpstr>
      <vt:lpstr>Patterns to Identify</vt:lpstr>
      <vt:lpstr>Patterns cont.</vt:lpstr>
      <vt:lpstr>Patterns cont.</vt:lpstr>
      <vt:lpstr>Patterns cont.</vt:lpstr>
      <vt:lpstr>Patterns cont.</vt:lpstr>
      <vt:lpstr>Patterns Cont.</vt:lpstr>
      <vt:lpstr>Case Analysis</vt:lpstr>
      <vt:lpstr>Additional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Genogram:</dc:title>
  <dc:creator>McLeod, Scott</dc:creator>
  <cp:lastModifiedBy>McLeod, Scott</cp:lastModifiedBy>
  <cp:revision>4</cp:revision>
  <dcterms:created xsi:type="dcterms:W3CDTF">2020-08-23T22:23:08Z</dcterms:created>
  <dcterms:modified xsi:type="dcterms:W3CDTF">2020-08-23T22:52:23Z</dcterms:modified>
</cp:coreProperties>
</file>