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7" r:id="rId4"/>
    <p:sldId id="268" r:id="rId5"/>
    <p:sldId id="269" r:id="rId6"/>
    <p:sldId id="272" r:id="rId7"/>
    <p:sldId id="270" r:id="rId8"/>
    <p:sldId id="271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8301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600200"/>
            <a:ext cx="109728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8301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C0B22-88AE-455D-845F-6429065F1D2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59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70FF61-F275-4602-8908-5FCFC86A3E0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2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3315-CE03-42A5-BC0A-D9AE0921EE40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99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7806BB-468D-468F-8E65-E31802A7E364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86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65C6E-5437-4D03-A7F8-565D6B0B148F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69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19124-8A75-4FA2-AFFD-D2AAE56A7A12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09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D1A01-0F69-474A-A166-3DE7698EA64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8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1E53BB-6BEA-4176-81EF-349BAA127D61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60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84519-85C6-4991-82A3-EDD368B07738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4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7F1CE-A13B-4F1C-833B-7F6A7F5227D9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19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F5D30-C856-4176-9FCD-CC2F7055AB80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31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3819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819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19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8199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19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8199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199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38199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735016-22CC-4036-976A-6AD426E37683}" type="slidenum">
              <a:rPr lang="en-US" altLang="en-US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9848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295400"/>
            <a:ext cx="8534400" cy="2133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defRPr/>
            </a:pPr>
            <a: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</a:rPr>
              <a:t>Engaging the Client: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429000"/>
            <a:ext cx="8229600" cy="2438400"/>
          </a:xfrm>
        </p:spPr>
        <p:txBody>
          <a:bodyPr vert="horz" wrap="square" lIns="90474" tIns="44444" rIns="90474" bIns="4444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20000"/>
              </a:spcAft>
              <a:defRPr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The Helping Process</a:t>
            </a:r>
            <a:endParaRPr lang="en-US" alt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6" name="TextBox 3"/>
          <p:cNvSpPr txBox="1">
            <a:spLocks noChangeArrowheads="1"/>
          </p:cNvSpPr>
          <p:nvPr/>
        </p:nvSpPr>
        <p:spPr bwMode="auto">
          <a:xfrm>
            <a:off x="4495800" y="6400801"/>
            <a:ext cx="403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20000"/>
              </a:spcAft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©2016 Cengage Learning.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541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5814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The Helping Process: Stage 4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Stage 4:  Encouraging client exploration and taking action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Confront clients with care and respect.</a:t>
            </a:r>
          </a:p>
          <a:p>
            <a:pPr marL="457200" lvl="1" indent="0" eaLnBrk="1" hangingPunct="1"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Make use of appropriate and timely self-disclosure.</a:t>
            </a:r>
          </a:p>
          <a:p>
            <a:pPr marL="457200" lvl="1" indent="0" eaLnBrk="1" hangingPunct="1"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Identify ways to accomplish goals.</a:t>
            </a:r>
          </a:p>
          <a:p>
            <a:pPr marL="457200" lvl="1" indent="0" eaLnBrk="1" hangingPunct="1"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Develop and assess action strategies and carry out an action program.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5908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6(8)</a:t>
            </a:r>
          </a:p>
        </p:txBody>
      </p:sp>
    </p:spTree>
    <p:extLst>
      <p:ext uri="{BB962C8B-B14F-4D97-AF65-F5344CB8AC3E}">
        <p14:creationId xmlns:p14="http://schemas.microsoft.com/office/powerpoint/2010/main" val="24922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4290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The Helping Process: Stage 5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2296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Stage 5:  Termination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Help clients bring closure to their work and </a:t>
            </a:r>
            <a:r>
              <a:rPr lang="en-US" altLang="en-US" sz="2400" dirty="0" smtClean="0">
                <a:latin typeface="Times New Roman" pitchFamily="18" charset="0"/>
              </a:rPr>
              <a:t>underscore new insights</a:t>
            </a:r>
            <a:r>
              <a:rPr lang="en-US" altLang="en-US" sz="2400" dirty="0" smtClean="0">
                <a:latin typeface="Times New Roman" pitchFamily="18" charset="0"/>
              </a:rPr>
              <a:t>.</a:t>
            </a: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buFontTx/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Assist clients in developing a plan for continuing the change process on their own.</a:t>
            </a:r>
          </a:p>
          <a:p>
            <a:pPr lvl="1" eaLnBrk="1" hangingPunct="1">
              <a:buFontTx/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If clients are not benefiting from counseling, ethical standards prohibit the relationship from continuing.</a:t>
            </a:r>
          </a:p>
        </p:txBody>
      </p:sp>
      <p:sp>
        <p:nvSpPr>
          <p:cNvPr id="68613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30480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6(9)</a:t>
            </a:r>
          </a:p>
        </p:txBody>
      </p:sp>
    </p:spTree>
    <p:extLst>
      <p:ext uri="{BB962C8B-B14F-4D97-AF65-F5344CB8AC3E}">
        <p14:creationId xmlns:p14="http://schemas.microsoft.com/office/powerpoint/2010/main" val="216999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Helping Process</a:t>
            </a:r>
            <a:endParaRPr lang="en-US" alt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981200" y="762000"/>
            <a:ext cx="4040188" cy="6858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Effective Helpers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1981200" y="1676400"/>
            <a:ext cx="4040188" cy="4648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Hold positive beliefs about people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Have a healthy self-concept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Ground interventions in a theoretical rationale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Respect cultural differences and possess empathy, warmth, congruence, etc.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027358" y="826394"/>
            <a:ext cx="4041775" cy="685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Ineffective Helpers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169026" y="1676401"/>
            <a:ext cx="4041775" cy="44497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rigid and judgmental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Tell clients how to think and solve their problems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 not see their clients as having the means to control their own lives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95800" y="6324600"/>
            <a:ext cx="3581400" cy="5334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0424" name="Text Box 4"/>
          <p:cNvSpPr txBox="1">
            <a:spLocks noChangeArrowheads="1"/>
          </p:cNvSpPr>
          <p:nvPr/>
        </p:nvSpPr>
        <p:spPr bwMode="auto">
          <a:xfrm>
            <a:off x="1828800" y="6400801"/>
            <a:ext cx="28194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6(1)</a:t>
            </a:r>
          </a:p>
        </p:txBody>
      </p:sp>
    </p:spTree>
    <p:extLst>
      <p:ext uri="{BB962C8B-B14F-4D97-AF65-F5344CB8AC3E}">
        <p14:creationId xmlns:p14="http://schemas.microsoft.com/office/powerpoint/2010/main" val="67247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of Change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Stage Model: (not rigidly applied in practice)</a:t>
            </a:r>
          </a:p>
          <a:p>
            <a:pPr lvl="1"/>
            <a:r>
              <a:rPr lang="en-US" dirty="0" smtClean="0"/>
              <a:t>1. Exploration Stage: Attend to learning client, exploring and clarifying; therapist attunement is key! This is the most critical stage determining the outcome.</a:t>
            </a:r>
          </a:p>
          <a:p>
            <a:pPr lvl="1"/>
            <a:r>
              <a:rPr lang="en-US" dirty="0" smtClean="0"/>
              <a:t>2. Insight Stage: Interpret, identify patterns, conflicts, New Knowledge for client, A new framework to understand self </a:t>
            </a:r>
          </a:p>
          <a:p>
            <a:pPr lvl="2"/>
            <a:r>
              <a:rPr lang="en-US" dirty="0" smtClean="0"/>
              <a:t>Exp: Client learns he had a avoidant attachment upbringing that predicted his adult lack of strong intimacy needs</a:t>
            </a:r>
            <a:endParaRPr lang="en-US" dirty="0"/>
          </a:p>
          <a:p>
            <a:pPr lvl="1"/>
            <a:r>
              <a:rPr lang="en-US" dirty="0" smtClean="0"/>
              <a:t>3. Action Stage: Set ground for new Behaviors/Coping/Choices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2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 to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time to spend on each stage varies depending on clients’ needs and presentation.</a:t>
            </a:r>
          </a:p>
          <a:p>
            <a:endParaRPr lang="en-US" dirty="0"/>
          </a:p>
          <a:p>
            <a:r>
              <a:rPr lang="en-US" dirty="0" smtClean="0"/>
              <a:t>Clients new to self exploration vs history of therapy</a:t>
            </a:r>
          </a:p>
          <a:p>
            <a:endParaRPr lang="en-US" dirty="0"/>
          </a:p>
          <a:p>
            <a:r>
              <a:rPr lang="en-US" dirty="0" smtClean="0"/>
              <a:t>Clients in Crises may require modification of strategy and focus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656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Exploration: The Initial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Assessment: First opportunity to establish rapport, trust, safety, attunement, liking</a:t>
            </a:r>
          </a:p>
          <a:p>
            <a:pPr lvl="1"/>
            <a:r>
              <a:rPr lang="en-US" dirty="0" smtClean="0"/>
              <a:t>Explore Client’s narrative of self? How do they see themselves and how do they frame their problem?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What characteristics can you glean about them?</a:t>
            </a:r>
          </a:p>
          <a:p>
            <a:pPr lvl="3"/>
            <a:r>
              <a:rPr lang="en-US" dirty="0" smtClean="0"/>
              <a:t>Do they have a strong ego, capacity for insight, self-mastery?</a:t>
            </a:r>
          </a:p>
          <a:p>
            <a:pPr lvl="3"/>
            <a:r>
              <a:rPr lang="en-US" dirty="0" smtClean="0"/>
              <a:t>What is their approx intellectual ability? Coping style? Major defenses?</a:t>
            </a:r>
          </a:p>
          <a:p>
            <a:pPr lvl="3"/>
            <a:r>
              <a:rPr lang="en-US" dirty="0" smtClean="0"/>
              <a:t>How accountable can they be?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93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Initial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over handout in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54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Exercise: Initial Eval Prax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42-year-old Hispanic female, Clara, seeks you out for therapy following the tragic and sudden loss of her 19 year-old daughter to gun violence.  She presents with significant thought confusion, loses track of her thoughts</a:t>
            </a:r>
            <a:r>
              <a:rPr lang="en-US" sz="2800" dirty="0" smtClean="0"/>
              <a:t>, </a:t>
            </a:r>
            <a:r>
              <a:rPr lang="en-US" sz="2800" dirty="0" smtClean="0"/>
              <a:t>“spaces out”, fatigued, </a:t>
            </a:r>
            <a:r>
              <a:rPr lang="en-US" sz="2800" dirty="0" smtClean="0"/>
              <a:t>lacks</a:t>
            </a:r>
            <a:r>
              <a:rPr lang="en-US" sz="2800" dirty="0" smtClean="0"/>
              <a:t> </a:t>
            </a:r>
            <a:r>
              <a:rPr lang="en-US" sz="2800" dirty="0" smtClean="0"/>
              <a:t>appetite, </a:t>
            </a:r>
            <a:r>
              <a:rPr lang="en-US" sz="2800" dirty="0" smtClean="0"/>
              <a:t>is dysphoric</a:t>
            </a:r>
            <a:r>
              <a:rPr lang="en-US" sz="2800" dirty="0" smtClean="0"/>
              <a:t>, and </a:t>
            </a:r>
            <a:r>
              <a:rPr lang="en-US" sz="2800" dirty="0" smtClean="0"/>
              <a:t>has a flat </a:t>
            </a:r>
            <a:r>
              <a:rPr lang="en-US" sz="2800" dirty="0" smtClean="0"/>
              <a:t>affect.  She appears disheveled and confesses that she has not showered in 4 days.  She reveals that she has a few supportive friends in </a:t>
            </a:r>
            <a:r>
              <a:rPr lang="en-US" sz="2800" dirty="0" smtClean="0"/>
              <a:t>her</a:t>
            </a:r>
            <a:r>
              <a:rPr lang="en-US" sz="2800" dirty="0" smtClean="0"/>
              <a:t> </a:t>
            </a:r>
            <a:r>
              <a:rPr lang="en-US" sz="2800" dirty="0" smtClean="0"/>
              <a:t>neighborhood but has refused their help.  She has also stopped exercising and attending church which had been a source of comfort.</a:t>
            </a:r>
          </a:p>
          <a:p>
            <a:r>
              <a:rPr lang="en-US" sz="2800" dirty="0" smtClean="0"/>
              <a:t>See questions on following slide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11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Clara: Initial 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initial evaluation form extrapolating as much as reasonably possible from this case presentation.  Complete one evaluation as a group, engaging and discussing the case with each other.</a:t>
            </a:r>
          </a:p>
          <a:p>
            <a:endParaRPr lang="en-US" dirty="0"/>
          </a:p>
          <a:p>
            <a:r>
              <a:rPr lang="en-US" dirty="0" smtClean="0"/>
              <a:t>How would you go about engaging and exploring with this client? What concerns and challenges would you face?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758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5052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The Helping Process: Stage 3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1"/>
            <a:ext cx="8229600" cy="4606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Stage 3:  Helping clients create goals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Assist clients to identify specific goals. 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Establish and refine goals collaboratively.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Help clients in crisis to consider their options.</a:t>
            </a:r>
          </a:p>
          <a:p>
            <a:pPr lvl="1"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Avoid moving too quickly into a problem solving mode.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66565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5908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6(7)</a:t>
            </a:r>
          </a:p>
        </p:txBody>
      </p:sp>
    </p:spTree>
    <p:extLst>
      <p:ext uri="{BB962C8B-B14F-4D97-AF65-F5344CB8AC3E}">
        <p14:creationId xmlns:p14="http://schemas.microsoft.com/office/powerpoint/2010/main" val="25449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779</Words>
  <Application>Microsoft Office PowerPoint</Application>
  <PresentationFormat>Custom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Beam</vt:lpstr>
      <vt:lpstr>Engaging the Client:</vt:lpstr>
      <vt:lpstr>The Helping Process</vt:lpstr>
      <vt:lpstr>Process of Change</vt:lpstr>
      <vt:lpstr>Exceptions to Process</vt:lpstr>
      <vt:lpstr>Exploration: The Initial Evaluation</vt:lpstr>
      <vt:lpstr>Adult Initial Evaluation</vt:lpstr>
      <vt:lpstr>Class Exercise: Initial Eval Prax</vt:lpstr>
      <vt:lpstr>Clara: Initial Eval</vt:lpstr>
      <vt:lpstr>The Helping Process: Stage 3</vt:lpstr>
      <vt:lpstr>The Helping Process: Stage 4</vt:lpstr>
      <vt:lpstr>The Helping Process: Stage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Elizabeth Momb</dc:creator>
  <cp:lastModifiedBy>Saadia McLeod</cp:lastModifiedBy>
  <cp:revision>10</cp:revision>
  <dcterms:created xsi:type="dcterms:W3CDTF">2014-11-27T03:43:57Z</dcterms:created>
  <dcterms:modified xsi:type="dcterms:W3CDTF">2017-09-12T23:55:49Z</dcterms:modified>
</cp:coreProperties>
</file>