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91" d="100"/>
          <a:sy n="91" d="100"/>
        </p:scale>
        <p:origin x="3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Insight stage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Facilitating change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29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Case Analysis: Jeffery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Play mock session for 10 minutes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Discuss case, develop a case conceptualization using Attachment Theory: 20-30minutes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43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Post-Exploration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What happens after you help client create a narrative?</a:t>
            </a:r>
          </a:p>
          <a:p>
            <a:pPr marL="274320" lvl="1" indent="0">
              <a:buNone/>
            </a:pPr>
            <a:endParaRPr lang="en-US" dirty="0"/>
          </a:p>
          <a:p>
            <a:pPr marL="731520" lvl="1" indent="-457200">
              <a:buAutoNum type="arabicPeriod"/>
            </a:pPr>
            <a:r>
              <a:rPr lang="en-US" dirty="0" smtClean="0"/>
              <a:t>Finding patterns in interpersonal and intrapersonal dynamics</a:t>
            </a:r>
          </a:p>
          <a:p>
            <a:pPr marL="731520" lvl="1" indent="-457200">
              <a:buAutoNum type="arabicPeriod"/>
            </a:pPr>
            <a:r>
              <a:rPr lang="en-US" dirty="0" smtClean="0"/>
              <a:t>Redefine the problem</a:t>
            </a:r>
          </a:p>
          <a:p>
            <a:pPr marL="731520" lvl="1" indent="-457200">
              <a:buAutoNum type="arabicPeriod"/>
            </a:pPr>
            <a:r>
              <a:rPr lang="en-US" dirty="0" smtClean="0"/>
              <a:t>New insights</a:t>
            </a:r>
          </a:p>
          <a:p>
            <a:pPr marL="731520" lvl="1" indent="-457200">
              <a:buAutoNum type="arabicPeriod"/>
            </a:pPr>
            <a:r>
              <a:rPr lang="en-US" dirty="0" smtClean="0"/>
              <a:t>Experience self differently</a:t>
            </a:r>
          </a:p>
          <a:p>
            <a:pPr marL="731520" lvl="1" indent="-457200">
              <a:buAutoNum type="arabicPeriod"/>
            </a:pPr>
            <a:r>
              <a:rPr lang="en-US" dirty="0" smtClean="0"/>
              <a:t>Improve self-worth and congruency</a:t>
            </a:r>
          </a:p>
        </p:txBody>
      </p:sp>
    </p:spTree>
    <p:extLst>
      <p:ext uri="{BB962C8B-B14F-4D97-AF65-F5344CB8AC3E}">
        <p14:creationId xmlns:p14="http://schemas.microsoft.com/office/powerpoint/2010/main" val="339055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Attachment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Theory helps to </a:t>
            </a:r>
            <a:r>
              <a:rPr lang="en-US" b="1" dirty="0" smtClean="0"/>
              <a:t>conceptualize </a:t>
            </a:r>
            <a:r>
              <a:rPr lang="en-US" dirty="0" smtClean="0"/>
              <a:t>client’s difficulties</a:t>
            </a:r>
          </a:p>
          <a:p>
            <a:pPr lvl="1"/>
            <a:r>
              <a:rPr lang="en-US" dirty="0" smtClean="0"/>
              <a:t>Why does the client have the difficulties</a:t>
            </a:r>
          </a:p>
          <a:p>
            <a:pPr lvl="1"/>
            <a:r>
              <a:rPr lang="en-US" dirty="0" smtClean="0"/>
              <a:t>Theory helps to explain cause</a:t>
            </a:r>
          </a:p>
          <a:p>
            <a:pPr lvl="1"/>
            <a:r>
              <a:rPr lang="en-US" dirty="0" smtClean="0"/>
              <a:t>Theory helps guide areas of treatment intervention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Attachment Theory: one of many powerful lenses to help conceptualize cases.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99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John Bowlby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Bowlby’s attachment theory (1908-1988)</a:t>
            </a:r>
          </a:p>
          <a:p>
            <a:pPr lvl="1"/>
            <a:r>
              <a:rPr lang="en-US" dirty="0" smtClean="0"/>
              <a:t>Influenced by Lorenz (1935) work on animal Imprinting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Attachment Theory Posits: </a:t>
            </a:r>
            <a:r>
              <a:rPr lang="en-US" u="sng" dirty="0" smtClean="0"/>
              <a:t>Attachment is biologically preprogrammed</a:t>
            </a:r>
          </a:p>
          <a:p>
            <a:pPr marL="891540" lvl="2" indent="-342900">
              <a:buAutoNum type="arabicPeriod"/>
            </a:pPr>
            <a:r>
              <a:rPr lang="en-US" dirty="0" smtClean="0"/>
              <a:t>An infants fear of stranger reflects strength of healthy attachment</a:t>
            </a:r>
          </a:p>
          <a:p>
            <a:pPr marL="891540" lvl="2" indent="-342900">
              <a:buAutoNum type="arabicPeriod"/>
            </a:pPr>
            <a:r>
              <a:rPr lang="en-US" dirty="0" smtClean="0"/>
              <a:t>Infants programmed to express behaviors that draw adults to them (smile, crying, appealing faces)</a:t>
            </a:r>
          </a:p>
          <a:p>
            <a:pPr marL="891540" lvl="2" indent="-342900">
              <a:buAutoNum type="arabicPeriod"/>
            </a:pPr>
            <a:r>
              <a:rPr lang="en-US" dirty="0" smtClean="0"/>
              <a:t>Biologically adaptive to have strong bond between mother and infant</a:t>
            </a:r>
          </a:p>
          <a:p>
            <a:pPr marL="891540" lvl="2" indent="-342900">
              <a:buAutoNum type="arabicPeriod"/>
            </a:pPr>
            <a:r>
              <a:rPr lang="en-US" dirty="0" smtClean="0"/>
              <a:t>The strength of attachment determines then child’s way of connecting with others. An internal model of connection develops.</a:t>
            </a:r>
          </a:p>
          <a:p>
            <a:pPr marL="891540" lvl="2" indent="-342900">
              <a:buAutoNum type="arabicPeriod"/>
            </a:pPr>
            <a:r>
              <a:rPr lang="en-US" dirty="0" smtClean="0"/>
              <a:t>First 2 years are the critical window of attachment.  If does not develop, child will have permanent issues with deprivation and intimacy.</a:t>
            </a:r>
          </a:p>
        </p:txBody>
      </p:sp>
    </p:spTree>
    <p:extLst>
      <p:ext uri="{BB962C8B-B14F-4D97-AF65-F5344CB8AC3E}">
        <p14:creationId xmlns:p14="http://schemas.microsoft.com/office/powerpoint/2010/main" val="279368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Attachment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Separation from Mother</a:t>
            </a:r>
          </a:p>
          <a:p>
            <a:pPr lvl="1"/>
            <a:r>
              <a:rPr lang="en-US" dirty="0" smtClean="0"/>
              <a:t>1. Protest</a:t>
            </a:r>
          </a:p>
          <a:p>
            <a:pPr lvl="1"/>
            <a:r>
              <a:rPr lang="en-US" dirty="0" smtClean="0"/>
              <a:t>2. Despair</a:t>
            </a:r>
          </a:p>
          <a:p>
            <a:pPr lvl="1"/>
            <a:r>
              <a:rPr lang="en-US" dirty="0" smtClean="0"/>
              <a:t>3. Detachment</a:t>
            </a:r>
          </a:p>
          <a:p>
            <a:pPr lvl="1"/>
            <a:endParaRPr lang="en-US" dirty="0"/>
          </a:p>
          <a:p>
            <a:r>
              <a:rPr lang="en-US" dirty="0" smtClean="0"/>
              <a:t>Attachment instills in child:</a:t>
            </a:r>
          </a:p>
          <a:p>
            <a:pPr lvl="1"/>
            <a:r>
              <a:rPr lang="en-US" dirty="0" smtClean="0"/>
              <a:t>Trust in others</a:t>
            </a:r>
          </a:p>
          <a:p>
            <a:pPr lvl="1"/>
            <a:r>
              <a:rPr lang="en-US" dirty="0" smtClean="0"/>
              <a:t>Value of Self</a:t>
            </a:r>
          </a:p>
          <a:p>
            <a:pPr lvl="1"/>
            <a:r>
              <a:rPr lang="en-US" dirty="0" smtClean="0"/>
              <a:t>Valuable to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2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Mary Ainsworth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Strange Situation Paradigm: </a:t>
            </a:r>
          </a:p>
          <a:p>
            <a:pPr lvl="1"/>
            <a:r>
              <a:rPr lang="en-US" dirty="0" smtClean="0"/>
              <a:t>Subjects: 100 12-18mos infants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Put infants in various situations </a:t>
            </a:r>
          </a:p>
          <a:p>
            <a:pPr lvl="2"/>
            <a:r>
              <a:rPr lang="en-US" dirty="0" smtClean="0"/>
              <a:t>Mother, baby, with stranger</a:t>
            </a:r>
          </a:p>
          <a:p>
            <a:pPr lvl="2"/>
            <a:r>
              <a:rPr lang="en-US" dirty="0" smtClean="0"/>
              <a:t>Mother and Baby</a:t>
            </a:r>
          </a:p>
          <a:p>
            <a:pPr lvl="2"/>
            <a:r>
              <a:rPr lang="en-US" dirty="0" smtClean="0"/>
              <a:t>Stranger joins Mother and Baby</a:t>
            </a:r>
          </a:p>
          <a:p>
            <a:pPr lvl="2"/>
            <a:r>
              <a:rPr lang="en-US" dirty="0" smtClean="0"/>
              <a:t>Mother leaves Baby with Stranger</a:t>
            </a:r>
            <a:endParaRPr lang="en-US" dirty="0"/>
          </a:p>
          <a:p>
            <a:pPr lvl="2"/>
            <a:r>
              <a:rPr lang="en-US" dirty="0" smtClean="0"/>
              <a:t>Mother returns, Stranger leaves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Measure: Proximity seeking, Proximity avoidance, Proximity resistance, Contact maintaining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95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Strange Situation Study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Categories of Infants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1. Secure Infants (60%):  Distressed when mom left, avoided strangers, reunited with mom, consoled by her easily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2. Ambivalent Infant: intense distress when mom leaves, avoids strangers, approached mom but resists contact, explores less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3. Avoidant Infant: No distress when mom left, plays with stranger, shows little interest in mom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93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Adult Attachment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Hazan</a:t>
            </a:r>
            <a:r>
              <a:rPr lang="en-US" dirty="0" smtClean="0"/>
              <a:t> and Shaver (1987) explored the relationship between early attachment and adult attachment styles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Healthy Adult intimate relationship associated with recall of affectionate and caring relationships with parents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Strong relationship between Ainsworth’s attachment patterns and later adult relationships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75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Adult Attachment 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Secure: low avoidance, low anxiety</a:t>
            </a:r>
          </a:p>
          <a:p>
            <a:endParaRPr lang="en-US" dirty="0"/>
          </a:p>
          <a:p>
            <a:r>
              <a:rPr lang="en-US" dirty="0" smtClean="0"/>
              <a:t>Preoccupied Anxious: low avoidance; high anxiety</a:t>
            </a:r>
          </a:p>
          <a:p>
            <a:endParaRPr lang="en-US" dirty="0"/>
          </a:p>
          <a:p>
            <a:r>
              <a:rPr lang="en-US" dirty="0" smtClean="0"/>
              <a:t>Fearful Avoidant: high avoidance, high anxiety</a:t>
            </a:r>
          </a:p>
          <a:p>
            <a:endParaRPr lang="en-US" dirty="0"/>
          </a:p>
          <a:p>
            <a:r>
              <a:rPr lang="en-US" dirty="0" smtClean="0"/>
              <a:t>Dismissive Avoidant: low anxiety, high avoidance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3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39</TotalTime>
  <Words>437</Words>
  <Application>Microsoft Office PowerPoint</Application>
  <PresentationFormat>Widescreen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Corbel</vt:lpstr>
      <vt:lpstr>Basis</vt:lpstr>
      <vt:lpstr>Insight stage </vt:lpstr>
      <vt:lpstr>Post-Exploration</vt:lpstr>
      <vt:lpstr>Attachment Theory</vt:lpstr>
      <vt:lpstr>John Bowlby</vt:lpstr>
      <vt:lpstr>Attachment Theory</vt:lpstr>
      <vt:lpstr>Mary Ainsworth</vt:lpstr>
      <vt:lpstr>Strange Situation Study Findings</vt:lpstr>
      <vt:lpstr>Adult Attachment Relationships</vt:lpstr>
      <vt:lpstr>Adult Attachment Styles</vt:lpstr>
      <vt:lpstr>Case Analysis: Jeffery</vt:lpstr>
    </vt:vector>
  </TitlesOfParts>
  <Company>RCC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Insight stage</dc:title>
  <dc:creator>McLeod, Scott</dc:creator>
  <cp:lastModifiedBy>McLeod, Scott</cp:lastModifiedBy>
  <cp:revision>8</cp:revision>
  <dcterms:created xsi:type="dcterms:W3CDTF">2017-11-02T02:06:33Z</dcterms:created>
  <dcterms:modified xsi:type="dcterms:W3CDTF">2017-11-02T02:46:31Z</dcterms:modified>
</cp:coreProperties>
</file>