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EDDC59D-1771-4483-BE75-FB31B8B980F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3231E81-CDA9-4A51-B384-E4FE46C1A4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Interpretation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/>
              <a:t>FACILITATING CHANGE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9272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Group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u="sng" dirty="0" smtClean="0"/>
              <a:t>Case Analysis: Work with group members to develop the following</a:t>
            </a:r>
            <a:r>
              <a:rPr lang="en-US" i="1" dirty="0" smtClean="0"/>
              <a:t>:</a:t>
            </a:r>
          </a:p>
          <a:p>
            <a:endParaRPr lang="en-US" i="1" dirty="0" smtClean="0"/>
          </a:p>
          <a:p>
            <a:r>
              <a:rPr lang="en-US" dirty="0" smtClean="0"/>
              <a:t>Conceptualization of case that explains why she has developed difficulties.  Please use specific theoretical lens.</a:t>
            </a:r>
          </a:p>
          <a:p>
            <a:pPr marL="6858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Challenges/confrontations precursor to interpretation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Several interpretations that would help client get closer to understanding the conceptualization.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66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Open Questions</a:t>
            </a:r>
            <a:r>
              <a:rPr lang="en-US" dirty="0" smtClean="0"/>
              <a:t>: What? Questions invite clients to think with more detail and depth</a:t>
            </a:r>
          </a:p>
          <a:p>
            <a:r>
              <a:rPr lang="en-US" sz="2000" i="1" dirty="0" smtClean="0"/>
              <a:t>What did you feel when your boss spoke with you in a rude manner?</a:t>
            </a:r>
          </a:p>
          <a:p>
            <a:r>
              <a:rPr lang="en-US" dirty="0" smtClean="0"/>
              <a:t>Why? Questions ask for level of analysis that may not be accessible and may feel incriminating</a:t>
            </a:r>
          </a:p>
          <a:p>
            <a:r>
              <a:rPr lang="en-US" sz="2000" i="1" dirty="0" smtClean="0"/>
              <a:t>Example: Why did you allow your boss to talk to you that way?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117708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Helpful Hints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Convey Empathy</a:t>
            </a:r>
          </a:p>
          <a:p>
            <a:r>
              <a:rPr lang="en-US" dirty="0" smtClean="0"/>
              <a:t>Genuine Interest and </a:t>
            </a:r>
            <a:r>
              <a:rPr lang="en-US" dirty="0" err="1" smtClean="0"/>
              <a:t>curiousity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Keep it simple</a:t>
            </a:r>
          </a:p>
          <a:p>
            <a:endParaRPr lang="en-US" dirty="0"/>
          </a:p>
          <a:p>
            <a:r>
              <a:rPr lang="en-US" dirty="0" smtClean="0"/>
              <a:t>Focus on client rather than others</a:t>
            </a:r>
          </a:p>
          <a:p>
            <a:r>
              <a:rPr lang="en-US" dirty="0" smtClean="0"/>
              <a:t>Note nonverbal reactions to questions</a:t>
            </a:r>
          </a:p>
        </p:txBody>
      </p:sp>
    </p:spTree>
    <p:extLst>
      <p:ext uri="{BB962C8B-B14F-4D97-AF65-F5344CB8AC3E}">
        <p14:creationId xmlns:p14="http://schemas.microsoft.com/office/powerpoint/2010/main" val="507146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Interpretions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Conceptualizations: </a:t>
            </a:r>
            <a:r>
              <a:rPr lang="en-US" dirty="0" smtClean="0"/>
              <a:t>The narrative that explains how and why the client developed symptoms</a:t>
            </a:r>
          </a:p>
          <a:p>
            <a:pPr lvl="1"/>
            <a:r>
              <a:rPr lang="en-US" dirty="0" smtClean="0"/>
              <a:t>Can be provisional until further information is gathered to support or modify conceptualization</a:t>
            </a:r>
          </a:p>
          <a:p>
            <a:pPr lvl="1"/>
            <a:r>
              <a:rPr lang="en-US" dirty="0" smtClean="0"/>
              <a:t>Interpretations are drawn from the overall conceptualization of the client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223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Theoretical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Conceptualizations are drawn from a theoretical lens:</a:t>
            </a:r>
          </a:p>
          <a:p>
            <a:pPr lvl="1"/>
            <a:r>
              <a:rPr lang="en-US" u="sng" dirty="0" smtClean="0"/>
              <a:t>Psychoanalytic Lens</a:t>
            </a:r>
            <a:r>
              <a:rPr lang="en-US" dirty="0" smtClean="0"/>
              <a:t>: examines role of early childhood and manifestations in transference</a:t>
            </a:r>
          </a:p>
          <a:p>
            <a:pPr lvl="1"/>
            <a:r>
              <a:rPr lang="en-US" u="sng" dirty="0" smtClean="0"/>
              <a:t>Cognitive Lens</a:t>
            </a:r>
            <a:r>
              <a:rPr lang="en-US" dirty="0" smtClean="0"/>
              <a:t>: examines distortive beliefs underlying dysfunctional behaviors</a:t>
            </a:r>
          </a:p>
          <a:p>
            <a:pPr lvl="1"/>
            <a:r>
              <a:rPr lang="en-US" u="sng" dirty="0" smtClean="0"/>
              <a:t>Developmental</a:t>
            </a:r>
            <a:r>
              <a:rPr lang="en-US" dirty="0" smtClean="0"/>
              <a:t>: The role of life-span, milestones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80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Theoretical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Attachment Theory</a:t>
            </a:r>
            <a:r>
              <a:rPr lang="en-US" dirty="0" smtClean="0"/>
              <a:t>: exploration of interpersonal dynamics and repeated patterns of behavior</a:t>
            </a:r>
          </a:p>
          <a:p>
            <a:r>
              <a:rPr lang="en-US" u="sng" dirty="0" smtClean="0"/>
              <a:t>Defenses</a:t>
            </a:r>
            <a:r>
              <a:rPr lang="en-US" dirty="0" smtClean="0"/>
              <a:t>: exploration of defenses that may be interfering with better decisions</a:t>
            </a:r>
          </a:p>
          <a:p>
            <a:r>
              <a:rPr lang="en-US" u="sng" dirty="0" smtClean="0"/>
              <a:t>Existential Theory</a:t>
            </a:r>
            <a:r>
              <a:rPr lang="en-US" dirty="0" smtClean="0"/>
              <a:t>: Role of unhealthy attachment and death anxiety in undermining fulfillment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86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Working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Both Therapist and Client work on exploring and examining the working hypothesis and a new lens to understand the self and experiences in life</a:t>
            </a:r>
          </a:p>
          <a:p>
            <a:endParaRPr lang="en-US" dirty="0"/>
          </a:p>
          <a:p>
            <a:r>
              <a:rPr lang="en-US" dirty="0" smtClean="0"/>
              <a:t>Collaborative assimilation of insights</a:t>
            </a:r>
          </a:p>
          <a:p>
            <a:endParaRPr lang="en-US" dirty="0"/>
          </a:p>
          <a:p>
            <a:r>
              <a:rPr lang="en-US" dirty="0" smtClean="0"/>
              <a:t>Interpretations need not be to too removed from client’s awareness (client must be ready)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657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Potential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Therapist too hesitant to interpret</a:t>
            </a:r>
          </a:p>
          <a:p>
            <a:endParaRPr lang="en-US" dirty="0"/>
          </a:p>
          <a:p>
            <a:r>
              <a:rPr lang="en-US" dirty="0" smtClean="0"/>
              <a:t>Therapist to interpret too prematurely</a:t>
            </a:r>
          </a:p>
          <a:p>
            <a:endParaRPr lang="en-US" dirty="0"/>
          </a:p>
          <a:p>
            <a:r>
              <a:rPr lang="en-US" dirty="0" smtClean="0"/>
              <a:t>Therapist argue or insist with client</a:t>
            </a:r>
          </a:p>
          <a:p>
            <a:endParaRPr lang="en-US" dirty="0"/>
          </a:p>
          <a:p>
            <a:r>
              <a:rPr lang="en-US" dirty="0" smtClean="0"/>
              <a:t>Interpretations are too complex or convoluted.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072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Therapist Self-Disclosure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Sparingly: Focus is on client</a:t>
            </a:r>
          </a:p>
          <a:p>
            <a:r>
              <a:rPr lang="en-US" dirty="0" smtClean="0"/>
              <a:t>Client may shift focus to pleasing therapist</a:t>
            </a:r>
          </a:p>
          <a:p>
            <a:r>
              <a:rPr lang="en-US" dirty="0" smtClean="0"/>
              <a:t>Removes the “blank slate”</a:t>
            </a:r>
          </a:p>
          <a:p>
            <a:endParaRPr lang="en-US" dirty="0"/>
          </a:p>
          <a:p>
            <a:r>
              <a:rPr lang="en-US" dirty="0" smtClean="0"/>
              <a:t>Allows for identification</a:t>
            </a:r>
          </a:p>
          <a:p>
            <a:r>
              <a:rPr lang="en-US" dirty="0" smtClean="0"/>
              <a:t>Conveys empathy </a:t>
            </a:r>
          </a:p>
          <a:p>
            <a:r>
              <a:rPr lang="en-US" dirty="0" smtClean="0"/>
              <a:t>Validates feelings and experience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950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102</TotalTime>
  <Words>354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Interpretation</vt:lpstr>
      <vt:lpstr>Communication Technique</vt:lpstr>
      <vt:lpstr>Helpful Hints</vt:lpstr>
      <vt:lpstr>Interpretions</vt:lpstr>
      <vt:lpstr>Theoretical Framework</vt:lpstr>
      <vt:lpstr>Theoretical Framework</vt:lpstr>
      <vt:lpstr>Working Hypothesis</vt:lpstr>
      <vt:lpstr>Potential Problems</vt:lpstr>
      <vt:lpstr>Therapist Self-Disclosure</vt:lpstr>
      <vt:lpstr>Group Exercise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Interpretation</dc:title>
  <dc:creator>Saadia McLeod</dc:creator>
  <cp:lastModifiedBy>Saadia McLeod</cp:lastModifiedBy>
  <cp:revision>5</cp:revision>
  <dcterms:created xsi:type="dcterms:W3CDTF">2017-11-09T04:00:19Z</dcterms:created>
  <dcterms:modified xsi:type="dcterms:W3CDTF">2017-11-09T05:42:34Z</dcterms:modified>
</cp:coreProperties>
</file>