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83" r:id="rId7"/>
    <p:sldId id="284" r:id="rId8"/>
    <p:sldId id="285" r:id="rId9"/>
    <p:sldId id="286" r:id="rId10"/>
    <p:sldId id="287" r:id="rId11"/>
    <p:sldId id="262" r:id="rId12"/>
    <p:sldId id="263" r:id="rId13"/>
    <p:sldId id="264" r:id="rId14"/>
    <p:sldId id="265" r:id="rId15"/>
    <p:sldId id="266" r:id="rId16"/>
    <p:sldId id="267" r:id="rId17"/>
    <p:sldId id="288" r:id="rId18"/>
    <p:sldId id="268" r:id="rId19"/>
    <p:sldId id="289" r:id="rId20"/>
    <p:sldId id="269" r:id="rId21"/>
    <p:sldId id="290" r:id="rId22"/>
    <p:sldId id="270" r:id="rId23"/>
    <p:sldId id="291" r:id="rId24"/>
    <p:sldId id="292" r:id="rId25"/>
    <p:sldId id="293" r:id="rId26"/>
    <p:sldId id="271" r:id="rId27"/>
    <p:sldId id="272" r:id="rId28"/>
    <p:sldId id="273" r:id="rId29"/>
    <p:sldId id="294" r:id="rId30"/>
    <p:sldId id="274" r:id="rId31"/>
    <p:sldId id="275" r:id="rId32"/>
    <p:sldId id="295" r:id="rId33"/>
    <p:sldId id="276" r:id="rId34"/>
    <p:sldId id="277" r:id="rId35"/>
    <p:sldId id="278" r:id="rId36"/>
    <p:sldId id="279" r:id="rId37"/>
    <p:sldId id="280" r:id="rId38"/>
    <p:sldId id="281" r:id="rId39"/>
    <p:sldId id="296" r:id="rId40"/>
    <p:sldId id="282"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
            <a:ext cx="12192000" cy="6856413"/>
            <a:chOff x="0" y="0"/>
            <a:chExt cx="5760" cy="4319"/>
          </a:xfrm>
        </p:grpSpPr>
        <p:sp>
          <p:nvSpPr>
            <p:cNvPr id="5"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6"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7"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8" name="Freeform 6"/>
            <p:cNvSpPr>
              <a:spLocks/>
            </p:cNvSpPr>
            <p:nvPr/>
          </p:nvSpPr>
          <p:spPr bwMode="hidden">
            <a:xfrm>
              <a:off x="4038" y="3577"/>
              <a:ext cx="1720" cy="65"/>
            </a:xfrm>
            <a:custGeom>
              <a:avLst/>
              <a:gdLst>
                <a:gd name="T0" fmla="*/ 1716 w 1722"/>
                <a:gd name="T1" fmla="*/ 63 h 66"/>
                <a:gd name="T2" fmla="*/ 1716 w 1722"/>
                <a:gd name="T3" fmla="*/ 57 h 66"/>
                <a:gd name="T4" fmla="*/ 0 w 1722"/>
                <a:gd name="T5" fmla="*/ 0 h 66"/>
                <a:gd name="T6" fmla="*/ 0 w 1722"/>
                <a:gd name="T7" fmla="*/ 45 h 66"/>
                <a:gd name="T8" fmla="*/ 1716 w 1722"/>
                <a:gd name="T9" fmla="*/ 63 h 66"/>
                <a:gd name="T10" fmla="*/ 1716 w 1722"/>
                <a:gd name="T11" fmla="*/ 6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9"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p:spPr>
          <p:txBody>
            <a:bodyPr/>
            <a:lstStyle/>
            <a:p>
              <a:pPr eaLnBrk="0" fontAlgn="base" hangingPunct="0">
                <a:spcBef>
                  <a:spcPct val="0"/>
                </a:spcBef>
                <a:spcAft>
                  <a:spcPct val="0"/>
                </a:spcAft>
                <a:defRPr/>
              </a:pPr>
              <a:endParaRPr lang="en-US" sz="1800" dirty="0">
                <a:solidFill>
                  <a:srgbClr val="FFFFFF"/>
                </a:solidFill>
              </a:endParaRPr>
            </a:p>
          </p:txBody>
        </p:sp>
        <p:sp>
          <p:nvSpPr>
            <p:cNvPr id="10" name="Freeform 8"/>
            <p:cNvSpPr>
              <a:spLocks/>
            </p:cNvSpPr>
            <p:nvPr/>
          </p:nvSpPr>
          <p:spPr bwMode="hidden">
            <a:xfrm>
              <a:off x="4784" y="3702"/>
              <a:ext cx="974" cy="101"/>
            </a:xfrm>
            <a:custGeom>
              <a:avLst/>
              <a:gdLst>
                <a:gd name="T0" fmla="*/ 972 w 975"/>
                <a:gd name="T1" fmla="*/ 48 h 101"/>
                <a:gd name="T2" fmla="*/ 972 w 975"/>
                <a:gd name="T3" fmla="*/ 0 h 101"/>
                <a:gd name="T4" fmla="*/ 0 w 975"/>
                <a:gd name="T5" fmla="*/ 24 h 101"/>
                <a:gd name="T6" fmla="*/ 0 w 975"/>
                <a:gd name="T7" fmla="*/ 101 h 101"/>
                <a:gd name="T8" fmla="*/ 972 w 975"/>
                <a:gd name="T9" fmla="*/ 48 h 101"/>
                <a:gd name="T10" fmla="*/ 97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11" name="Freeform 9"/>
            <p:cNvSpPr>
              <a:spLocks/>
            </p:cNvSpPr>
            <p:nvPr/>
          </p:nvSpPr>
          <p:spPr bwMode="hidden">
            <a:xfrm>
              <a:off x="3619" y="3815"/>
              <a:ext cx="2139" cy="198"/>
            </a:xfrm>
            <a:custGeom>
              <a:avLst/>
              <a:gdLst>
                <a:gd name="T0" fmla="*/ 2135 w 2141"/>
                <a:gd name="T1" fmla="*/ 0 h 198"/>
                <a:gd name="T2" fmla="*/ 0 w 2141"/>
                <a:gd name="T3" fmla="*/ 156 h 198"/>
                <a:gd name="T4" fmla="*/ 0 w 2141"/>
                <a:gd name="T5" fmla="*/ 198 h 198"/>
                <a:gd name="T6" fmla="*/ 2135 w 2141"/>
                <a:gd name="T7" fmla="*/ 0 h 198"/>
                <a:gd name="T8" fmla="*/ 213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12"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3" name="Freeform 11"/>
            <p:cNvSpPr>
              <a:spLocks/>
            </p:cNvSpPr>
            <p:nvPr/>
          </p:nvSpPr>
          <p:spPr bwMode="hidden">
            <a:xfrm>
              <a:off x="2097" y="4043"/>
              <a:ext cx="2514" cy="276"/>
            </a:xfrm>
            <a:custGeom>
              <a:avLst/>
              <a:gdLst>
                <a:gd name="T0" fmla="*/ 2173 w 2517"/>
                <a:gd name="T1" fmla="*/ 276 h 276"/>
                <a:gd name="T2" fmla="*/ 2508 w 2517"/>
                <a:gd name="T3" fmla="*/ 204 h 276"/>
                <a:gd name="T4" fmla="*/ 2251 w 2517"/>
                <a:gd name="T5" fmla="*/ 0 h 276"/>
                <a:gd name="T6" fmla="*/ 0 w 2517"/>
                <a:gd name="T7" fmla="*/ 276 h 276"/>
                <a:gd name="T8" fmla="*/ 2173 w 2517"/>
                <a:gd name="T9" fmla="*/ 276 h 276"/>
                <a:gd name="T10" fmla="*/ 217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14"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5" name="Freeform 13"/>
            <p:cNvSpPr>
              <a:spLocks/>
            </p:cNvSpPr>
            <p:nvPr/>
          </p:nvSpPr>
          <p:spPr bwMode="hidden">
            <a:xfrm>
              <a:off x="5030" y="3151"/>
              <a:ext cx="728" cy="240"/>
            </a:xfrm>
            <a:custGeom>
              <a:avLst/>
              <a:gdLst>
                <a:gd name="T0" fmla="*/ 726 w 729"/>
                <a:gd name="T1" fmla="*/ 240 h 240"/>
                <a:gd name="T2" fmla="*/ 0 w 729"/>
                <a:gd name="T3" fmla="*/ 0 h 240"/>
                <a:gd name="T4" fmla="*/ 0 w 729"/>
                <a:gd name="T5" fmla="*/ 6 h 240"/>
                <a:gd name="T6" fmla="*/ 726 w 729"/>
                <a:gd name="T7" fmla="*/ 240 h 240"/>
                <a:gd name="T8" fmla="*/ 72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16"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7" name="Freeform 15"/>
            <p:cNvSpPr>
              <a:spLocks/>
            </p:cNvSpPr>
            <p:nvPr/>
          </p:nvSpPr>
          <p:spPr bwMode="hidden">
            <a:xfrm>
              <a:off x="5030" y="3049"/>
              <a:ext cx="728" cy="318"/>
            </a:xfrm>
            <a:custGeom>
              <a:avLst/>
              <a:gdLst>
                <a:gd name="T0" fmla="*/ 726 w 729"/>
                <a:gd name="T1" fmla="*/ 318 h 318"/>
                <a:gd name="T2" fmla="*/ 726 w 729"/>
                <a:gd name="T3" fmla="*/ 312 h 318"/>
                <a:gd name="T4" fmla="*/ 0 w 729"/>
                <a:gd name="T5" fmla="*/ 0 h 318"/>
                <a:gd name="T6" fmla="*/ 0 w 729"/>
                <a:gd name="T7" fmla="*/ 54 h 318"/>
                <a:gd name="T8" fmla="*/ 726 w 729"/>
                <a:gd name="T9" fmla="*/ 318 h 318"/>
                <a:gd name="T10" fmla="*/ 72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18"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9"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20"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22"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24"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25"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p:spPr>
          <p:txBody>
            <a:bodyPr/>
            <a:lstStyle/>
            <a:p>
              <a:pPr eaLnBrk="0" fontAlgn="base" hangingPunct="0">
                <a:spcBef>
                  <a:spcPct val="0"/>
                </a:spcBef>
                <a:spcAft>
                  <a:spcPct val="0"/>
                </a:spcAft>
                <a:defRPr/>
              </a:pPr>
              <a:endParaRPr lang="en-US" sz="1800" dirty="0">
                <a:solidFill>
                  <a:srgbClr val="FFFFFF"/>
                </a:solidFill>
              </a:endParaRPr>
            </a:p>
          </p:txBody>
        </p:sp>
        <p:sp>
          <p:nvSpPr>
            <p:cNvPr id="26"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28"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29"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0" name="Freeform 28"/>
            <p:cNvSpPr>
              <a:spLocks/>
            </p:cNvSpPr>
            <p:nvPr/>
          </p:nvSpPr>
          <p:spPr bwMode="hidden">
            <a:xfrm>
              <a:off x="5698" y="653"/>
              <a:ext cx="60" cy="311"/>
            </a:xfrm>
            <a:custGeom>
              <a:avLst/>
              <a:gdLst>
                <a:gd name="T0" fmla="*/ 0 w 60"/>
                <a:gd name="T1" fmla="*/ 144 h 312"/>
                <a:gd name="T2" fmla="*/ 60 w 60"/>
                <a:gd name="T3" fmla="*/ 30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1"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3"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4"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5"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6"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7"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9"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40"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43"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grpSp>
      </p:grpSp>
      <p:sp>
        <p:nvSpPr>
          <p:cNvPr id="383018" name="Rectangle 42"/>
          <p:cNvSpPr>
            <a:spLocks noGrp="1" noChangeArrowheads="1"/>
          </p:cNvSpPr>
          <p:nvPr>
            <p:ph type="ctrTitle" sz="quarter"/>
          </p:nvPr>
        </p:nvSpPr>
        <p:spPr>
          <a:xfrm>
            <a:off x="609600" y="1600200"/>
            <a:ext cx="10972800" cy="1828800"/>
          </a:xfrm>
        </p:spPr>
        <p:txBody>
          <a:bodyPr/>
          <a:lstStyle>
            <a:lvl1pPr>
              <a:defRPr sz="4800"/>
            </a:lvl1pPr>
          </a:lstStyle>
          <a:p>
            <a:pPr lvl="0"/>
            <a:r>
              <a:rPr lang="en-US" altLang="en-US" noProof="0"/>
              <a:t>Click to edit Master title style</a:t>
            </a:r>
          </a:p>
        </p:txBody>
      </p:sp>
      <p:sp>
        <p:nvSpPr>
          <p:cNvPr id="383019" name="Rectangle 43"/>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sz="3600"/>
            </a:lvl1pPr>
          </a:lstStyle>
          <a:p>
            <a:pPr lvl="0"/>
            <a:r>
              <a:rPr lang="en-US" altLang="en-US" noProof="0"/>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endParaRPr lang="en-US" altLang="en-US" dirty="0">
              <a:solidFill>
                <a:srgbClr val="FFFFFF"/>
              </a:solidFill>
            </a:endParaRPr>
          </a:p>
        </p:txBody>
      </p:sp>
      <p:sp>
        <p:nvSpPr>
          <p:cNvPr id="45" name="Rectangle 45"/>
          <p:cNvSpPr>
            <a:spLocks noGrp="1" noChangeArrowheads="1"/>
          </p:cNvSpPr>
          <p:nvPr>
            <p:ph type="ftr" sz="quarter" idx="11"/>
          </p:nvPr>
        </p:nvSpPr>
        <p:spPr/>
        <p:txBody>
          <a:bodyPr/>
          <a:lstStyle>
            <a:lvl1pPr>
              <a:defRPr/>
            </a:lvl1pPr>
          </a:lstStyle>
          <a:p>
            <a:pPr>
              <a:defRPr/>
            </a:pPr>
            <a:r>
              <a:rPr lang="en-US" altLang="en-US" dirty="0">
                <a:solidFill>
                  <a:srgbClr val="FFFFFF"/>
                </a:solidFill>
              </a:rPr>
              <a:t>©2011, Brooks/ Cole Publishing, A Division of Cengage Learning, Inc.</a:t>
            </a:r>
          </a:p>
        </p:txBody>
      </p:sp>
      <p:sp>
        <p:nvSpPr>
          <p:cNvPr id="46" name="Rectangle 46"/>
          <p:cNvSpPr>
            <a:spLocks noGrp="1" noChangeArrowheads="1"/>
          </p:cNvSpPr>
          <p:nvPr>
            <p:ph type="sldNum" sz="quarter" idx="12"/>
          </p:nvPr>
        </p:nvSpPr>
        <p:spPr/>
        <p:txBody>
          <a:bodyPr/>
          <a:lstStyle>
            <a:lvl1pPr>
              <a:defRPr/>
            </a:lvl1pPr>
          </a:lstStyle>
          <a:p>
            <a:fld id="{BBDC0B22-88AE-455D-845F-6429065F1D2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799293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r>
              <a:rPr lang="en-US" altLang="en-US" dirty="0">
                <a:solidFill>
                  <a:srgbClr val="FFFFFF"/>
                </a:solidFill>
              </a:rPr>
              <a:t>©2011, Brooks/ Cole Publishing, A Division of Cengage Learning, Inc.</a:t>
            </a:r>
          </a:p>
        </p:txBody>
      </p:sp>
      <p:sp>
        <p:nvSpPr>
          <p:cNvPr id="6" name="Rectangle 46"/>
          <p:cNvSpPr>
            <a:spLocks noGrp="1" noChangeArrowheads="1"/>
          </p:cNvSpPr>
          <p:nvPr>
            <p:ph type="sldNum" sz="quarter" idx="12"/>
          </p:nvPr>
        </p:nvSpPr>
        <p:spPr>
          <a:ln/>
        </p:spPr>
        <p:txBody>
          <a:bodyPr/>
          <a:lstStyle>
            <a:lvl1pPr>
              <a:defRPr/>
            </a:lvl1pPr>
          </a:lstStyle>
          <a:p>
            <a:fld id="{C570FF61-F275-4602-8908-5FCFC86A3E0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26243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r>
              <a:rPr lang="en-US" altLang="en-US" dirty="0">
                <a:solidFill>
                  <a:srgbClr val="FFFFFF"/>
                </a:solidFill>
              </a:rPr>
              <a:t>©2011, Brooks/ Cole Publishing, A Division of Cengage Learning, Inc.</a:t>
            </a:r>
          </a:p>
        </p:txBody>
      </p:sp>
      <p:sp>
        <p:nvSpPr>
          <p:cNvPr id="6" name="Rectangle 46"/>
          <p:cNvSpPr>
            <a:spLocks noGrp="1" noChangeArrowheads="1"/>
          </p:cNvSpPr>
          <p:nvPr>
            <p:ph type="sldNum" sz="quarter" idx="12"/>
          </p:nvPr>
        </p:nvSpPr>
        <p:spPr>
          <a:ln/>
        </p:spPr>
        <p:txBody>
          <a:bodyPr/>
          <a:lstStyle>
            <a:lvl1pPr>
              <a:defRPr/>
            </a:lvl1pPr>
          </a:lstStyle>
          <a:p>
            <a:fld id="{6C6D3315-CE03-42A5-BC0A-D9AE0921EE4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47970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r>
              <a:rPr lang="en-US" altLang="en-US" dirty="0">
                <a:solidFill>
                  <a:srgbClr val="FFFFFF"/>
                </a:solidFill>
              </a:rPr>
              <a:t>©2011, Brooks/ Cole Publishing, A Division of Cengage Learning, Inc.</a:t>
            </a:r>
          </a:p>
        </p:txBody>
      </p:sp>
      <p:sp>
        <p:nvSpPr>
          <p:cNvPr id="6" name="Rectangle 46"/>
          <p:cNvSpPr>
            <a:spLocks noGrp="1" noChangeArrowheads="1"/>
          </p:cNvSpPr>
          <p:nvPr>
            <p:ph type="sldNum" sz="quarter" idx="12"/>
          </p:nvPr>
        </p:nvSpPr>
        <p:spPr>
          <a:ln/>
        </p:spPr>
        <p:txBody>
          <a:bodyPr/>
          <a:lstStyle>
            <a:lvl1pPr>
              <a:defRPr/>
            </a:lvl1pPr>
          </a:lstStyle>
          <a:p>
            <a:fld id="{EE7806BB-468D-468F-8E65-E31802A7E364}"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463457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r>
              <a:rPr lang="en-US" altLang="en-US" dirty="0">
                <a:solidFill>
                  <a:srgbClr val="FFFFFF"/>
                </a:solidFill>
              </a:rPr>
              <a:t>©2011, Brooks/ Cole Publishing, A Division of Cengage Learning, Inc.</a:t>
            </a:r>
          </a:p>
        </p:txBody>
      </p:sp>
      <p:sp>
        <p:nvSpPr>
          <p:cNvPr id="6" name="Rectangle 46"/>
          <p:cNvSpPr>
            <a:spLocks noGrp="1" noChangeArrowheads="1"/>
          </p:cNvSpPr>
          <p:nvPr>
            <p:ph type="sldNum" sz="quarter" idx="12"/>
          </p:nvPr>
        </p:nvSpPr>
        <p:spPr>
          <a:ln/>
        </p:spPr>
        <p:txBody>
          <a:bodyPr/>
          <a:lstStyle>
            <a:lvl1pPr>
              <a:defRPr/>
            </a:lvl1pPr>
          </a:lstStyle>
          <a:p>
            <a:fld id="{83965C6E-5437-4D03-A7F8-565D6B0B148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133399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pPr>
              <a:defRPr/>
            </a:pPr>
            <a:r>
              <a:rPr lang="en-US" altLang="en-US" dirty="0">
                <a:solidFill>
                  <a:srgbClr val="FFFFFF"/>
                </a:solidFill>
              </a:rPr>
              <a:t>©2011, Brooks/ Cole Publishing, A Division of Cengage Learning, Inc.</a:t>
            </a:r>
          </a:p>
        </p:txBody>
      </p:sp>
      <p:sp>
        <p:nvSpPr>
          <p:cNvPr id="7" name="Rectangle 46"/>
          <p:cNvSpPr>
            <a:spLocks noGrp="1" noChangeArrowheads="1"/>
          </p:cNvSpPr>
          <p:nvPr>
            <p:ph type="sldNum" sz="quarter" idx="12"/>
          </p:nvPr>
        </p:nvSpPr>
        <p:spPr>
          <a:ln/>
        </p:spPr>
        <p:txBody>
          <a:bodyPr/>
          <a:lstStyle>
            <a:lvl1pPr>
              <a:defRPr/>
            </a:lvl1pPr>
          </a:lstStyle>
          <a:p>
            <a:fld id="{63D19124-8A75-4FA2-AFFD-D2AAE56A7A1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585354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8" name="Rectangle 45"/>
          <p:cNvSpPr>
            <a:spLocks noGrp="1" noChangeArrowheads="1"/>
          </p:cNvSpPr>
          <p:nvPr>
            <p:ph type="ftr" sz="quarter" idx="11"/>
          </p:nvPr>
        </p:nvSpPr>
        <p:spPr>
          <a:ln/>
        </p:spPr>
        <p:txBody>
          <a:bodyPr/>
          <a:lstStyle>
            <a:lvl1pPr>
              <a:defRPr/>
            </a:lvl1pPr>
          </a:lstStyle>
          <a:p>
            <a:pPr>
              <a:defRPr/>
            </a:pPr>
            <a:r>
              <a:rPr lang="en-US" altLang="en-US" dirty="0">
                <a:solidFill>
                  <a:srgbClr val="FFFFFF"/>
                </a:solidFill>
              </a:rPr>
              <a:t>©2011, Brooks/ Cole Publishing, A Division of Cengage Learning, Inc.</a:t>
            </a:r>
          </a:p>
        </p:txBody>
      </p:sp>
      <p:sp>
        <p:nvSpPr>
          <p:cNvPr id="9" name="Rectangle 46"/>
          <p:cNvSpPr>
            <a:spLocks noGrp="1" noChangeArrowheads="1"/>
          </p:cNvSpPr>
          <p:nvPr>
            <p:ph type="sldNum" sz="quarter" idx="12"/>
          </p:nvPr>
        </p:nvSpPr>
        <p:spPr>
          <a:ln/>
        </p:spPr>
        <p:txBody>
          <a:bodyPr/>
          <a:lstStyle>
            <a:lvl1pPr>
              <a:defRPr/>
            </a:lvl1pPr>
          </a:lstStyle>
          <a:p>
            <a:fld id="{EC1D1A01-0F69-474A-A166-3DE7698EA64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35134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4" name="Rectangle 45"/>
          <p:cNvSpPr>
            <a:spLocks noGrp="1" noChangeArrowheads="1"/>
          </p:cNvSpPr>
          <p:nvPr>
            <p:ph type="ftr" sz="quarter" idx="11"/>
          </p:nvPr>
        </p:nvSpPr>
        <p:spPr>
          <a:ln/>
        </p:spPr>
        <p:txBody>
          <a:bodyPr/>
          <a:lstStyle>
            <a:lvl1pPr>
              <a:defRPr/>
            </a:lvl1pPr>
          </a:lstStyle>
          <a:p>
            <a:pPr>
              <a:defRPr/>
            </a:pPr>
            <a:r>
              <a:rPr lang="en-US" altLang="en-US" dirty="0">
                <a:solidFill>
                  <a:srgbClr val="FFFFFF"/>
                </a:solidFill>
              </a:rPr>
              <a:t>©2011, Brooks/ Cole Publishing, A Division of Cengage Learning, Inc.</a:t>
            </a:r>
          </a:p>
        </p:txBody>
      </p:sp>
      <p:sp>
        <p:nvSpPr>
          <p:cNvPr id="5" name="Rectangle 46"/>
          <p:cNvSpPr>
            <a:spLocks noGrp="1" noChangeArrowheads="1"/>
          </p:cNvSpPr>
          <p:nvPr>
            <p:ph type="sldNum" sz="quarter" idx="12"/>
          </p:nvPr>
        </p:nvSpPr>
        <p:spPr>
          <a:ln/>
        </p:spPr>
        <p:txBody>
          <a:bodyPr/>
          <a:lstStyle>
            <a:lvl1pPr>
              <a:defRPr/>
            </a:lvl1pPr>
          </a:lstStyle>
          <a:p>
            <a:fld id="{701E53BB-6BEA-4176-81EF-349BAA127D61}"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019649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3" name="Rectangle 45"/>
          <p:cNvSpPr>
            <a:spLocks noGrp="1" noChangeArrowheads="1"/>
          </p:cNvSpPr>
          <p:nvPr>
            <p:ph type="ftr" sz="quarter" idx="11"/>
          </p:nvPr>
        </p:nvSpPr>
        <p:spPr>
          <a:ln/>
        </p:spPr>
        <p:txBody>
          <a:bodyPr/>
          <a:lstStyle>
            <a:lvl1pPr>
              <a:defRPr/>
            </a:lvl1pPr>
          </a:lstStyle>
          <a:p>
            <a:pPr>
              <a:defRPr/>
            </a:pPr>
            <a:r>
              <a:rPr lang="en-US" altLang="en-US" dirty="0">
                <a:solidFill>
                  <a:srgbClr val="FFFFFF"/>
                </a:solidFill>
              </a:rPr>
              <a:t>©2011, Brooks/ Cole Publishing, A Division of Cengage Learning, Inc.</a:t>
            </a:r>
          </a:p>
        </p:txBody>
      </p:sp>
      <p:sp>
        <p:nvSpPr>
          <p:cNvPr id="4" name="Rectangle 46"/>
          <p:cNvSpPr>
            <a:spLocks noGrp="1" noChangeArrowheads="1"/>
          </p:cNvSpPr>
          <p:nvPr>
            <p:ph type="sldNum" sz="quarter" idx="12"/>
          </p:nvPr>
        </p:nvSpPr>
        <p:spPr>
          <a:ln/>
        </p:spPr>
        <p:txBody>
          <a:bodyPr/>
          <a:lstStyle>
            <a:lvl1pPr>
              <a:defRPr/>
            </a:lvl1pPr>
          </a:lstStyle>
          <a:p>
            <a:fld id="{65884519-85C6-4991-82A3-EDD368B0773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298240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pPr>
              <a:defRPr/>
            </a:pPr>
            <a:r>
              <a:rPr lang="en-US" altLang="en-US" dirty="0">
                <a:solidFill>
                  <a:srgbClr val="FFFFFF"/>
                </a:solidFill>
              </a:rPr>
              <a:t>©2011, Brooks/ Cole Publishing, A Division of Cengage Learning, Inc.</a:t>
            </a:r>
          </a:p>
        </p:txBody>
      </p:sp>
      <p:sp>
        <p:nvSpPr>
          <p:cNvPr id="7" name="Rectangle 46"/>
          <p:cNvSpPr>
            <a:spLocks noGrp="1" noChangeArrowheads="1"/>
          </p:cNvSpPr>
          <p:nvPr>
            <p:ph type="sldNum" sz="quarter" idx="12"/>
          </p:nvPr>
        </p:nvSpPr>
        <p:spPr>
          <a:ln/>
        </p:spPr>
        <p:txBody>
          <a:bodyPr/>
          <a:lstStyle>
            <a:lvl1pPr>
              <a:defRPr/>
            </a:lvl1pPr>
          </a:lstStyle>
          <a:p>
            <a:fld id="{6497F1CE-A13B-4F1C-833B-7F6A7F5227D9}"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93605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ltLang="en-US" dirty="0">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pPr>
              <a:defRPr/>
            </a:pPr>
            <a:r>
              <a:rPr lang="en-US" altLang="en-US" dirty="0">
                <a:solidFill>
                  <a:srgbClr val="FFFFFF"/>
                </a:solidFill>
              </a:rPr>
              <a:t>©2011, Brooks/ Cole Publishing, A Division of Cengage Learning, Inc.</a:t>
            </a:r>
          </a:p>
        </p:txBody>
      </p:sp>
      <p:sp>
        <p:nvSpPr>
          <p:cNvPr id="7" name="Rectangle 46"/>
          <p:cNvSpPr>
            <a:spLocks noGrp="1" noChangeArrowheads="1"/>
          </p:cNvSpPr>
          <p:nvPr>
            <p:ph type="sldNum" sz="quarter" idx="12"/>
          </p:nvPr>
        </p:nvSpPr>
        <p:spPr>
          <a:ln/>
        </p:spPr>
        <p:txBody>
          <a:bodyPr/>
          <a:lstStyle>
            <a:lvl1pPr>
              <a:defRPr/>
            </a:lvl1pPr>
          </a:lstStyle>
          <a:p>
            <a:fld id="{491F5D30-C856-4176-9FCD-CC2F7055AB8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66055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58"/>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
            <a:ext cx="12192000" cy="6856413"/>
            <a:chOff x="0" y="0"/>
            <a:chExt cx="5760" cy="4319"/>
          </a:xfrm>
        </p:grpSpPr>
        <p:sp>
          <p:nvSpPr>
            <p:cNvPr id="381955"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56"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57"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035" name="Freeform 6"/>
            <p:cNvSpPr>
              <a:spLocks/>
            </p:cNvSpPr>
            <p:nvPr/>
          </p:nvSpPr>
          <p:spPr bwMode="hidden">
            <a:xfrm>
              <a:off x="4038" y="3577"/>
              <a:ext cx="1720" cy="65"/>
            </a:xfrm>
            <a:custGeom>
              <a:avLst/>
              <a:gdLst>
                <a:gd name="T0" fmla="*/ 1716 w 1722"/>
                <a:gd name="T1" fmla="*/ 63 h 66"/>
                <a:gd name="T2" fmla="*/ 1716 w 1722"/>
                <a:gd name="T3" fmla="*/ 57 h 66"/>
                <a:gd name="T4" fmla="*/ 0 w 1722"/>
                <a:gd name="T5" fmla="*/ 0 h 66"/>
                <a:gd name="T6" fmla="*/ 0 w 1722"/>
                <a:gd name="T7" fmla="*/ 45 h 66"/>
                <a:gd name="T8" fmla="*/ 1716 w 1722"/>
                <a:gd name="T9" fmla="*/ 63 h 66"/>
                <a:gd name="T10" fmla="*/ 1716 w 1722"/>
                <a:gd name="T11" fmla="*/ 6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81959"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p:spPr>
          <p:txBody>
            <a:bodyPr/>
            <a:lstStyle/>
            <a:p>
              <a:pPr eaLnBrk="0" fontAlgn="base" hangingPunct="0">
                <a:spcBef>
                  <a:spcPct val="0"/>
                </a:spcBef>
                <a:spcAft>
                  <a:spcPct val="0"/>
                </a:spcAft>
                <a:defRPr/>
              </a:pPr>
              <a:endParaRPr lang="en-US" sz="1800" dirty="0">
                <a:solidFill>
                  <a:srgbClr val="FFFFFF"/>
                </a:solidFill>
              </a:endParaRPr>
            </a:p>
          </p:txBody>
        </p:sp>
        <p:sp>
          <p:nvSpPr>
            <p:cNvPr id="1037" name="Freeform 8"/>
            <p:cNvSpPr>
              <a:spLocks/>
            </p:cNvSpPr>
            <p:nvPr/>
          </p:nvSpPr>
          <p:spPr bwMode="hidden">
            <a:xfrm>
              <a:off x="4784" y="3702"/>
              <a:ext cx="974" cy="101"/>
            </a:xfrm>
            <a:custGeom>
              <a:avLst/>
              <a:gdLst>
                <a:gd name="T0" fmla="*/ 972 w 975"/>
                <a:gd name="T1" fmla="*/ 48 h 101"/>
                <a:gd name="T2" fmla="*/ 972 w 975"/>
                <a:gd name="T3" fmla="*/ 0 h 101"/>
                <a:gd name="T4" fmla="*/ 0 w 975"/>
                <a:gd name="T5" fmla="*/ 24 h 101"/>
                <a:gd name="T6" fmla="*/ 0 w 975"/>
                <a:gd name="T7" fmla="*/ 101 h 101"/>
                <a:gd name="T8" fmla="*/ 972 w 975"/>
                <a:gd name="T9" fmla="*/ 48 h 101"/>
                <a:gd name="T10" fmla="*/ 97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1038" name="Freeform 9"/>
            <p:cNvSpPr>
              <a:spLocks/>
            </p:cNvSpPr>
            <p:nvPr/>
          </p:nvSpPr>
          <p:spPr bwMode="hidden">
            <a:xfrm>
              <a:off x="3619" y="3815"/>
              <a:ext cx="2139" cy="198"/>
            </a:xfrm>
            <a:custGeom>
              <a:avLst/>
              <a:gdLst>
                <a:gd name="T0" fmla="*/ 2135 w 2141"/>
                <a:gd name="T1" fmla="*/ 0 h 198"/>
                <a:gd name="T2" fmla="*/ 0 w 2141"/>
                <a:gd name="T3" fmla="*/ 156 h 198"/>
                <a:gd name="T4" fmla="*/ 0 w 2141"/>
                <a:gd name="T5" fmla="*/ 198 h 198"/>
                <a:gd name="T6" fmla="*/ 2135 w 2141"/>
                <a:gd name="T7" fmla="*/ 0 h 198"/>
                <a:gd name="T8" fmla="*/ 213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81962"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040" name="Freeform 11"/>
            <p:cNvSpPr>
              <a:spLocks/>
            </p:cNvSpPr>
            <p:nvPr/>
          </p:nvSpPr>
          <p:spPr bwMode="hidden">
            <a:xfrm>
              <a:off x="2097" y="4043"/>
              <a:ext cx="2514" cy="276"/>
            </a:xfrm>
            <a:custGeom>
              <a:avLst/>
              <a:gdLst>
                <a:gd name="T0" fmla="*/ 2173 w 2517"/>
                <a:gd name="T1" fmla="*/ 276 h 276"/>
                <a:gd name="T2" fmla="*/ 2508 w 2517"/>
                <a:gd name="T3" fmla="*/ 204 h 276"/>
                <a:gd name="T4" fmla="*/ 2251 w 2517"/>
                <a:gd name="T5" fmla="*/ 0 h 276"/>
                <a:gd name="T6" fmla="*/ 0 w 2517"/>
                <a:gd name="T7" fmla="*/ 276 h 276"/>
                <a:gd name="T8" fmla="*/ 2173 w 2517"/>
                <a:gd name="T9" fmla="*/ 276 h 276"/>
                <a:gd name="T10" fmla="*/ 217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81964"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042" name="Freeform 13"/>
            <p:cNvSpPr>
              <a:spLocks/>
            </p:cNvSpPr>
            <p:nvPr/>
          </p:nvSpPr>
          <p:spPr bwMode="hidden">
            <a:xfrm>
              <a:off x="5030" y="3151"/>
              <a:ext cx="728" cy="240"/>
            </a:xfrm>
            <a:custGeom>
              <a:avLst/>
              <a:gdLst>
                <a:gd name="T0" fmla="*/ 726 w 729"/>
                <a:gd name="T1" fmla="*/ 240 h 240"/>
                <a:gd name="T2" fmla="*/ 0 w 729"/>
                <a:gd name="T3" fmla="*/ 0 h 240"/>
                <a:gd name="T4" fmla="*/ 0 w 729"/>
                <a:gd name="T5" fmla="*/ 6 h 240"/>
                <a:gd name="T6" fmla="*/ 726 w 729"/>
                <a:gd name="T7" fmla="*/ 240 h 240"/>
                <a:gd name="T8" fmla="*/ 72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81966"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044" name="Freeform 15"/>
            <p:cNvSpPr>
              <a:spLocks/>
            </p:cNvSpPr>
            <p:nvPr/>
          </p:nvSpPr>
          <p:spPr bwMode="hidden">
            <a:xfrm>
              <a:off x="5030" y="3049"/>
              <a:ext cx="728" cy="318"/>
            </a:xfrm>
            <a:custGeom>
              <a:avLst/>
              <a:gdLst>
                <a:gd name="T0" fmla="*/ 726 w 729"/>
                <a:gd name="T1" fmla="*/ 318 h 318"/>
                <a:gd name="T2" fmla="*/ 726 w 729"/>
                <a:gd name="T3" fmla="*/ 312 h 318"/>
                <a:gd name="T4" fmla="*/ 0 w 729"/>
                <a:gd name="T5" fmla="*/ 0 h 318"/>
                <a:gd name="T6" fmla="*/ 0 w 729"/>
                <a:gd name="T7" fmla="*/ 54 h 318"/>
                <a:gd name="T8" fmla="*/ 726 w 729"/>
                <a:gd name="T9" fmla="*/ 318 h 318"/>
                <a:gd name="T10" fmla="*/ 72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81968"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69"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70"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81972"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81974"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75"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p:spPr>
          <p:txBody>
            <a:bodyPr/>
            <a:lstStyle/>
            <a:p>
              <a:pPr eaLnBrk="0" fontAlgn="base" hangingPunct="0">
                <a:spcBef>
                  <a:spcPct val="0"/>
                </a:spcBef>
                <a:spcAft>
                  <a:spcPct val="0"/>
                </a:spcAft>
                <a:defRPr/>
              </a:pPr>
              <a:endParaRPr lang="en-US" sz="1800" dirty="0">
                <a:solidFill>
                  <a:srgbClr val="FFFFFF"/>
                </a:solidFill>
              </a:endParaRPr>
            </a:p>
          </p:txBody>
        </p:sp>
        <p:sp>
          <p:nvSpPr>
            <p:cNvPr id="381976"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81978"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79"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057" name="Freeform 28"/>
            <p:cNvSpPr>
              <a:spLocks/>
            </p:cNvSpPr>
            <p:nvPr/>
          </p:nvSpPr>
          <p:spPr bwMode="hidden">
            <a:xfrm>
              <a:off x="5698" y="653"/>
              <a:ext cx="60" cy="311"/>
            </a:xfrm>
            <a:custGeom>
              <a:avLst/>
              <a:gdLst>
                <a:gd name="T0" fmla="*/ 0 w 60"/>
                <a:gd name="T1" fmla="*/ 144 h 312"/>
                <a:gd name="T2" fmla="*/ 60 w 60"/>
                <a:gd name="T3" fmla="*/ 30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81981"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w="9525">
              <a:noFill/>
              <a:round/>
              <a:headEnd/>
              <a:tailEnd/>
            </a:ln>
          </p:spPr>
          <p:txBody>
            <a:bodyPr/>
            <a:lstStyle/>
            <a:p>
              <a:pPr fontAlgn="base">
                <a:spcBef>
                  <a:spcPct val="0"/>
                </a:spcBef>
                <a:spcAft>
                  <a:spcPct val="0"/>
                </a:spcAft>
                <a:defRPr/>
              </a:pPr>
              <a:endParaRPr lang="en-US" sz="1800" dirty="0">
                <a:solidFill>
                  <a:srgbClr val="FFFFFF"/>
                </a:solidFill>
                <a:cs typeface="Arial" panose="020B0604020202020204" pitchFamily="34" charset="0"/>
              </a:endParaRPr>
            </a:p>
          </p:txBody>
        </p:sp>
        <p:sp>
          <p:nvSpPr>
            <p:cNvPr id="381983"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84"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85"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86"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87"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88"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89"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90"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grpSp>
          <p:nvGrpSpPr>
            <p:cNvPr id="1068" name="Group 39"/>
            <p:cNvGrpSpPr>
              <a:grpSpLocks/>
            </p:cNvGrpSpPr>
            <p:nvPr userDrawn="1"/>
          </p:nvGrpSpPr>
          <p:grpSpPr bwMode="auto">
            <a:xfrm>
              <a:off x="0" y="1632"/>
              <a:ext cx="5758" cy="1858"/>
              <a:chOff x="0" y="1632"/>
              <a:chExt cx="5758" cy="1858"/>
            </a:xfrm>
          </p:grpSpPr>
          <p:sp>
            <p:nvSpPr>
              <p:cNvPr id="381992"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sp>
            <p:nvSpPr>
              <p:cNvPr id="381993"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p:spPr>
            <p:txBody>
              <a:bodyPr/>
              <a:lstStyle/>
              <a:p>
                <a:pPr eaLnBrk="0" fontAlgn="base" hangingPunct="0">
                  <a:spcBef>
                    <a:spcPct val="0"/>
                  </a:spcBef>
                  <a:spcAft>
                    <a:spcPct val="0"/>
                  </a:spcAft>
                  <a:defRPr/>
                </a:pPr>
                <a:endParaRPr lang="en-US" sz="1800" dirty="0">
                  <a:solidFill>
                    <a:srgbClr val="FFFFFF"/>
                  </a:solidFill>
                </a:endParaRPr>
              </a:p>
            </p:txBody>
          </p:sp>
        </p:grpSp>
      </p:grpSp>
      <p:sp>
        <p:nvSpPr>
          <p:cNvPr id="381994" name="Rectangle 42"/>
          <p:cNvSpPr>
            <a:spLocks noGrp="1" noChangeArrowheads="1"/>
          </p:cNvSpPr>
          <p:nvPr>
            <p:ph type="title"/>
          </p:nvPr>
        </p:nvSpPr>
        <p:spPr bwMode="auto">
          <a:xfrm>
            <a:off x="609600" y="277813"/>
            <a:ext cx="10972800" cy="1143000"/>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81995" name="Rectangle 43"/>
          <p:cNvSpPr>
            <a:spLocks noGrp="1" noChangeArrowheads="1"/>
          </p:cNvSpPr>
          <p:nvPr>
            <p:ph type="body" idx="1"/>
          </p:nvPr>
        </p:nvSpPr>
        <p:spPr bwMode="auto">
          <a:xfrm>
            <a:off x="609600" y="1600201"/>
            <a:ext cx="10972800" cy="4530725"/>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81996" name="Rectangle 44"/>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cs typeface="+mn-cs"/>
              </a:defRPr>
            </a:lvl1pPr>
          </a:lstStyle>
          <a:p>
            <a:pPr fontAlgn="base">
              <a:spcBef>
                <a:spcPct val="0"/>
              </a:spcBef>
              <a:spcAft>
                <a:spcPct val="0"/>
              </a:spcAft>
              <a:defRPr/>
            </a:pPr>
            <a:endParaRPr lang="en-US" altLang="en-US" dirty="0">
              <a:solidFill>
                <a:srgbClr val="FFFFFF"/>
              </a:solidFill>
            </a:endParaRPr>
          </a:p>
        </p:txBody>
      </p:sp>
      <p:sp>
        <p:nvSpPr>
          <p:cNvPr id="381997" name="Rectangle 45"/>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cs typeface="+mn-cs"/>
              </a:defRPr>
            </a:lvl1pPr>
          </a:lstStyle>
          <a:p>
            <a:pPr fontAlgn="base">
              <a:spcBef>
                <a:spcPct val="0"/>
              </a:spcBef>
              <a:spcAft>
                <a:spcPct val="0"/>
              </a:spcAft>
              <a:defRPr/>
            </a:pPr>
            <a:r>
              <a:rPr lang="en-US" altLang="en-US" dirty="0">
                <a:solidFill>
                  <a:srgbClr val="FFFFFF"/>
                </a:solidFill>
              </a:rPr>
              <a:t>©2011, Brooks/ Cole Publishing, A Division of Cengage Learning, Inc.</a:t>
            </a:r>
          </a:p>
        </p:txBody>
      </p:sp>
      <p:sp>
        <p:nvSpPr>
          <p:cNvPr id="381998" name="Rectangle 46"/>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fontAlgn="base">
              <a:spcBef>
                <a:spcPct val="0"/>
              </a:spcBef>
              <a:spcAft>
                <a:spcPct val="0"/>
              </a:spcAft>
            </a:pPr>
            <a:fld id="{BC735016-22CC-4036-976A-6AD426E37683}" type="slidenum">
              <a:rPr lang="en-US" altLang="en-US">
                <a:solidFill>
                  <a:srgbClr val="FFFFFF"/>
                </a:solidFill>
                <a:cs typeface="Arial" panose="020B0604020202020204" pitchFamily="34" charset="0"/>
              </a:rPr>
              <a:pPr fontAlgn="base">
                <a:spcBef>
                  <a:spcPct val="0"/>
                </a:spcBef>
                <a:spcAft>
                  <a:spcPct val="0"/>
                </a:spcAft>
              </a:pPr>
              <a:t>‹#›</a:t>
            </a:fld>
            <a:endParaRPr lang="en-US" altLang="en-US" dirty="0">
              <a:solidFill>
                <a:srgbClr val="FFFFFF"/>
              </a:solidFill>
              <a:cs typeface="Arial" panose="020B0604020202020204" pitchFamily="34" charset="0"/>
            </a:endParaRPr>
          </a:p>
        </p:txBody>
      </p:sp>
    </p:spTree>
    <p:extLst>
      <p:ext uri="{BB962C8B-B14F-4D97-AF65-F5344CB8AC3E}">
        <p14:creationId xmlns:p14="http://schemas.microsoft.com/office/powerpoint/2010/main" val="2300563851"/>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anose="05000000000000000000"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anose="05000000000000000000"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anose="05000000000000000000"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828800" y="1295400"/>
            <a:ext cx="8534400" cy="2133600"/>
          </a:xfrm>
        </p:spPr>
        <p:txBody>
          <a:bodyPr/>
          <a:lstStyle/>
          <a:p>
            <a:pPr eaLnBrk="1" hangingPunct="1">
              <a:lnSpc>
                <a:spcPct val="95000"/>
              </a:lnSpc>
              <a:defRPr/>
            </a:pPr>
            <a:endParaRPr lang="en-US" altLang="en-US" b="1" dirty="0">
              <a:solidFill>
                <a:schemeClr val="tx1"/>
              </a:solidFill>
              <a:latin typeface="Times New Roman" pitchFamily="18" charset="0"/>
            </a:endParaRPr>
          </a:p>
        </p:txBody>
      </p:sp>
      <p:sp>
        <p:nvSpPr>
          <p:cNvPr id="2053" name="Rectangle 5"/>
          <p:cNvSpPr>
            <a:spLocks noGrp="1" noChangeArrowheads="1"/>
          </p:cNvSpPr>
          <p:nvPr>
            <p:ph type="subTitle" idx="1"/>
          </p:nvPr>
        </p:nvSpPr>
        <p:spPr>
          <a:xfrm>
            <a:off x="2057400" y="3429000"/>
            <a:ext cx="8229600" cy="2438400"/>
          </a:xfrm>
        </p:spPr>
        <p:txBody>
          <a:bodyPr vert="horz" wrap="square" lIns="90474" tIns="44444" rIns="90474" bIns="44444" numCol="1" anchor="t" anchorCtr="0" compatLnSpc="1">
            <a:prstTxWarp prst="textNoShape">
              <a:avLst/>
            </a:prstTxWarp>
          </a:bodyPr>
          <a:lstStyle/>
          <a:p>
            <a:pPr eaLnBrk="1" hangingPunct="1">
              <a:spcAft>
                <a:spcPct val="20000"/>
              </a:spcAft>
              <a:defRPr/>
            </a:pPr>
            <a:r>
              <a:rPr lang="en-US" sz="4800" b="1" dirty="0">
                <a:latin typeface="Times New Roman" pitchFamily="18" charset="0"/>
                <a:cs typeface="Times New Roman" pitchFamily="18" charset="0"/>
              </a:rPr>
              <a:t>Theory Applied to Practice</a:t>
            </a:r>
            <a:endParaRPr lang="en-US" altLang="en-US" sz="4800" dirty="0">
              <a:latin typeface="Times New Roman" pitchFamily="18" charset="0"/>
              <a:cs typeface="Times New Roman" pitchFamily="18" charset="0"/>
            </a:endParaRPr>
          </a:p>
        </p:txBody>
      </p:sp>
      <p:sp>
        <p:nvSpPr>
          <p:cNvPr id="69636" name="TextBox 3"/>
          <p:cNvSpPr txBox="1">
            <a:spLocks noChangeArrowheads="1"/>
          </p:cNvSpPr>
          <p:nvPr/>
        </p:nvSpPr>
        <p:spPr bwMode="auto">
          <a:xfrm>
            <a:off x="4495800" y="6400801"/>
            <a:ext cx="4038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20000"/>
              </a:spcAft>
            </a:pPr>
            <a:r>
              <a:rPr lang="en-US" altLang="en-US" sz="1200" dirty="0">
                <a:solidFill>
                  <a:srgbClr val="FFFFFF"/>
                </a:solidFill>
                <a:latin typeface="Times New Roman" panose="02020603050405020304" pitchFamily="18" charset="0"/>
                <a:cs typeface="Times New Roman" panose="02020603050405020304" pitchFamily="18" charset="0"/>
              </a:rPr>
              <a:t>©2016 Cengage Learning. All rights reserved.</a:t>
            </a:r>
          </a:p>
        </p:txBody>
      </p:sp>
    </p:spTree>
    <p:extLst>
      <p:ext uri="{BB962C8B-B14F-4D97-AF65-F5344CB8AC3E}">
        <p14:creationId xmlns:p14="http://schemas.microsoft.com/office/powerpoint/2010/main" val="1539289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Psychoanalysis in Session</a:t>
            </a:r>
          </a:p>
        </p:txBody>
      </p:sp>
      <p:sp>
        <p:nvSpPr>
          <p:cNvPr id="3" name="Content Placeholder 2"/>
          <p:cNvSpPr>
            <a:spLocks noGrp="1"/>
          </p:cNvSpPr>
          <p:nvPr>
            <p:ph idx="1"/>
          </p:nvPr>
        </p:nvSpPr>
        <p:spPr/>
        <p:txBody>
          <a:bodyPr/>
          <a:lstStyle/>
          <a:p>
            <a:r>
              <a:rPr lang="en-US" dirty="0"/>
              <a:t>Video: Note the psychoanalytic framework</a:t>
            </a:r>
          </a:p>
          <a:p>
            <a:pPr lvl="1"/>
            <a:r>
              <a:rPr lang="en-US" dirty="0"/>
              <a:t>Therapist: blank slate, out of eye contact</a:t>
            </a:r>
          </a:p>
          <a:p>
            <a:pPr lvl="1"/>
            <a:r>
              <a:rPr lang="en-US" dirty="0"/>
              <a:t>Frequency: 4-5x weekly</a:t>
            </a:r>
          </a:p>
          <a:p>
            <a:pPr lvl="1"/>
            <a:endParaRPr lang="en-US" dirty="0"/>
          </a:p>
          <a:p>
            <a:pPr lvl="1"/>
            <a:r>
              <a:rPr lang="en-US" dirty="0"/>
              <a:t>Class Question:</a:t>
            </a:r>
          </a:p>
          <a:p>
            <a:pPr marL="457200" lvl="1" indent="0">
              <a:buNone/>
            </a:pPr>
            <a:r>
              <a:rPr lang="en-US" dirty="0"/>
              <a:t>What type of patient would be best suited for psychoanalytic therapy?</a:t>
            </a:r>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4070326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5052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64546" name="Rectangle 2"/>
          <p:cNvSpPr>
            <a:spLocks noGrp="1" noChangeArrowheads="1"/>
          </p:cNvSpPr>
          <p:nvPr>
            <p:ph type="title"/>
          </p:nvPr>
        </p:nvSpPr>
        <p:spPr>
          <a:xfrm>
            <a:off x="1981200" y="0"/>
            <a:ext cx="8229600" cy="1600200"/>
          </a:xfrm>
        </p:spPr>
        <p:txBody>
          <a:bodyPr/>
          <a:lstStyle/>
          <a:p>
            <a:pPr eaLnBrk="1" hangingPunct="1">
              <a:defRPr/>
            </a:pPr>
            <a:r>
              <a:rPr lang="en-US" altLang="en-US" sz="4000" dirty="0">
                <a:latin typeface="Times New Roman" pitchFamily="18" charset="0"/>
              </a:rPr>
              <a:t>Adlerian Approach</a:t>
            </a:r>
          </a:p>
        </p:txBody>
      </p:sp>
      <p:sp>
        <p:nvSpPr>
          <p:cNvPr id="364547" name="Rectangle 3"/>
          <p:cNvSpPr>
            <a:spLocks noGrp="1" noChangeArrowheads="1"/>
          </p:cNvSpPr>
          <p:nvPr>
            <p:ph type="body" idx="1"/>
          </p:nvPr>
        </p:nvSpPr>
        <p:spPr>
          <a:xfrm>
            <a:off x="1981200" y="1600200"/>
            <a:ext cx="8229600" cy="5105400"/>
          </a:xfrm>
        </p:spPr>
        <p:txBody>
          <a:bodyPr/>
          <a:lstStyle/>
          <a:p>
            <a:pPr eaLnBrk="1" hangingPunct="1">
              <a:defRPr/>
            </a:pPr>
            <a:r>
              <a:rPr lang="en-US" altLang="en-US" sz="2800" dirty="0">
                <a:latin typeface="Times New Roman" pitchFamily="18" charset="0"/>
              </a:rPr>
              <a:t>Humans are shaped by environment and biological drive</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The therapeutic relationship is a collaborative partnership.</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Social interest: A sense of identification with humanity, a feeling of belonging, and a concern with bettering society</a:t>
            </a:r>
          </a:p>
          <a:p>
            <a:pPr eaLnBrk="1" hangingPunct="1">
              <a:lnSpc>
                <a:spcPct val="150000"/>
              </a:lnSpc>
              <a:buFont typeface="Wingdings" panose="05000000000000000000" pitchFamily="2" charset="2"/>
              <a:buNone/>
              <a:defRPr/>
            </a:pPr>
            <a:endParaRPr lang="en-US" altLang="en-US" sz="2400" dirty="0">
              <a:latin typeface="Times New Roman" pitchFamily="18" charset="0"/>
            </a:endParaRPr>
          </a:p>
        </p:txBody>
      </p:sp>
      <p:sp>
        <p:nvSpPr>
          <p:cNvPr id="74757" name="Text Box 4"/>
          <p:cNvSpPr txBox="1">
            <a:spLocks noChangeArrowheads="1"/>
          </p:cNvSpPr>
          <p:nvPr/>
        </p:nvSpPr>
        <p:spPr bwMode="auto">
          <a:xfrm>
            <a:off x="1828800" y="6242051"/>
            <a:ext cx="29718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7(5)</a:t>
            </a:r>
          </a:p>
        </p:txBody>
      </p:sp>
    </p:spTree>
    <p:extLst>
      <p:ext uri="{BB962C8B-B14F-4D97-AF65-F5344CB8AC3E}">
        <p14:creationId xmlns:p14="http://schemas.microsoft.com/office/powerpoint/2010/main" val="417416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8100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401410" name="Rectangle 2"/>
          <p:cNvSpPr>
            <a:spLocks noGrp="1" noChangeArrowheads="1"/>
          </p:cNvSpPr>
          <p:nvPr>
            <p:ph type="title"/>
          </p:nvPr>
        </p:nvSpPr>
        <p:spPr>
          <a:xfrm>
            <a:off x="1981200" y="0"/>
            <a:ext cx="8229600" cy="1752600"/>
          </a:xfrm>
        </p:spPr>
        <p:txBody>
          <a:bodyPr/>
          <a:lstStyle/>
          <a:p>
            <a:pPr eaLnBrk="1" hangingPunct="1">
              <a:defRPr/>
            </a:pPr>
            <a:r>
              <a:rPr lang="en-US" altLang="en-US" sz="4000" dirty="0">
                <a:latin typeface="Times New Roman" pitchFamily="18" charset="0"/>
              </a:rPr>
              <a:t>Adlerian Approach</a:t>
            </a:r>
          </a:p>
        </p:txBody>
      </p:sp>
      <p:sp>
        <p:nvSpPr>
          <p:cNvPr id="401411" name="Rectangle 3"/>
          <p:cNvSpPr>
            <a:spLocks noGrp="1" noChangeArrowheads="1"/>
          </p:cNvSpPr>
          <p:nvPr>
            <p:ph type="body" idx="1"/>
          </p:nvPr>
        </p:nvSpPr>
        <p:spPr>
          <a:xfrm>
            <a:off x="1981200" y="1295400"/>
            <a:ext cx="8229600" cy="6248400"/>
          </a:xfrm>
        </p:spPr>
        <p:txBody>
          <a:bodyPr/>
          <a:lstStyle/>
          <a:p>
            <a:pPr eaLnBrk="1" hangingPunct="1">
              <a:defRPr/>
            </a:pPr>
            <a:endParaRPr lang="en-US" altLang="en-US" sz="2800" dirty="0">
              <a:latin typeface="Times New Roman" pitchFamily="18" charset="0"/>
            </a:endParaRPr>
          </a:p>
          <a:p>
            <a:pPr eaLnBrk="1" hangingPunct="1">
              <a:defRPr/>
            </a:pPr>
            <a:r>
              <a:rPr lang="en-US" altLang="en-US" sz="2800" dirty="0">
                <a:latin typeface="Times New Roman" pitchFamily="18" charset="0"/>
              </a:rPr>
              <a:t>Drive for Mastery: (not sexual fulfillment) Inferiority feelings often motivate people to strive for mastery, superiority, and perfection.</a:t>
            </a:r>
          </a:p>
          <a:p>
            <a:pPr eaLnBrk="1" hangingPunct="1">
              <a:defRPr/>
            </a:pPr>
            <a:r>
              <a:rPr lang="en-US" altLang="en-US" sz="2800" dirty="0">
                <a:latin typeface="Times New Roman" pitchFamily="18" charset="0"/>
              </a:rPr>
              <a:t>Inferiority can become a complex governing peoples’ lives</a:t>
            </a:r>
          </a:p>
          <a:p>
            <a:pPr eaLnBrk="1" hangingPunct="1">
              <a:lnSpc>
                <a:spcPct val="90000"/>
              </a:lnSpc>
              <a:defRPr/>
            </a:pPr>
            <a:r>
              <a:rPr lang="en-US" altLang="en-US" sz="2800" dirty="0">
                <a:latin typeface="Times New Roman" pitchFamily="18" charset="0"/>
                <a:cs typeface="Times New Roman" pitchFamily="18" charset="0"/>
              </a:rPr>
              <a:t>Focus is on challenging clients’ mistaken notions, and faulty assumptions.</a:t>
            </a:r>
          </a:p>
          <a:p>
            <a:pPr eaLnBrk="1" hangingPunct="1">
              <a:lnSpc>
                <a:spcPct val="90000"/>
              </a:lnSpc>
              <a:buFont typeface="Wingdings" panose="05000000000000000000" pitchFamily="2" charset="2"/>
              <a:buNone/>
              <a:defRPr/>
            </a:pPr>
            <a:endParaRPr lang="en-US" altLang="en-US" sz="2800" dirty="0">
              <a:latin typeface="Times New Roman" pitchFamily="18" charset="0"/>
              <a:cs typeface="Times New Roman" pitchFamily="18" charset="0"/>
            </a:endParaRPr>
          </a:p>
          <a:p>
            <a:pPr eaLnBrk="1" hangingPunct="1">
              <a:lnSpc>
                <a:spcPct val="90000"/>
              </a:lnSpc>
              <a:defRPr/>
            </a:pPr>
            <a:r>
              <a:rPr lang="en-US" altLang="en-US" sz="2800" dirty="0">
                <a:latin typeface="Times New Roman" pitchFamily="18" charset="0"/>
                <a:cs typeface="Times New Roman" pitchFamily="18" charset="0"/>
              </a:rPr>
              <a:t>Emphasis is on examining lifestyle and clients’ functioning in the life tasks.</a:t>
            </a:r>
          </a:p>
          <a:p>
            <a:pPr eaLnBrk="1" hangingPunct="1">
              <a:lnSpc>
                <a:spcPct val="90000"/>
              </a:lnSpc>
              <a:buFont typeface="Wingdings" panose="05000000000000000000" pitchFamily="2" charset="2"/>
              <a:buNone/>
              <a:defRPr/>
            </a:pPr>
            <a:endParaRPr lang="en-US" altLang="en-US" sz="2800" dirty="0">
              <a:latin typeface="Times New Roman" pitchFamily="18" charset="0"/>
              <a:cs typeface="Times New Roman" pitchFamily="18" charset="0"/>
            </a:endParaRPr>
          </a:p>
        </p:txBody>
      </p:sp>
      <p:sp>
        <p:nvSpPr>
          <p:cNvPr id="75781" name="Text Box 4"/>
          <p:cNvSpPr txBox="1">
            <a:spLocks noChangeArrowheads="1"/>
          </p:cNvSpPr>
          <p:nvPr/>
        </p:nvSpPr>
        <p:spPr bwMode="auto">
          <a:xfrm>
            <a:off x="1828800" y="6242051"/>
            <a:ext cx="29718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7(6)</a:t>
            </a:r>
          </a:p>
        </p:txBody>
      </p:sp>
    </p:spTree>
    <p:extLst>
      <p:ext uri="{BB962C8B-B14F-4D97-AF65-F5344CB8AC3E}">
        <p14:creationId xmlns:p14="http://schemas.microsoft.com/office/powerpoint/2010/main" val="2027103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8100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401410" name="Rectangle 2"/>
          <p:cNvSpPr>
            <a:spLocks noGrp="1" noChangeArrowheads="1"/>
          </p:cNvSpPr>
          <p:nvPr>
            <p:ph type="title"/>
          </p:nvPr>
        </p:nvSpPr>
        <p:spPr>
          <a:xfrm>
            <a:off x="1981200" y="0"/>
            <a:ext cx="8229600" cy="1447800"/>
          </a:xfrm>
        </p:spPr>
        <p:txBody>
          <a:bodyPr/>
          <a:lstStyle/>
          <a:p>
            <a:pPr eaLnBrk="1" hangingPunct="1">
              <a:defRPr/>
            </a:pPr>
            <a:r>
              <a:rPr lang="en-US" altLang="en-US" sz="4000" dirty="0">
                <a:latin typeface="Times New Roman" pitchFamily="18" charset="0"/>
              </a:rPr>
              <a:t>Adlerian Approach</a:t>
            </a:r>
          </a:p>
        </p:txBody>
      </p:sp>
      <p:sp>
        <p:nvSpPr>
          <p:cNvPr id="401411" name="Rectangle 3"/>
          <p:cNvSpPr>
            <a:spLocks noGrp="1" noChangeArrowheads="1"/>
          </p:cNvSpPr>
          <p:nvPr>
            <p:ph type="body" idx="1"/>
          </p:nvPr>
        </p:nvSpPr>
        <p:spPr>
          <a:xfrm>
            <a:off x="1981200" y="1143000"/>
            <a:ext cx="8229600" cy="5410200"/>
          </a:xfrm>
        </p:spPr>
        <p:txBody>
          <a:bodyPr/>
          <a:lstStyle/>
          <a:p>
            <a:pPr eaLnBrk="1" hangingPunct="1">
              <a:lnSpc>
                <a:spcPct val="90000"/>
              </a:lnSpc>
              <a:buFont typeface="Wingdings" panose="05000000000000000000" pitchFamily="2" charset="2"/>
              <a:buNone/>
              <a:defRPr/>
            </a:pPr>
            <a:endParaRPr lang="en-US" altLang="en-US" sz="2800" dirty="0">
              <a:latin typeface="Times New Roman" pitchFamily="18" charset="0"/>
              <a:cs typeface="Times New Roman" pitchFamily="18" charset="0"/>
            </a:endParaRPr>
          </a:p>
          <a:p>
            <a:pPr eaLnBrk="1" hangingPunct="1">
              <a:lnSpc>
                <a:spcPct val="90000"/>
              </a:lnSpc>
              <a:defRPr/>
            </a:pPr>
            <a:r>
              <a:rPr lang="en-US" sz="2800" dirty="0">
                <a:latin typeface="Times New Roman" pitchFamily="18" charset="0"/>
                <a:cs typeface="Times New Roman" pitchFamily="18" charset="0"/>
              </a:rPr>
              <a:t>Compensation: we over function or under function to manage feelings of inferiority </a:t>
            </a:r>
          </a:p>
          <a:p>
            <a:pPr eaLnBrk="1" hangingPunct="1">
              <a:lnSpc>
                <a:spcPct val="90000"/>
              </a:lnSpc>
              <a:defRPr/>
            </a:pPr>
            <a:endParaRPr lang="en-US" sz="2800" dirty="0">
              <a:latin typeface="Times New Roman" pitchFamily="18" charset="0"/>
              <a:cs typeface="Times New Roman" pitchFamily="18" charset="0"/>
            </a:endParaRPr>
          </a:p>
          <a:p>
            <a:pPr eaLnBrk="1" hangingPunct="1">
              <a:lnSpc>
                <a:spcPct val="90000"/>
              </a:lnSpc>
              <a:defRPr/>
            </a:pPr>
            <a:r>
              <a:rPr lang="en-US" sz="2800" dirty="0">
                <a:latin typeface="Times New Roman" pitchFamily="18" charset="0"/>
                <a:cs typeface="Times New Roman" pitchFamily="18" charset="0"/>
              </a:rPr>
              <a:t>Therapy purpose: Provide encouragement  so that clients can develop socially useful goals. </a:t>
            </a:r>
            <a:endParaRPr lang="en-US" altLang="en-US" sz="2800" dirty="0">
              <a:latin typeface="Times New Roman" pitchFamily="18" charset="0"/>
              <a:cs typeface="Times New Roman" pitchFamily="18" charset="0"/>
            </a:endParaRPr>
          </a:p>
          <a:p>
            <a:pPr eaLnBrk="1" hangingPunct="1">
              <a:lnSpc>
                <a:spcPct val="90000"/>
              </a:lnSpc>
              <a:buFont typeface="Wingdings" panose="05000000000000000000" pitchFamily="2" charset="2"/>
              <a:buNone/>
              <a:defRPr/>
            </a:pPr>
            <a:endParaRPr lang="en-US" altLang="en-US" sz="2800" dirty="0">
              <a:latin typeface="Times New Roman" pitchFamily="18" charset="0"/>
              <a:cs typeface="Times New Roman" pitchFamily="18" charset="0"/>
            </a:endParaRPr>
          </a:p>
          <a:p>
            <a:pPr eaLnBrk="1" hangingPunct="1">
              <a:lnSpc>
                <a:spcPct val="90000"/>
              </a:lnSpc>
              <a:defRPr/>
            </a:pPr>
            <a:r>
              <a:rPr lang="en-US" altLang="en-US" sz="2800" dirty="0">
                <a:latin typeface="Times New Roman" pitchFamily="18" charset="0"/>
                <a:cs typeface="Times New Roman" pitchFamily="18" charset="0"/>
              </a:rPr>
              <a:t>Cognitive, behavioral, and experiential techniques </a:t>
            </a:r>
          </a:p>
          <a:p>
            <a:pPr eaLnBrk="1" hangingPunct="1">
              <a:lnSpc>
                <a:spcPct val="90000"/>
              </a:lnSpc>
              <a:buFont typeface="Wingdings" panose="05000000000000000000" pitchFamily="2" charset="2"/>
              <a:buNone/>
              <a:defRPr/>
            </a:pPr>
            <a:r>
              <a:rPr lang="en-US" altLang="en-US" sz="2800" dirty="0">
                <a:latin typeface="Times New Roman" pitchFamily="18" charset="0"/>
                <a:cs typeface="Times New Roman" pitchFamily="18" charset="0"/>
              </a:rPr>
              <a:t>	are used.</a:t>
            </a:r>
          </a:p>
        </p:txBody>
      </p:sp>
      <p:sp>
        <p:nvSpPr>
          <p:cNvPr id="76805" name="Text Box 4"/>
          <p:cNvSpPr txBox="1">
            <a:spLocks noChangeArrowheads="1"/>
          </p:cNvSpPr>
          <p:nvPr/>
        </p:nvSpPr>
        <p:spPr bwMode="auto">
          <a:xfrm>
            <a:off x="1828800" y="6242051"/>
            <a:ext cx="29718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7(7)</a:t>
            </a:r>
          </a:p>
        </p:txBody>
      </p:sp>
    </p:spTree>
    <p:extLst>
      <p:ext uri="{BB962C8B-B14F-4D97-AF65-F5344CB8AC3E}">
        <p14:creationId xmlns:p14="http://schemas.microsoft.com/office/powerpoint/2010/main" val="847692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5814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65570"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Existential Approach</a:t>
            </a:r>
          </a:p>
        </p:txBody>
      </p:sp>
      <p:sp>
        <p:nvSpPr>
          <p:cNvPr id="365571" name="Rectangle 3"/>
          <p:cNvSpPr>
            <a:spLocks noGrp="1" noChangeArrowheads="1"/>
          </p:cNvSpPr>
          <p:nvPr>
            <p:ph type="body" idx="1"/>
          </p:nvPr>
        </p:nvSpPr>
        <p:spPr>
          <a:xfrm>
            <a:off x="1981200" y="1447800"/>
            <a:ext cx="8229600" cy="5410200"/>
          </a:xfrm>
        </p:spPr>
        <p:txBody>
          <a:bodyPr/>
          <a:lstStyle/>
          <a:p>
            <a:pPr eaLnBrk="1" hangingPunct="1">
              <a:defRPr/>
            </a:pPr>
            <a:r>
              <a:rPr lang="en-US" altLang="en-US" sz="2800" dirty="0">
                <a:latin typeface="Times New Roman" pitchFamily="18" charset="0"/>
              </a:rPr>
              <a:t>The existential approach is based on the following assumptions:</a:t>
            </a:r>
          </a:p>
          <a:p>
            <a:pPr lvl="1" eaLnBrk="1" hangingPunct="1">
              <a:lnSpc>
                <a:spcPct val="200000"/>
              </a:lnSpc>
              <a:defRPr/>
            </a:pPr>
            <a:r>
              <a:rPr lang="en-US" altLang="en-US" sz="2400" dirty="0">
                <a:latin typeface="Times New Roman" pitchFamily="18" charset="0"/>
              </a:rPr>
              <a:t>We define ourselves by our choices.</a:t>
            </a:r>
          </a:p>
          <a:p>
            <a:pPr lvl="1" eaLnBrk="1" hangingPunct="1">
              <a:lnSpc>
                <a:spcPct val="200000"/>
              </a:lnSpc>
              <a:defRPr/>
            </a:pPr>
            <a:r>
              <a:rPr lang="en-US" altLang="en-US" sz="2400" dirty="0">
                <a:latin typeface="Times New Roman" pitchFamily="18" charset="0"/>
              </a:rPr>
              <a:t>Freedom and responsibility go together.</a:t>
            </a:r>
          </a:p>
          <a:p>
            <a:pPr lvl="1" eaLnBrk="1" hangingPunct="1">
              <a:lnSpc>
                <a:spcPct val="200000"/>
              </a:lnSpc>
              <a:defRPr/>
            </a:pPr>
            <a:r>
              <a:rPr lang="en-US" altLang="en-US" sz="2400" dirty="0">
                <a:latin typeface="Times New Roman" pitchFamily="18" charset="0"/>
              </a:rPr>
              <a:t>Anxiety is part of the human condition. </a:t>
            </a:r>
          </a:p>
          <a:p>
            <a:pPr lvl="1" eaLnBrk="1" hangingPunct="1">
              <a:lnSpc>
                <a:spcPct val="200000"/>
              </a:lnSpc>
              <a:defRPr/>
            </a:pPr>
            <a:r>
              <a:rPr lang="en-US" altLang="en-US" sz="2400" dirty="0">
                <a:latin typeface="Times New Roman" pitchFamily="18" charset="0"/>
              </a:rPr>
              <a:t>Death gives significance to life.</a:t>
            </a:r>
          </a:p>
        </p:txBody>
      </p:sp>
      <p:sp>
        <p:nvSpPr>
          <p:cNvPr id="77829" name="Text Box 4"/>
          <p:cNvSpPr txBox="1">
            <a:spLocks noChangeArrowheads="1"/>
          </p:cNvSpPr>
          <p:nvPr/>
        </p:nvSpPr>
        <p:spPr bwMode="auto">
          <a:xfrm>
            <a:off x="1828800" y="6242051"/>
            <a:ext cx="32766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7(8)</a:t>
            </a:r>
          </a:p>
        </p:txBody>
      </p:sp>
    </p:spTree>
    <p:extLst>
      <p:ext uri="{BB962C8B-B14F-4D97-AF65-F5344CB8AC3E}">
        <p14:creationId xmlns:p14="http://schemas.microsoft.com/office/powerpoint/2010/main" val="3835113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5814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65570" name="Rectangle 2"/>
          <p:cNvSpPr>
            <a:spLocks noGrp="1" noChangeArrowheads="1"/>
          </p:cNvSpPr>
          <p:nvPr>
            <p:ph type="title"/>
          </p:nvPr>
        </p:nvSpPr>
        <p:spPr>
          <a:xfrm>
            <a:off x="1981200" y="277814"/>
            <a:ext cx="8229600" cy="1017587"/>
          </a:xfrm>
        </p:spPr>
        <p:txBody>
          <a:bodyPr/>
          <a:lstStyle/>
          <a:p>
            <a:pPr eaLnBrk="1" hangingPunct="1">
              <a:defRPr/>
            </a:pPr>
            <a:r>
              <a:rPr lang="en-US" altLang="en-US" sz="4000" dirty="0">
                <a:latin typeface="Times New Roman" pitchFamily="18" charset="0"/>
              </a:rPr>
              <a:t>Existential Approach</a:t>
            </a:r>
          </a:p>
        </p:txBody>
      </p:sp>
      <p:sp>
        <p:nvSpPr>
          <p:cNvPr id="365571" name="Rectangle 3"/>
          <p:cNvSpPr>
            <a:spLocks noGrp="1" noChangeArrowheads="1"/>
          </p:cNvSpPr>
          <p:nvPr>
            <p:ph type="body" idx="1"/>
          </p:nvPr>
        </p:nvSpPr>
        <p:spPr>
          <a:xfrm>
            <a:off x="1981200" y="1219200"/>
            <a:ext cx="8229600" cy="5638800"/>
          </a:xfrm>
        </p:spPr>
        <p:txBody>
          <a:bodyPr/>
          <a:lstStyle/>
          <a:p>
            <a:pPr eaLnBrk="1" hangingPunct="1">
              <a:lnSpc>
                <a:spcPct val="90000"/>
              </a:lnSpc>
              <a:defRPr/>
            </a:pPr>
            <a:endParaRPr lang="en-US" altLang="en-US" sz="2800" dirty="0">
              <a:latin typeface="Times New Roman" pitchFamily="18" charset="0"/>
            </a:endParaRPr>
          </a:p>
          <a:p>
            <a:pPr eaLnBrk="1" hangingPunct="1">
              <a:lnSpc>
                <a:spcPct val="90000"/>
              </a:lnSpc>
              <a:defRPr/>
            </a:pPr>
            <a:r>
              <a:rPr lang="en-US" altLang="en-US" sz="2800" dirty="0">
                <a:latin typeface="Times New Roman" pitchFamily="18" charset="0"/>
              </a:rPr>
              <a:t>Emphasis in therapy is on understanding </a:t>
            </a:r>
            <a:r>
              <a:rPr lang="en-US" altLang="en-US" sz="2800" b="1" u="sng" dirty="0">
                <a:latin typeface="Times New Roman" pitchFamily="18" charset="0"/>
              </a:rPr>
              <a:t>the current </a:t>
            </a:r>
            <a:r>
              <a:rPr lang="en-US" altLang="en-US" sz="2800" dirty="0">
                <a:latin typeface="Times New Roman" pitchFamily="18" charset="0"/>
              </a:rPr>
              <a:t>world of the client.</a:t>
            </a:r>
          </a:p>
          <a:p>
            <a:pPr eaLnBrk="1" hangingPunct="1">
              <a:lnSpc>
                <a:spcPct val="90000"/>
              </a:lnSpc>
              <a:buFont typeface="Wingdings" panose="05000000000000000000" pitchFamily="2" charset="2"/>
              <a:buNone/>
              <a:defRPr/>
            </a:pPr>
            <a:endParaRPr lang="en-US" altLang="en-US" sz="2800" dirty="0">
              <a:latin typeface="Times New Roman" pitchFamily="18" charset="0"/>
            </a:endParaRPr>
          </a:p>
          <a:p>
            <a:pPr eaLnBrk="1" hangingPunct="1">
              <a:lnSpc>
                <a:spcPct val="90000"/>
              </a:lnSpc>
              <a:defRPr/>
            </a:pPr>
            <a:r>
              <a:rPr lang="en-US" sz="2800" dirty="0">
                <a:latin typeface="Times New Roman" pitchFamily="18" charset="0"/>
                <a:cs typeface="Times New Roman" pitchFamily="18" charset="0"/>
              </a:rPr>
              <a:t>People seeking therapy often have led a restricted existence, functioning with a limited degree of self-awareness. </a:t>
            </a:r>
          </a:p>
          <a:p>
            <a:pPr eaLnBrk="1" hangingPunct="1">
              <a:lnSpc>
                <a:spcPct val="90000"/>
              </a:lnSpc>
              <a:defRPr/>
            </a:pPr>
            <a:endParaRPr lang="en-US" altLang="en-US" sz="2800" dirty="0">
              <a:latin typeface="Times New Roman" pitchFamily="18" charset="0"/>
              <a:cs typeface="Times New Roman" pitchFamily="18" charset="0"/>
            </a:endParaRPr>
          </a:p>
          <a:p>
            <a:pPr eaLnBrk="1" hangingPunct="1">
              <a:lnSpc>
                <a:spcPct val="90000"/>
              </a:lnSpc>
              <a:defRPr/>
            </a:pPr>
            <a:r>
              <a:rPr lang="en-US" sz="2800" dirty="0">
                <a:latin typeface="Times New Roman" pitchFamily="18" charset="0"/>
                <a:cs typeface="Times New Roman" pitchFamily="18" charset="0"/>
              </a:rPr>
              <a:t>Therapists are not bound by any prescribed procedures.</a:t>
            </a:r>
            <a:endParaRPr lang="en-US" altLang="en-US" sz="2800" dirty="0">
              <a:latin typeface="Times New Roman" pitchFamily="18" charset="0"/>
              <a:cs typeface="Times New Roman" pitchFamily="18" charset="0"/>
            </a:endParaRPr>
          </a:p>
        </p:txBody>
      </p:sp>
      <p:sp>
        <p:nvSpPr>
          <p:cNvPr id="78853" name="Text Box 4"/>
          <p:cNvSpPr txBox="1">
            <a:spLocks noChangeArrowheads="1"/>
          </p:cNvSpPr>
          <p:nvPr/>
        </p:nvSpPr>
        <p:spPr bwMode="auto">
          <a:xfrm>
            <a:off x="1828800" y="6242051"/>
            <a:ext cx="32766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7(9)</a:t>
            </a:r>
          </a:p>
        </p:txBody>
      </p:sp>
    </p:spTree>
    <p:extLst>
      <p:ext uri="{BB962C8B-B14F-4D97-AF65-F5344CB8AC3E}">
        <p14:creationId xmlns:p14="http://schemas.microsoft.com/office/powerpoint/2010/main" val="2745794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5052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66594" name="Rectangle 2"/>
          <p:cNvSpPr>
            <a:spLocks noGrp="1" noChangeArrowheads="1"/>
          </p:cNvSpPr>
          <p:nvPr>
            <p:ph type="title"/>
          </p:nvPr>
        </p:nvSpPr>
        <p:spPr>
          <a:xfrm>
            <a:off x="1905000" y="-228600"/>
            <a:ext cx="8229600" cy="1752600"/>
          </a:xfrm>
        </p:spPr>
        <p:txBody>
          <a:bodyPr/>
          <a:lstStyle/>
          <a:p>
            <a:pPr eaLnBrk="1" hangingPunct="1">
              <a:defRPr/>
            </a:pPr>
            <a:r>
              <a:rPr lang="en-US" altLang="en-US" sz="4000" dirty="0">
                <a:latin typeface="Times New Roman" pitchFamily="18" charset="0"/>
              </a:rPr>
              <a:t>Carl Rogers: Person-Centered Approach</a:t>
            </a:r>
          </a:p>
        </p:txBody>
      </p:sp>
      <p:sp>
        <p:nvSpPr>
          <p:cNvPr id="366595" name="Rectangle 3"/>
          <p:cNvSpPr>
            <a:spLocks noGrp="1" noChangeArrowheads="1"/>
          </p:cNvSpPr>
          <p:nvPr>
            <p:ph type="body" idx="1"/>
          </p:nvPr>
        </p:nvSpPr>
        <p:spPr>
          <a:xfrm>
            <a:off x="1981200" y="1524001"/>
            <a:ext cx="8229600" cy="4068763"/>
          </a:xfrm>
        </p:spPr>
        <p:txBody>
          <a:bodyPr/>
          <a:lstStyle/>
          <a:p>
            <a:pPr eaLnBrk="1" hangingPunct="1">
              <a:defRPr/>
            </a:pPr>
            <a:r>
              <a:rPr lang="en-US" altLang="en-US" sz="2800" dirty="0">
                <a:latin typeface="Times New Roman" pitchFamily="18" charset="0"/>
              </a:rPr>
              <a:t>Clients are at the center of the helping process.</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Clients are able to change without a high degree of structure and direction from the therapist.</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Effective helping is based on the quality of the helping relationship: </a:t>
            </a:r>
          </a:p>
          <a:p>
            <a:pPr eaLnBrk="1" hangingPunct="1">
              <a:defRPr/>
            </a:pPr>
            <a:r>
              <a:rPr lang="en-US" altLang="en-US" sz="2800" dirty="0">
                <a:latin typeface="Times New Roman" pitchFamily="18" charset="0"/>
              </a:rPr>
              <a:t>Techniques are secondary to the counselor’s attitudes.</a:t>
            </a:r>
          </a:p>
        </p:txBody>
      </p:sp>
      <p:sp>
        <p:nvSpPr>
          <p:cNvPr id="79877" name="Text Box 4"/>
          <p:cNvSpPr txBox="1">
            <a:spLocks noChangeArrowheads="1"/>
          </p:cNvSpPr>
          <p:nvPr/>
        </p:nvSpPr>
        <p:spPr bwMode="auto">
          <a:xfrm>
            <a:off x="1828800" y="6242051"/>
            <a:ext cx="25146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7(10)</a:t>
            </a:r>
          </a:p>
        </p:txBody>
      </p:sp>
    </p:spTree>
    <p:extLst>
      <p:ext uri="{BB962C8B-B14F-4D97-AF65-F5344CB8AC3E}">
        <p14:creationId xmlns:p14="http://schemas.microsoft.com/office/powerpoint/2010/main" val="540856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Rogerian Approach</a:t>
            </a:r>
          </a:p>
        </p:txBody>
      </p:sp>
      <p:sp>
        <p:nvSpPr>
          <p:cNvPr id="3" name="Content Placeholder 2"/>
          <p:cNvSpPr>
            <a:spLocks noGrp="1"/>
          </p:cNvSpPr>
          <p:nvPr>
            <p:ph idx="1"/>
          </p:nvPr>
        </p:nvSpPr>
        <p:spPr/>
        <p:txBody>
          <a:bodyPr/>
          <a:lstStyle/>
          <a:p>
            <a:r>
              <a:rPr lang="en-US" dirty="0"/>
              <a:t>Healing come from:</a:t>
            </a:r>
          </a:p>
          <a:p>
            <a:pPr lvl="1"/>
            <a:r>
              <a:rPr lang="en-US" dirty="0"/>
              <a:t>Unconditional Positive Regard: therapeutic relationship</a:t>
            </a:r>
          </a:p>
          <a:p>
            <a:pPr lvl="1"/>
            <a:r>
              <a:rPr lang="en-US" dirty="0"/>
              <a:t>Acceptance</a:t>
            </a:r>
          </a:p>
          <a:p>
            <a:pPr lvl="1"/>
            <a:r>
              <a:rPr lang="en-US" dirty="0"/>
              <a:t>Congruency</a:t>
            </a:r>
          </a:p>
          <a:p>
            <a:pPr lvl="1"/>
            <a:endParaRPr lang="en-US" dirty="0"/>
          </a:p>
          <a:p>
            <a:pPr lvl="1"/>
            <a:r>
              <a:rPr lang="en-US" dirty="0"/>
              <a:t>Techniques: 	</a:t>
            </a:r>
          </a:p>
          <a:p>
            <a:pPr lvl="2"/>
            <a:r>
              <a:rPr lang="en-US" dirty="0"/>
              <a:t>Reflection</a:t>
            </a:r>
          </a:p>
          <a:p>
            <a:pPr lvl="2"/>
            <a:r>
              <a:rPr lang="en-US" dirty="0"/>
              <a:t>Paraphrase</a:t>
            </a:r>
          </a:p>
          <a:p>
            <a:pPr lvl="2"/>
            <a:r>
              <a:rPr lang="en-US" dirty="0"/>
              <a:t>Empathic Unconditional Acceptance</a:t>
            </a:r>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4208536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5052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67618" name="Rectangle 2"/>
          <p:cNvSpPr>
            <a:spLocks noGrp="1" noChangeArrowheads="1"/>
          </p:cNvSpPr>
          <p:nvPr>
            <p:ph type="title"/>
          </p:nvPr>
        </p:nvSpPr>
        <p:spPr>
          <a:xfrm>
            <a:off x="1981200" y="1"/>
            <a:ext cx="8229600" cy="1420813"/>
          </a:xfrm>
        </p:spPr>
        <p:txBody>
          <a:bodyPr/>
          <a:lstStyle/>
          <a:p>
            <a:pPr eaLnBrk="1" hangingPunct="1">
              <a:defRPr/>
            </a:pPr>
            <a:r>
              <a:rPr lang="en-US" altLang="en-US" sz="4000" dirty="0">
                <a:latin typeface="Times New Roman" pitchFamily="18" charset="0"/>
              </a:rPr>
              <a:t>Gestalt Approach</a:t>
            </a:r>
            <a:r>
              <a:rPr lang="en-US" altLang="en-US" dirty="0"/>
              <a:t>  </a:t>
            </a:r>
          </a:p>
        </p:txBody>
      </p:sp>
      <p:sp>
        <p:nvSpPr>
          <p:cNvPr id="367619" name="Rectangle 3"/>
          <p:cNvSpPr>
            <a:spLocks noGrp="1" noChangeArrowheads="1"/>
          </p:cNvSpPr>
          <p:nvPr>
            <p:ph type="body" idx="1"/>
          </p:nvPr>
        </p:nvSpPr>
        <p:spPr>
          <a:xfrm>
            <a:off x="1981200" y="1371600"/>
            <a:ext cx="8229600" cy="5486400"/>
          </a:xfrm>
        </p:spPr>
        <p:txBody>
          <a:bodyPr/>
          <a:lstStyle/>
          <a:p>
            <a:pPr eaLnBrk="1" hangingPunct="1">
              <a:defRPr/>
            </a:pPr>
            <a:r>
              <a:rPr lang="en-US" altLang="en-US" sz="2800" dirty="0">
                <a:latin typeface="Times New Roman" pitchFamily="18" charset="0"/>
              </a:rPr>
              <a:t>Gestalt therapy: focuses on the </a:t>
            </a:r>
            <a:r>
              <a:rPr lang="en-US" altLang="en-US" sz="2800" b="1" u="sng" dirty="0">
                <a:latin typeface="Times New Roman" pitchFamily="18" charset="0"/>
              </a:rPr>
              <a:t>emotional experience </a:t>
            </a:r>
          </a:p>
          <a:p>
            <a:pPr eaLnBrk="1" hangingPunct="1">
              <a:defRPr/>
            </a:pPr>
            <a:endParaRPr lang="en-US" altLang="en-US" sz="2800" dirty="0">
              <a:latin typeface="Times New Roman" pitchFamily="18" charset="0"/>
            </a:endParaRPr>
          </a:p>
          <a:p>
            <a:pPr eaLnBrk="1" hangingPunct="1">
              <a:defRPr/>
            </a:pPr>
            <a:r>
              <a:rPr lang="en-US" altLang="en-US" sz="2800" dirty="0">
                <a:latin typeface="Times New Roman" pitchFamily="18" charset="0"/>
              </a:rPr>
              <a:t>focuses on here-and-now </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Change arises with emotional awareness</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Counselors suggest experiments and emphasize </a:t>
            </a:r>
            <a:r>
              <a:rPr lang="en-US" altLang="en-US" sz="2800" u="sng" dirty="0">
                <a:latin typeface="Times New Roman" pitchFamily="18" charset="0"/>
              </a:rPr>
              <a:t>doing rather than “talking about.”</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i="1" dirty="0">
                <a:latin typeface="Times New Roman" pitchFamily="18" charset="0"/>
              </a:rPr>
              <a:t>Example: “Empty Chair Technique”</a:t>
            </a:r>
          </a:p>
          <a:p>
            <a:pPr eaLnBrk="1" hangingPunct="1">
              <a:buFont typeface="Wingdings" panose="05000000000000000000" pitchFamily="2" charset="2"/>
              <a:buNone/>
              <a:defRPr/>
            </a:pPr>
            <a:endParaRPr lang="en-US" altLang="en-US" sz="2800" dirty="0">
              <a:latin typeface="Times New Roman" pitchFamily="18" charset="0"/>
            </a:endParaRPr>
          </a:p>
        </p:txBody>
      </p:sp>
      <p:sp>
        <p:nvSpPr>
          <p:cNvPr id="80901" name="Text Box 4"/>
          <p:cNvSpPr txBox="1">
            <a:spLocks noChangeArrowheads="1"/>
          </p:cNvSpPr>
          <p:nvPr/>
        </p:nvSpPr>
        <p:spPr bwMode="auto">
          <a:xfrm>
            <a:off x="1828800" y="6242051"/>
            <a:ext cx="27432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 (11)</a:t>
            </a:r>
          </a:p>
        </p:txBody>
      </p:sp>
    </p:spTree>
    <p:extLst>
      <p:ext uri="{BB962C8B-B14F-4D97-AF65-F5344CB8AC3E}">
        <p14:creationId xmlns:p14="http://schemas.microsoft.com/office/powerpoint/2010/main" val="1724824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Exercise</a:t>
            </a:r>
          </a:p>
        </p:txBody>
      </p:sp>
      <p:sp>
        <p:nvSpPr>
          <p:cNvPr id="3" name="Content Placeholder 2"/>
          <p:cNvSpPr>
            <a:spLocks noGrp="1"/>
          </p:cNvSpPr>
          <p:nvPr>
            <p:ph idx="1"/>
          </p:nvPr>
        </p:nvSpPr>
        <p:spPr>
          <a:xfrm>
            <a:off x="609600" y="1208314"/>
            <a:ext cx="10972800" cy="5078185"/>
          </a:xfrm>
        </p:spPr>
        <p:txBody>
          <a:bodyPr/>
          <a:lstStyle/>
          <a:p>
            <a:r>
              <a:rPr lang="en-US" dirty="0"/>
              <a:t>Mock Therapy:</a:t>
            </a:r>
          </a:p>
          <a:p>
            <a:pPr lvl="1"/>
            <a:r>
              <a:rPr lang="en-US" dirty="0"/>
              <a:t>Rogerian Therapy: Assign roles of therapist, client, observer(s)</a:t>
            </a:r>
          </a:p>
          <a:p>
            <a:pPr lvl="2"/>
            <a:r>
              <a:rPr lang="en-US" dirty="0"/>
              <a:t>Therapist: reflect, paraphrase, summarize, promote Unc Pos Regard</a:t>
            </a:r>
          </a:p>
          <a:p>
            <a:pPr lvl="2"/>
            <a:r>
              <a:rPr lang="en-US" dirty="0"/>
              <a:t>Client: Share a minor dilemma or a recent experience</a:t>
            </a:r>
          </a:p>
          <a:p>
            <a:pPr lvl="2"/>
            <a:r>
              <a:rPr lang="en-US" dirty="0"/>
              <a:t>Observer: note effect of approach on client</a:t>
            </a:r>
          </a:p>
          <a:p>
            <a:pPr lvl="1"/>
            <a:r>
              <a:rPr lang="en-US" dirty="0"/>
              <a:t>Gestalt Therapy:</a:t>
            </a:r>
          </a:p>
          <a:p>
            <a:pPr lvl="2"/>
            <a:r>
              <a:rPr lang="en-US" dirty="0"/>
              <a:t>Therapist: direct client to act out experience with person in chair</a:t>
            </a:r>
          </a:p>
          <a:p>
            <a:pPr lvl="2"/>
            <a:r>
              <a:rPr lang="en-US" dirty="0"/>
              <a:t>Client: Carry out a conversation with person avoiding; imagine that person sitting in chair listening and responding to you</a:t>
            </a:r>
          </a:p>
          <a:p>
            <a:pPr lvl="2"/>
            <a:r>
              <a:rPr lang="en-US" dirty="0"/>
              <a:t>Observer: How effective was this technique; why/why not?</a:t>
            </a:r>
          </a:p>
          <a:p>
            <a:pPr lvl="2"/>
            <a:endParaRPr lang="en-US" dirty="0"/>
          </a:p>
          <a:p>
            <a:pPr lvl="2"/>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2206264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8100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63522"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Theory as a Roadmap</a:t>
            </a:r>
          </a:p>
        </p:txBody>
      </p:sp>
      <p:sp>
        <p:nvSpPr>
          <p:cNvPr id="363523" name="Rectangle 3"/>
          <p:cNvSpPr>
            <a:spLocks noGrp="1" noChangeArrowheads="1"/>
          </p:cNvSpPr>
          <p:nvPr>
            <p:ph type="body" idx="1"/>
          </p:nvPr>
        </p:nvSpPr>
        <p:spPr>
          <a:xfrm>
            <a:off x="1981200" y="1600200"/>
            <a:ext cx="8229600" cy="4222750"/>
          </a:xfrm>
        </p:spPr>
        <p:txBody>
          <a:bodyPr/>
          <a:lstStyle/>
          <a:p>
            <a:pPr eaLnBrk="1" hangingPunct="1">
              <a:lnSpc>
                <a:spcPct val="90000"/>
              </a:lnSpc>
              <a:defRPr/>
            </a:pPr>
            <a:r>
              <a:rPr lang="en-US" altLang="en-US" sz="2800" dirty="0">
                <a:latin typeface="Times New Roman" pitchFamily="18" charset="0"/>
                <a:cs typeface="Times New Roman" pitchFamily="18" charset="0"/>
              </a:rPr>
              <a:t>Theory: A</a:t>
            </a:r>
            <a:r>
              <a:rPr lang="en-US" sz="2800" dirty="0">
                <a:latin typeface="Times New Roman" pitchFamily="18" charset="0"/>
                <a:cs typeface="Times New Roman" pitchFamily="18" charset="0"/>
              </a:rPr>
              <a:t> framework for making sense of the many interactions that occur within the therapeutic relationship </a:t>
            </a:r>
          </a:p>
          <a:p>
            <a:pPr eaLnBrk="1" hangingPunct="1">
              <a:lnSpc>
                <a:spcPct val="90000"/>
              </a:lnSpc>
              <a:buFont typeface="Wingdings" panose="05000000000000000000" pitchFamily="2" charset="2"/>
              <a:buNone/>
              <a:defRPr/>
            </a:pPr>
            <a:endParaRPr lang="en-US" sz="2800" dirty="0">
              <a:latin typeface="Times New Roman" pitchFamily="18" charset="0"/>
              <a:cs typeface="Times New Roman" pitchFamily="18" charset="0"/>
            </a:endParaRPr>
          </a:p>
          <a:p>
            <a:pPr eaLnBrk="1" hangingPunct="1">
              <a:lnSpc>
                <a:spcPct val="90000"/>
              </a:lnSpc>
              <a:defRPr/>
            </a:pPr>
            <a:r>
              <a:rPr lang="en-US" altLang="en-US" sz="2800" dirty="0">
                <a:latin typeface="Times New Roman" pitchFamily="18" charset="0"/>
                <a:cs typeface="Times New Roman" pitchFamily="18" charset="0"/>
              </a:rPr>
              <a:t>Helpers may emphasize feeling, thinking, and/or behaving based on their theoretical perspective.</a:t>
            </a:r>
          </a:p>
          <a:p>
            <a:pPr eaLnBrk="1" hangingPunct="1">
              <a:lnSpc>
                <a:spcPct val="90000"/>
              </a:lnSpc>
              <a:buFont typeface="Wingdings" panose="05000000000000000000" pitchFamily="2" charset="2"/>
              <a:buNone/>
              <a:defRPr/>
            </a:pPr>
            <a:endParaRPr lang="en-US" altLang="en-US" sz="2800" dirty="0">
              <a:latin typeface="Times New Roman" pitchFamily="18" charset="0"/>
              <a:cs typeface="Times New Roman" pitchFamily="18" charset="0"/>
            </a:endParaRPr>
          </a:p>
          <a:p>
            <a:pPr eaLnBrk="1" hangingPunct="1">
              <a:lnSpc>
                <a:spcPct val="90000"/>
              </a:lnSpc>
              <a:defRPr/>
            </a:pPr>
            <a:r>
              <a:rPr lang="en-US" sz="2800" dirty="0">
                <a:latin typeface="Times New Roman" pitchFamily="18" charset="0"/>
                <a:cs typeface="Times New Roman" pitchFamily="18" charset="0"/>
              </a:rPr>
              <a:t>Helpers may focus on the past, present, or future as the most productive avenue of exploration. </a:t>
            </a:r>
            <a:endParaRPr lang="en-US" altLang="en-US" sz="2800" dirty="0">
              <a:latin typeface="Times New Roman" pitchFamily="18" charset="0"/>
              <a:cs typeface="Times New Roman" pitchFamily="18" charset="0"/>
            </a:endParaRPr>
          </a:p>
        </p:txBody>
      </p:sp>
      <p:sp>
        <p:nvSpPr>
          <p:cNvPr id="70661" name="Text Box 4"/>
          <p:cNvSpPr txBox="1">
            <a:spLocks noChangeArrowheads="1"/>
          </p:cNvSpPr>
          <p:nvPr/>
        </p:nvSpPr>
        <p:spPr bwMode="auto">
          <a:xfrm>
            <a:off x="1828800" y="6242051"/>
            <a:ext cx="28956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7(1)</a:t>
            </a:r>
          </a:p>
        </p:txBody>
      </p:sp>
    </p:spTree>
    <p:extLst>
      <p:ext uri="{BB962C8B-B14F-4D97-AF65-F5344CB8AC3E}">
        <p14:creationId xmlns:p14="http://schemas.microsoft.com/office/powerpoint/2010/main" val="1638566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5814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68642"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Cognitive Behavioral Approaches</a:t>
            </a:r>
          </a:p>
        </p:txBody>
      </p:sp>
      <p:sp>
        <p:nvSpPr>
          <p:cNvPr id="368643" name="Rectangle 3"/>
          <p:cNvSpPr>
            <a:spLocks noGrp="1" noChangeArrowheads="1"/>
          </p:cNvSpPr>
          <p:nvPr>
            <p:ph type="body" idx="1"/>
          </p:nvPr>
        </p:nvSpPr>
        <p:spPr>
          <a:xfrm>
            <a:off x="1981200" y="1600200"/>
            <a:ext cx="8229600" cy="4300538"/>
          </a:xfrm>
        </p:spPr>
        <p:txBody>
          <a:bodyPr/>
          <a:lstStyle/>
          <a:p>
            <a:pPr eaLnBrk="1" hangingPunct="1">
              <a:defRPr/>
            </a:pPr>
            <a:r>
              <a:rPr lang="en-US" altLang="en-US" sz="2800" dirty="0">
                <a:latin typeface="Times New Roman" pitchFamily="18" charset="0"/>
              </a:rPr>
              <a:t>Cognitive behavioral approaches share these attributes:</a:t>
            </a:r>
            <a:r>
              <a:rPr lang="en-US" altLang="en-US" sz="2400" dirty="0">
                <a:latin typeface="Times New Roman" pitchFamily="18" charset="0"/>
              </a:rPr>
              <a:t> </a:t>
            </a:r>
          </a:p>
          <a:p>
            <a:pPr lvl="1" eaLnBrk="1" hangingPunct="1">
              <a:defRPr/>
            </a:pPr>
            <a:r>
              <a:rPr lang="en-US" altLang="en-US" sz="2400" dirty="0">
                <a:latin typeface="Times New Roman" pitchFamily="18" charset="0"/>
              </a:rPr>
              <a:t>A collaborative  therapeutic relationship</a:t>
            </a:r>
          </a:p>
          <a:p>
            <a:pPr lvl="1" eaLnBrk="1" hangingPunct="1">
              <a:defRPr/>
            </a:pPr>
            <a:r>
              <a:rPr lang="en-US" altLang="en-US" sz="2400" dirty="0">
                <a:latin typeface="Times New Roman" pitchFamily="18" charset="0"/>
              </a:rPr>
              <a:t>A focus on changing faulty cognitions to produce desired changes in affect and behavior</a:t>
            </a:r>
          </a:p>
          <a:p>
            <a:pPr lvl="1" eaLnBrk="1" hangingPunct="1">
              <a:defRPr/>
            </a:pPr>
            <a:r>
              <a:rPr lang="en-US" altLang="en-US" sz="2400" dirty="0">
                <a:latin typeface="Times New Roman" pitchFamily="18" charset="0"/>
              </a:rPr>
              <a:t>A time-limited and educational treatment</a:t>
            </a:r>
            <a:r>
              <a:rPr lang="en-US" altLang="en-US" dirty="0"/>
              <a:t> </a:t>
            </a:r>
          </a:p>
          <a:p>
            <a:pPr lvl="1" eaLnBrk="1" hangingPunct="1">
              <a:defRPr/>
            </a:pPr>
            <a:endParaRPr lang="en-US" altLang="en-US" dirty="0"/>
          </a:p>
          <a:p>
            <a:pPr lvl="1" eaLnBrk="1" hangingPunct="1">
              <a:defRPr/>
            </a:pPr>
            <a:r>
              <a:rPr lang="en-US" altLang="en-US" dirty="0"/>
              <a:t>Mental Illness caused by incorrect thinking and dysfunctional environment</a:t>
            </a:r>
          </a:p>
        </p:txBody>
      </p:sp>
      <p:sp>
        <p:nvSpPr>
          <p:cNvPr id="81925" name="Text Box 4"/>
          <p:cNvSpPr txBox="1">
            <a:spLocks noChangeArrowheads="1"/>
          </p:cNvSpPr>
          <p:nvPr/>
        </p:nvSpPr>
        <p:spPr bwMode="auto">
          <a:xfrm>
            <a:off x="1828800" y="6248401"/>
            <a:ext cx="27432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7(12)</a:t>
            </a:r>
          </a:p>
        </p:txBody>
      </p:sp>
    </p:spTree>
    <p:extLst>
      <p:ext uri="{BB962C8B-B14F-4D97-AF65-F5344CB8AC3E}">
        <p14:creationId xmlns:p14="http://schemas.microsoft.com/office/powerpoint/2010/main" val="32507718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Irrational Thinking</a:t>
            </a:r>
          </a:p>
        </p:txBody>
      </p:sp>
      <p:sp>
        <p:nvSpPr>
          <p:cNvPr id="3" name="Content Placeholder 2"/>
          <p:cNvSpPr>
            <a:spLocks noGrp="1"/>
          </p:cNvSpPr>
          <p:nvPr>
            <p:ph idx="1"/>
          </p:nvPr>
        </p:nvSpPr>
        <p:spPr/>
        <p:txBody>
          <a:bodyPr/>
          <a:lstStyle/>
          <a:p>
            <a:r>
              <a:rPr lang="en-US" dirty="0"/>
              <a:t>Catastrophic Thinking (common in Panic d/o)</a:t>
            </a:r>
          </a:p>
          <a:p>
            <a:r>
              <a:rPr lang="en-US" dirty="0"/>
              <a:t>Over-generalization</a:t>
            </a:r>
          </a:p>
          <a:p>
            <a:r>
              <a:rPr lang="en-US" dirty="0"/>
              <a:t>Negative Predicting</a:t>
            </a:r>
          </a:p>
          <a:p>
            <a:r>
              <a:rPr lang="en-US" dirty="0"/>
              <a:t>Magical Thinking (common in OCD)</a:t>
            </a:r>
          </a:p>
          <a:p>
            <a:r>
              <a:rPr lang="en-US" dirty="0"/>
              <a:t>Grandiosity (common in Mania)</a:t>
            </a:r>
          </a:p>
          <a:p>
            <a:r>
              <a:rPr lang="en-US" dirty="0"/>
              <a:t>Minimizing</a:t>
            </a:r>
          </a:p>
          <a:p>
            <a:r>
              <a:rPr lang="en-US" dirty="0"/>
              <a:t>Personalization</a:t>
            </a:r>
          </a:p>
          <a:p>
            <a:r>
              <a:rPr lang="en-US" dirty="0"/>
              <a:t>“All or Nothing” thinking</a:t>
            </a:r>
          </a:p>
          <a:p>
            <a:endParaRPr lang="en-US" dirty="0"/>
          </a:p>
          <a:p>
            <a:pPr marL="0" indent="0">
              <a:buNone/>
            </a:pPr>
            <a:endParaRPr lang="en-US" dirty="0"/>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10335125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5052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69666"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Behavior Therapy</a:t>
            </a:r>
          </a:p>
        </p:txBody>
      </p:sp>
      <p:sp>
        <p:nvSpPr>
          <p:cNvPr id="369667" name="Rectangle 3"/>
          <p:cNvSpPr>
            <a:spLocks noGrp="1" noChangeArrowheads="1"/>
          </p:cNvSpPr>
          <p:nvPr>
            <p:ph type="body" idx="1"/>
          </p:nvPr>
        </p:nvSpPr>
        <p:spPr/>
        <p:txBody>
          <a:bodyPr/>
          <a:lstStyle/>
          <a:p>
            <a:pPr eaLnBrk="1" hangingPunct="1">
              <a:defRPr/>
            </a:pPr>
            <a:r>
              <a:rPr lang="en-US" altLang="en-US" sz="2800" dirty="0">
                <a:latin typeface="Times New Roman" pitchFamily="18" charset="0"/>
              </a:rPr>
              <a:t>The focus of the behavioral approach is on:</a:t>
            </a:r>
          </a:p>
          <a:p>
            <a:pPr lvl="1" eaLnBrk="1" hangingPunct="1">
              <a:lnSpc>
                <a:spcPct val="200000"/>
              </a:lnSpc>
              <a:defRPr/>
            </a:pPr>
            <a:r>
              <a:rPr lang="en-US" altLang="en-US" sz="2400" dirty="0">
                <a:latin typeface="Times New Roman" pitchFamily="18" charset="0"/>
              </a:rPr>
              <a:t>observable behavior.</a:t>
            </a:r>
          </a:p>
          <a:p>
            <a:pPr lvl="1" eaLnBrk="1" hangingPunct="1">
              <a:lnSpc>
                <a:spcPct val="200000"/>
              </a:lnSpc>
              <a:defRPr/>
            </a:pPr>
            <a:r>
              <a:rPr lang="en-US" altLang="en-US" sz="2400" dirty="0">
                <a:latin typeface="Times New Roman" pitchFamily="18" charset="0"/>
              </a:rPr>
              <a:t>Environment shapes the behavior: operant conditioning (reward and punish) or associative conditioning (pairing stimuli with behavior)</a:t>
            </a:r>
          </a:p>
          <a:p>
            <a:pPr lvl="1" eaLnBrk="1" hangingPunct="1">
              <a:lnSpc>
                <a:spcPct val="200000"/>
              </a:lnSpc>
              <a:defRPr/>
            </a:pPr>
            <a:r>
              <a:rPr lang="en-US" altLang="en-US" sz="2400" dirty="0">
                <a:latin typeface="Times New Roman" pitchFamily="18" charset="0"/>
              </a:rPr>
              <a:t>Changing environmental contingencies can change the behavior</a:t>
            </a:r>
          </a:p>
          <a:p>
            <a:pPr lvl="1" eaLnBrk="1" hangingPunct="1">
              <a:lnSpc>
                <a:spcPct val="200000"/>
              </a:lnSpc>
              <a:defRPr/>
            </a:pPr>
            <a:r>
              <a:rPr lang="en-US" altLang="en-US" sz="2400" dirty="0">
                <a:latin typeface="Times New Roman" pitchFamily="18" charset="0"/>
              </a:rPr>
              <a:t>rigorous assessment of stimuli in environment that is reinforcing behavior</a:t>
            </a:r>
          </a:p>
        </p:txBody>
      </p:sp>
      <p:sp>
        <p:nvSpPr>
          <p:cNvPr id="82949" name="Text Box 4"/>
          <p:cNvSpPr txBox="1">
            <a:spLocks noChangeArrowheads="1"/>
          </p:cNvSpPr>
          <p:nvPr/>
        </p:nvSpPr>
        <p:spPr bwMode="auto">
          <a:xfrm>
            <a:off x="1828800" y="6242051"/>
            <a:ext cx="30480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7(13)</a:t>
            </a:r>
          </a:p>
        </p:txBody>
      </p:sp>
    </p:spTree>
    <p:extLst>
      <p:ext uri="{BB962C8B-B14F-4D97-AF65-F5344CB8AC3E}">
        <p14:creationId xmlns:p14="http://schemas.microsoft.com/office/powerpoint/2010/main" val="36976119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Conditioning</a:t>
            </a:r>
          </a:p>
        </p:txBody>
      </p:sp>
      <p:sp>
        <p:nvSpPr>
          <p:cNvPr id="3" name="Content Placeholder 2"/>
          <p:cNvSpPr>
            <a:spLocks noGrp="1"/>
          </p:cNvSpPr>
          <p:nvPr>
            <p:ph idx="1"/>
          </p:nvPr>
        </p:nvSpPr>
        <p:spPr/>
        <p:txBody>
          <a:bodyPr/>
          <a:lstStyle/>
          <a:p>
            <a:r>
              <a:rPr lang="en-US" sz="2800" dirty="0"/>
              <a:t>Operant Conditioning: Child lives in a household with parents who are emotionally overwhelmed by two high need children.  Child client learns that the only way to gain attention is to help parents feel less anxious and so is shaped to become the parents “little mother”.</a:t>
            </a:r>
          </a:p>
          <a:p>
            <a:endParaRPr lang="en-US" sz="2800" dirty="0"/>
          </a:p>
          <a:p>
            <a:r>
              <a:rPr lang="en-US" sz="2800" dirty="0"/>
              <a:t>Associative Conditioning: College student experiences a panic attack for the first time in a classroom.  She then experiences panic whenever she enters a classroom and slowly evolves into a phobia</a:t>
            </a:r>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491798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CBT Theories</a:t>
            </a:r>
          </a:p>
        </p:txBody>
      </p:sp>
      <p:sp>
        <p:nvSpPr>
          <p:cNvPr id="3" name="Content Placeholder 2"/>
          <p:cNvSpPr>
            <a:spLocks noGrp="1"/>
          </p:cNvSpPr>
          <p:nvPr>
            <p:ph idx="1"/>
          </p:nvPr>
        </p:nvSpPr>
        <p:spPr/>
        <p:txBody>
          <a:bodyPr/>
          <a:lstStyle/>
          <a:p>
            <a:r>
              <a:rPr lang="en-US" u="sng" dirty="0"/>
              <a:t>Theory of Learned Helplessness</a:t>
            </a:r>
            <a:r>
              <a:rPr lang="en-US" dirty="0"/>
              <a:t>: (Martin Seligman) Depression evolves from an environment that is critical an shapes a person to lose their self-mastery and develop hopelessness</a:t>
            </a:r>
          </a:p>
          <a:p>
            <a:endParaRPr lang="en-US" dirty="0"/>
          </a:p>
          <a:p>
            <a:r>
              <a:rPr lang="en-US" dirty="0"/>
              <a:t>Treatment of Depression: Improve self-mastery through successful experiences, increase experiences of pleasure</a:t>
            </a:r>
          </a:p>
          <a:p>
            <a:endParaRPr lang="en-US" dirty="0"/>
          </a:p>
          <a:p>
            <a:endParaRPr lang="en-US" dirty="0"/>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2337925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CBT Treatment</a:t>
            </a:r>
          </a:p>
        </p:txBody>
      </p:sp>
      <p:sp>
        <p:nvSpPr>
          <p:cNvPr id="3" name="Content Placeholder 2"/>
          <p:cNvSpPr>
            <a:spLocks noGrp="1"/>
          </p:cNvSpPr>
          <p:nvPr>
            <p:ph idx="1"/>
          </p:nvPr>
        </p:nvSpPr>
        <p:spPr/>
        <p:txBody>
          <a:bodyPr/>
          <a:lstStyle/>
          <a:p>
            <a:r>
              <a:rPr lang="en-US" dirty="0"/>
              <a:t>Panic Disorder Treatment: Empirically Supported</a:t>
            </a:r>
          </a:p>
          <a:p>
            <a:pPr lvl="1"/>
            <a:r>
              <a:rPr lang="en-US" dirty="0"/>
              <a:t>Cognitive Intervention: Reduce Negative Predicting; Reduce Catastrophic thinking, challenge erroneous thinking (I will be stranded and no one will help me)</a:t>
            </a:r>
          </a:p>
          <a:p>
            <a:pPr lvl="1"/>
            <a:endParaRPr lang="en-US" dirty="0"/>
          </a:p>
          <a:p>
            <a:pPr lvl="1"/>
            <a:r>
              <a:rPr lang="en-US" dirty="0"/>
              <a:t>Behavior Intervention: Reduce body anxiety; Relaxation techniques, Mindfulness techniques</a:t>
            </a:r>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42780765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1242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70690" name="Rectangle 2"/>
          <p:cNvSpPr>
            <a:spLocks noGrp="1" noChangeArrowheads="1"/>
          </p:cNvSpPr>
          <p:nvPr>
            <p:ph type="title"/>
          </p:nvPr>
        </p:nvSpPr>
        <p:spPr>
          <a:xfrm>
            <a:off x="1981200" y="152401"/>
            <a:ext cx="8229600" cy="1268413"/>
          </a:xfrm>
        </p:spPr>
        <p:txBody>
          <a:bodyPr/>
          <a:lstStyle/>
          <a:p>
            <a:pPr eaLnBrk="1" hangingPunct="1">
              <a:defRPr/>
            </a:pPr>
            <a:r>
              <a:rPr lang="en-US" altLang="en-US" sz="4000" dirty="0">
                <a:latin typeface="Times New Roman" pitchFamily="18" charset="0"/>
              </a:rPr>
              <a:t>Ellis’s</a:t>
            </a:r>
            <a:br>
              <a:rPr lang="en-US" altLang="en-US" sz="4000" dirty="0">
                <a:latin typeface="Times New Roman" pitchFamily="18" charset="0"/>
              </a:rPr>
            </a:br>
            <a:r>
              <a:rPr lang="en-US" altLang="en-US" sz="4000" dirty="0">
                <a:latin typeface="Times New Roman" pitchFamily="18" charset="0"/>
              </a:rPr>
              <a:t>Rational Emotive Behavior Therapy</a:t>
            </a:r>
          </a:p>
        </p:txBody>
      </p:sp>
      <p:sp>
        <p:nvSpPr>
          <p:cNvPr id="370691" name="Rectangle 3"/>
          <p:cNvSpPr>
            <a:spLocks noGrp="1" noChangeArrowheads="1"/>
          </p:cNvSpPr>
          <p:nvPr>
            <p:ph type="body" idx="1"/>
          </p:nvPr>
        </p:nvSpPr>
        <p:spPr>
          <a:xfrm>
            <a:off x="1981200" y="1676401"/>
            <a:ext cx="8229600" cy="3687763"/>
          </a:xfrm>
        </p:spPr>
        <p:txBody>
          <a:bodyPr/>
          <a:lstStyle/>
          <a:p>
            <a:pPr eaLnBrk="1" hangingPunct="1">
              <a:defRPr/>
            </a:pPr>
            <a:r>
              <a:rPr lang="en-US" altLang="en-US" sz="2800" dirty="0">
                <a:latin typeface="Times New Roman" pitchFamily="18" charset="0"/>
              </a:rPr>
              <a:t>Emotional problems are the result of </a:t>
            </a:r>
            <a:r>
              <a:rPr lang="en-US" altLang="en-US" sz="2800" u="sng" dirty="0">
                <a:latin typeface="Times New Roman" pitchFamily="18" charset="0"/>
              </a:rPr>
              <a:t>Illogical Thinking; “I ought” and “I should”</a:t>
            </a:r>
          </a:p>
          <a:p>
            <a:pPr eaLnBrk="1" hangingPunct="1">
              <a:defRPr/>
            </a:pPr>
            <a:endParaRPr lang="en-US" altLang="en-US" sz="2800" u="sng" dirty="0">
              <a:latin typeface="Times New Roman" pitchFamily="18" charset="0"/>
            </a:endParaRPr>
          </a:p>
          <a:p>
            <a:pPr eaLnBrk="1" hangingPunct="1">
              <a:defRPr/>
            </a:pPr>
            <a:r>
              <a:rPr lang="en-US" altLang="en-US" sz="2800" u="sng" dirty="0">
                <a:latin typeface="Times New Roman" pitchFamily="18" charset="0"/>
              </a:rPr>
              <a:t>Correcting the thinking will eliminate the </a:t>
            </a:r>
            <a:r>
              <a:rPr lang="en-US" altLang="en-US" sz="2800" u="sng">
                <a:latin typeface="Times New Roman" pitchFamily="18" charset="0"/>
              </a:rPr>
              <a:t>emotional disturbance</a:t>
            </a:r>
            <a:endParaRPr lang="en-US" altLang="en-US" sz="2800" dirty="0">
              <a:latin typeface="Times New Roman" pitchFamily="18" charset="0"/>
            </a:endParaRPr>
          </a:p>
          <a:p>
            <a:pPr eaLnBrk="1" hangingPunct="1">
              <a:defRPr/>
            </a:pPr>
            <a:r>
              <a:rPr lang="en-US" altLang="en-US" sz="2800" dirty="0">
                <a:latin typeface="Times New Roman" pitchFamily="18" charset="0"/>
              </a:rPr>
              <a:t>Cognitive techniques include teaching clients coping statements, disputing beliefs, and psychoeducation methods.</a:t>
            </a:r>
          </a:p>
          <a:p>
            <a:pPr eaLnBrk="1" hangingPunct="1">
              <a:lnSpc>
                <a:spcPct val="150000"/>
              </a:lnSpc>
              <a:buFont typeface="Wingdings" panose="05000000000000000000" pitchFamily="2" charset="2"/>
              <a:buNone/>
              <a:defRPr/>
            </a:pPr>
            <a:endParaRPr lang="en-US" altLang="en-US" sz="2400" dirty="0"/>
          </a:p>
        </p:txBody>
      </p:sp>
      <p:sp>
        <p:nvSpPr>
          <p:cNvPr id="83973" name="Text Box 4"/>
          <p:cNvSpPr txBox="1">
            <a:spLocks noChangeArrowheads="1"/>
          </p:cNvSpPr>
          <p:nvPr/>
        </p:nvSpPr>
        <p:spPr bwMode="auto">
          <a:xfrm>
            <a:off x="1828800" y="6242051"/>
            <a:ext cx="26670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7(14)</a:t>
            </a:r>
          </a:p>
        </p:txBody>
      </p:sp>
    </p:spTree>
    <p:extLst>
      <p:ext uri="{BB962C8B-B14F-4D97-AF65-F5344CB8AC3E}">
        <p14:creationId xmlns:p14="http://schemas.microsoft.com/office/powerpoint/2010/main" val="3629245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1242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70690" name="Rectangle 2"/>
          <p:cNvSpPr>
            <a:spLocks noGrp="1" noChangeArrowheads="1"/>
          </p:cNvSpPr>
          <p:nvPr>
            <p:ph type="title"/>
          </p:nvPr>
        </p:nvSpPr>
        <p:spPr>
          <a:xfrm>
            <a:off x="1981200" y="152401"/>
            <a:ext cx="8229600" cy="1268413"/>
          </a:xfrm>
        </p:spPr>
        <p:txBody>
          <a:bodyPr/>
          <a:lstStyle/>
          <a:p>
            <a:pPr eaLnBrk="1" hangingPunct="1">
              <a:defRPr/>
            </a:pPr>
            <a:r>
              <a:rPr lang="en-US" altLang="en-US" sz="4000" dirty="0">
                <a:latin typeface="Times New Roman" pitchFamily="18" charset="0"/>
              </a:rPr>
              <a:t>Rational Emotive Behavior Therapy</a:t>
            </a:r>
          </a:p>
        </p:txBody>
      </p:sp>
      <p:sp>
        <p:nvSpPr>
          <p:cNvPr id="370691" name="Rectangle 3"/>
          <p:cNvSpPr>
            <a:spLocks noGrp="1" noChangeArrowheads="1"/>
          </p:cNvSpPr>
          <p:nvPr>
            <p:ph type="body" idx="1"/>
          </p:nvPr>
        </p:nvSpPr>
        <p:spPr>
          <a:xfrm>
            <a:off x="1981200" y="1447801"/>
            <a:ext cx="8229600" cy="3916363"/>
          </a:xfrm>
        </p:spPr>
        <p:txBody>
          <a:bodyPr/>
          <a:lstStyle/>
          <a:p>
            <a:pPr eaLnBrk="1" hangingPunct="1">
              <a:defRPr/>
            </a:pPr>
            <a:r>
              <a:rPr lang="en-US" altLang="en-US" sz="2800" dirty="0">
                <a:latin typeface="Times New Roman" pitchFamily="18" charset="0"/>
              </a:rPr>
              <a:t>Emotive techniques include  imagery, humor, shame-attacking exercises, role playing, and unconditional acceptance. </a:t>
            </a:r>
          </a:p>
          <a:p>
            <a:pPr eaLnBrk="1" hangingPunct="1">
              <a:defRPr/>
            </a:pPr>
            <a:r>
              <a:rPr lang="en-US" altLang="en-US" sz="2800" dirty="0">
                <a:latin typeface="Times New Roman" pitchFamily="18" charset="0"/>
              </a:rPr>
              <a:t>Behavioral techniques include self-monitoring strategies and carrying out homework in daily life. </a:t>
            </a:r>
          </a:p>
          <a:p>
            <a:pPr eaLnBrk="1" hangingPunct="1">
              <a:defRPr/>
            </a:pPr>
            <a:r>
              <a:rPr lang="en-US" altLang="en-US" sz="2800" i="1" dirty="0">
                <a:latin typeface="Times New Roman" pitchFamily="18" charset="0"/>
              </a:rPr>
              <a:t>Example: Helping a client overcome a break-up; What perceptions would you explore; what illogical thoughts would you confront?</a:t>
            </a:r>
          </a:p>
          <a:p>
            <a:pPr eaLnBrk="1" hangingPunct="1">
              <a:lnSpc>
                <a:spcPct val="150000"/>
              </a:lnSpc>
              <a:buFont typeface="Wingdings" panose="05000000000000000000" pitchFamily="2" charset="2"/>
              <a:buNone/>
              <a:defRPr/>
            </a:pPr>
            <a:endParaRPr lang="en-US" altLang="en-US" sz="2400" i="1" dirty="0"/>
          </a:p>
        </p:txBody>
      </p:sp>
      <p:sp>
        <p:nvSpPr>
          <p:cNvPr id="84997" name="Text Box 4"/>
          <p:cNvSpPr txBox="1">
            <a:spLocks noChangeArrowheads="1"/>
          </p:cNvSpPr>
          <p:nvPr/>
        </p:nvSpPr>
        <p:spPr bwMode="auto">
          <a:xfrm>
            <a:off x="1828800" y="6242051"/>
            <a:ext cx="26670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7(15)</a:t>
            </a:r>
          </a:p>
        </p:txBody>
      </p:sp>
    </p:spTree>
    <p:extLst>
      <p:ext uri="{BB962C8B-B14F-4D97-AF65-F5344CB8AC3E}">
        <p14:creationId xmlns:p14="http://schemas.microsoft.com/office/powerpoint/2010/main" val="2334923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4290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r>
              <a:rPr lang="en-US" altLang="en-US" dirty="0">
                <a:solidFill>
                  <a:srgbClr val="FFFFFF"/>
                </a:solidFill>
              </a:rPr>
              <a:t>.</a:t>
            </a:r>
          </a:p>
        </p:txBody>
      </p:sp>
      <p:sp>
        <p:nvSpPr>
          <p:cNvPr id="371714"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Cognitive Therapy</a:t>
            </a:r>
          </a:p>
        </p:txBody>
      </p:sp>
      <p:sp>
        <p:nvSpPr>
          <p:cNvPr id="371715" name="Rectangle 3"/>
          <p:cNvSpPr>
            <a:spLocks noGrp="1" noChangeArrowheads="1"/>
          </p:cNvSpPr>
          <p:nvPr>
            <p:ph type="body" idx="1"/>
          </p:nvPr>
        </p:nvSpPr>
        <p:spPr/>
        <p:txBody>
          <a:bodyPr/>
          <a:lstStyle/>
          <a:p>
            <a:pPr eaLnBrk="1" hangingPunct="1">
              <a:defRPr/>
            </a:pPr>
            <a:r>
              <a:rPr lang="en-US" altLang="en-US" sz="2800" dirty="0">
                <a:latin typeface="Times New Roman" pitchFamily="18" charset="0"/>
              </a:rPr>
              <a:t>Changing how people think tends to result in changing feeling and behaving (schema restructuring).</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Clients are encouraged to weigh the evidence in support of their beliefs.</a:t>
            </a:r>
          </a:p>
          <a:p>
            <a:pPr eaLnBrk="1" hangingPunct="1">
              <a:buFont typeface="Wingdings" panose="05000000000000000000" pitchFamily="2" charset="2"/>
              <a:buNone/>
              <a:defRPr/>
            </a:pPr>
            <a:r>
              <a:rPr lang="en-US" altLang="en-US" sz="2800" dirty="0">
                <a:latin typeface="Times New Roman" pitchFamily="18" charset="0"/>
              </a:rPr>
              <a:t>	(not about logic, but about accuracy)</a:t>
            </a:r>
          </a:p>
          <a:p>
            <a:pPr eaLnBrk="1" hangingPunct="1">
              <a:defRPr/>
            </a:pPr>
            <a:r>
              <a:rPr lang="en-US" altLang="en-US" sz="2800" dirty="0">
                <a:latin typeface="Times New Roman" pitchFamily="18" charset="0"/>
              </a:rPr>
              <a:t>Counselors guide clients to discover the connection between thinking, feeling, and behaving.</a:t>
            </a:r>
            <a:endParaRPr lang="en-US" altLang="en-US" sz="2400" dirty="0">
              <a:latin typeface="Times New Roman" pitchFamily="18" charset="0"/>
            </a:endParaRPr>
          </a:p>
          <a:p>
            <a:pPr marL="0" indent="0" eaLnBrk="1" hangingPunct="1">
              <a:buNone/>
              <a:defRPr/>
            </a:pPr>
            <a:endParaRPr lang="en-US" altLang="en-US" sz="2800" dirty="0">
              <a:latin typeface="Times New Roman" pitchFamily="18" charset="0"/>
            </a:endParaRPr>
          </a:p>
        </p:txBody>
      </p:sp>
      <p:sp>
        <p:nvSpPr>
          <p:cNvPr id="86021" name="Text Box 4"/>
          <p:cNvSpPr txBox="1">
            <a:spLocks noChangeArrowheads="1"/>
          </p:cNvSpPr>
          <p:nvPr/>
        </p:nvSpPr>
        <p:spPr bwMode="auto">
          <a:xfrm>
            <a:off x="1828800" y="6242051"/>
            <a:ext cx="26670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7(16)</a:t>
            </a:r>
          </a:p>
        </p:txBody>
      </p:sp>
    </p:spTree>
    <p:extLst>
      <p:ext uri="{BB962C8B-B14F-4D97-AF65-F5344CB8AC3E}">
        <p14:creationId xmlns:p14="http://schemas.microsoft.com/office/powerpoint/2010/main" val="25826985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Exercise: Cognitive Therapy</a:t>
            </a:r>
          </a:p>
        </p:txBody>
      </p:sp>
      <p:sp>
        <p:nvSpPr>
          <p:cNvPr id="3" name="Content Placeholder 2"/>
          <p:cNvSpPr>
            <a:spLocks noGrp="1"/>
          </p:cNvSpPr>
          <p:nvPr>
            <p:ph idx="1"/>
          </p:nvPr>
        </p:nvSpPr>
        <p:spPr/>
        <p:txBody>
          <a:bodyPr/>
          <a:lstStyle/>
          <a:p>
            <a:r>
              <a:rPr lang="en-US" dirty="0"/>
              <a:t>Role Play use of a Thought Record (cognitive reconstruction)</a:t>
            </a:r>
          </a:p>
          <a:p>
            <a:endParaRPr lang="en-US" dirty="0"/>
          </a:p>
          <a:p>
            <a:r>
              <a:rPr lang="en-US" sz="2800" dirty="0"/>
              <a:t>Client: You present with severe public speaking phobia and it is compromising your ability to get ahead in your field. </a:t>
            </a:r>
          </a:p>
          <a:p>
            <a:r>
              <a:rPr lang="en-US" sz="2800" dirty="0"/>
              <a:t>Therapist: assist client in working through each section of the thought record</a:t>
            </a:r>
          </a:p>
          <a:p>
            <a:r>
              <a:rPr lang="en-US" sz="2800" dirty="0"/>
              <a:t>Observer: How effective was the thought record in reducing anxiety and promoting risk taking?</a:t>
            </a:r>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1598934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2004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62498"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Five Contemporary </a:t>
            </a:r>
            <a:br>
              <a:rPr lang="en-US" altLang="en-US" sz="4000" dirty="0">
                <a:latin typeface="Times New Roman" pitchFamily="18" charset="0"/>
              </a:rPr>
            </a:br>
            <a:r>
              <a:rPr lang="en-US" altLang="en-US" sz="4000" dirty="0">
                <a:latin typeface="Times New Roman" pitchFamily="18" charset="0"/>
              </a:rPr>
              <a:t>Theoretical Orientations</a:t>
            </a:r>
            <a:r>
              <a:rPr lang="en-US" altLang="en-US" dirty="0"/>
              <a:t> </a:t>
            </a:r>
          </a:p>
        </p:txBody>
      </p:sp>
      <p:sp>
        <p:nvSpPr>
          <p:cNvPr id="362499" name="Rectangle 3"/>
          <p:cNvSpPr>
            <a:spLocks noGrp="1" noChangeArrowheads="1"/>
          </p:cNvSpPr>
          <p:nvPr>
            <p:ph type="body" idx="1"/>
          </p:nvPr>
        </p:nvSpPr>
        <p:spPr>
          <a:xfrm>
            <a:off x="1981200" y="1828801"/>
            <a:ext cx="8229600" cy="4302125"/>
          </a:xfrm>
        </p:spPr>
        <p:txBody>
          <a:bodyPr/>
          <a:lstStyle/>
          <a:p>
            <a:pPr eaLnBrk="1" hangingPunct="1">
              <a:lnSpc>
                <a:spcPct val="150000"/>
              </a:lnSpc>
              <a:buFont typeface="Wingdings" panose="05000000000000000000" pitchFamily="2" charset="2"/>
              <a:buNone/>
              <a:defRPr/>
            </a:pPr>
            <a:r>
              <a:rPr lang="en-US" altLang="en-US" sz="2800" dirty="0">
                <a:latin typeface="Times New Roman" pitchFamily="18" charset="0"/>
              </a:rPr>
              <a:t>1) The psychodynamic approaches</a:t>
            </a:r>
          </a:p>
          <a:p>
            <a:pPr eaLnBrk="1" hangingPunct="1">
              <a:lnSpc>
                <a:spcPct val="150000"/>
              </a:lnSpc>
              <a:buFont typeface="Wingdings" panose="05000000000000000000" pitchFamily="2" charset="2"/>
              <a:buNone/>
              <a:defRPr/>
            </a:pPr>
            <a:r>
              <a:rPr lang="en-US" altLang="en-US" sz="2800" dirty="0">
                <a:latin typeface="Times New Roman" pitchFamily="18" charset="0"/>
              </a:rPr>
              <a:t>2) The experiential and relationship-oriented approaches </a:t>
            </a:r>
          </a:p>
          <a:p>
            <a:pPr eaLnBrk="1" hangingPunct="1">
              <a:lnSpc>
                <a:spcPct val="150000"/>
              </a:lnSpc>
              <a:buFont typeface="Wingdings" panose="05000000000000000000" pitchFamily="2" charset="2"/>
              <a:buNone/>
              <a:defRPr/>
            </a:pPr>
            <a:r>
              <a:rPr lang="en-US" altLang="en-US" sz="2800" dirty="0">
                <a:latin typeface="Times New Roman" pitchFamily="18" charset="0"/>
              </a:rPr>
              <a:t>3) The cognitive behavioral approaches</a:t>
            </a:r>
          </a:p>
          <a:p>
            <a:pPr eaLnBrk="1" hangingPunct="1">
              <a:lnSpc>
                <a:spcPct val="150000"/>
              </a:lnSpc>
              <a:buFont typeface="Wingdings" panose="05000000000000000000" pitchFamily="2" charset="2"/>
              <a:buNone/>
              <a:defRPr/>
            </a:pPr>
            <a:r>
              <a:rPr lang="en-US" altLang="en-US" sz="2800" dirty="0">
                <a:latin typeface="Times New Roman" pitchFamily="18" charset="0"/>
              </a:rPr>
              <a:t>4) The postmodern approaches</a:t>
            </a:r>
          </a:p>
          <a:p>
            <a:pPr eaLnBrk="1" hangingPunct="1">
              <a:lnSpc>
                <a:spcPct val="150000"/>
              </a:lnSpc>
              <a:buFont typeface="Wingdings" panose="05000000000000000000" pitchFamily="2" charset="2"/>
              <a:buNone/>
              <a:defRPr/>
            </a:pPr>
            <a:r>
              <a:rPr lang="en-US" altLang="en-US" sz="2800" dirty="0">
                <a:latin typeface="Times New Roman" pitchFamily="18" charset="0"/>
              </a:rPr>
              <a:t>4) The family systems approaches</a:t>
            </a:r>
          </a:p>
        </p:txBody>
      </p:sp>
      <p:sp>
        <p:nvSpPr>
          <p:cNvPr id="71685" name="Text Box 4"/>
          <p:cNvSpPr txBox="1">
            <a:spLocks noChangeArrowheads="1"/>
          </p:cNvSpPr>
          <p:nvPr/>
        </p:nvSpPr>
        <p:spPr bwMode="auto">
          <a:xfrm>
            <a:off x="1828800" y="6242051"/>
            <a:ext cx="25908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7(2)</a:t>
            </a:r>
          </a:p>
        </p:txBody>
      </p:sp>
    </p:spTree>
    <p:extLst>
      <p:ext uri="{BB962C8B-B14F-4D97-AF65-F5344CB8AC3E}">
        <p14:creationId xmlns:p14="http://schemas.microsoft.com/office/powerpoint/2010/main" val="19792676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8100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72738" name="Rectangle 2"/>
          <p:cNvSpPr>
            <a:spLocks noGrp="1" noChangeArrowheads="1"/>
          </p:cNvSpPr>
          <p:nvPr>
            <p:ph type="title"/>
          </p:nvPr>
        </p:nvSpPr>
        <p:spPr>
          <a:xfrm>
            <a:off x="1981200" y="0"/>
            <a:ext cx="8229600" cy="1219200"/>
          </a:xfrm>
        </p:spPr>
        <p:txBody>
          <a:bodyPr/>
          <a:lstStyle/>
          <a:p>
            <a:pPr eaLnBrk="1" hangingPunct="1">
              <a:defRPr/>
            </a:pPr>
            <a:r>
              <a:rPr lang="en-US" altLang="en-US" sz="4000" dirty="0">
                <a:latin typeface="Times New Roman" pitchFamily="18" charset="0"/>
              </a:rPr>
              <a:t>Reality Therapy</a:t>
            </a:r>
          </a:p>
        </p:txBody>
      </p:sp>
      <p:sp>
        <p:nvSpPr>
          <p:cNvPr id="372739" name="Rectangle 3"/>
          <p:cNvSpPr>
            <a:spLocks noGrp="1" noChangeArrowheads="1"/>
          </p:cNvSpPr>
          <p:nvPr>
            <p:ph type="body" idx="1"/>
          </p:nvPr>
        </p:nvSpPr>
        <p:spPr>
          <a:xfrm>
            <a:off x="1981200" y="1447800"/>
            <a:ext cx="8229600" cy="4800600"/>
          </a:xfrm>
        </p:spPr>
        <p:txBody>
          <a:bodyPr/>
          <a:lstStyle/>
          <a:p>
            <a:pPr eaLnBrk="1" hangingPunct="1">
              <a:defRPr/>
            </a:pPr>
            <a:r>
              <a:rPr lang="en-US" altLang="en-US" sz="2800" dirty="0">
                <a:latin typeface="Times New Roman" pitchFamily="18" charset="0"/>
              </a:rPr>
              <a:t> Developed by Glasser : worked with girls in residential setting</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Emphasis is on taking responsibility for circumstances and asserting control</a:t>
            </a:r>
          </a:p>
          <a:p>
            <a:pPr eaLnBrk="1" hangingPunct="1">
              <a:defRPr/>
            </a:pPr>
            <a:endParaRPr lang="en-US" altLang="en-US" sz="2800" dirty="0">
              <a:latin typeface="Times New Roman" pitchFamily="18" charset="0"/>
            </a:endParaRPr>
          </a:p>
          <a:p>
            <a:pPr eaLnBrk="1" hangingPunct="1">
              <a:defRPr/>
            </a:pPr>
            <a:r>
              <a:rPr lang="en-US" sz="2800" dirty="0">
                <a:latin typeface="Times New Roman" pitchFamily="18" charset="0"/>
                <a:cs typeface="Times New Roman" pitchFamily="18" charset="0"/>
              </a:rPr>
              <a:t>Clients  are challenged to ask how their current behavior is hurting or helping them?</a:t>
            </a:r>
            <a:endParaRPr lang="en-US" altLang="en-US" sz="2800" dirty="0">
              <a:latin typeface="Times New Roman" pitchFamily="18" charset="0"/>
              <a:cs typeface="Times New Roman" pitchFamily="18" charset="0"/>
            </a:endParaRPr>
          </a:p>
          <a:p>
            <a:pPr eaLnBrk="1" hangingPunct="1">
              <a:lnSpc>
                <a:spcPct val="130000"/>
              </a:lnSpc>
              <a:defRPr/>
            </a:pPr>
            <a:endParaRPr lang="en-US" altLang="en-US" sz="2400" dirty="0">
              <a:latin typeface="Times New Roman" pitchFamily="18" charset="0"/>
            </a:endParaRPr>
          </a:p>
          <a:p>
            <a:pPr eaLnBrk="1" hangingPunct="1">
              <a:lnSpc>
                <a:spcPct val="130000"/>
              </a:lnSpc>
              <a:defRPr/>
            </a:pPr>
            <a:endParaRPr lang="en-US" altLang="en-US" sz="2400" dirty="0">
              <a:latin typeface="Times New Roman" pitchFamily="18" charset="0"/>
            </a:endParaRPr>
          </a:p>
        </p:txBody>
      </p:sp>
      <p:sp>
        <p:nvSpPr>
          <p:cNvPr id="87045" name="Text Box 4"/>
          <p:cNvSpPr txBox="1">
            <a:spLocks noChangeArrowheads="1"/>
          </p:cNvSpPr>
          <p:nvPr/>
        </p:nvSpPr>
        <p:spPr bwMode="auto">
          <a:xfrm>
            <a:off x="1828800" y="6242051"/>
            <a:ext cx="30480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7(17)</a:t>
            </a:r>
          </a:p>
        </p:txBody>
      </p:sp>
    </p:spTree>
    <p:extLst>
      <p:ext uri="{BB962C8B-B14F-4D97-AF65-F5344CB8AC3E}">
        <p14:creationId xmlns:p14="http://schemas.microsoft.com/office/powerpoint/2010/main" val="36704350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8100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72738" name="Rectangle 2"/>
          <p:cNvSpPr>
            <a:spLocks noGrp="1" noChangeArrowheads="1"/>
          </p:cNvSpPr>
          <p:nvPr>
            <p:ph type="title"/>
          </p:nvPr>
        </p:nvSpPr>
        <p:spPr>
          <a:xfrm>
            <a:off x="1981200" y="0"/>
            <a:ext cx="8229600" cy="1219200"/>
          </a:xfrm>
        </p:spPr>
        <p:txBody>
          <a:bodyPr/>
          <a:lstStyle/>
          <a:p>
            <a:pPr eaLnBrk="1" hangingPunct="1">
              <a:defRPr/>
            </a:pPr>
            <a:r>
              <a:rPr lang="en-US" altLang="en-US" sz="4000" dirty="0">
                <a:latin typeface="Times New Roman" pitchFamily="18" charset="0"/>
              </a:rPr>
              <a:t>Reality Therapy</a:t>
            </a:r>
          </a:p>
        </p:txBody>
      </p:sp>
      <p:sp>
        <p:nvSpPr>
          <p:cNvPr id="372739" name="Rectangle 3"/>
          <p:cNvSpPr>
            <a:spLocks noGrp="1" noChangeArrowheads="1"/>
          </p:cNvSpPr>
          <p:nvPr>
            <p:ph type="body" idx="1"/>
          </p:nvPr>
        </p:nvSpPr>
        <p:spPr>
          <a:xfrm>
            <a:off x="1981200" y="1219200"/>
            <a:ext cx="8229600" cy="4681538"/>
          </a:xfrm>
        </p:spPr>
        <p:txBody>
          <a:bodyPr/>
          <a:lstStyle/>
          <a:p>
            <a:pPr eaLnBrk="1" hangingPunct="1">
              <a:lnSpc>
                <a:spcPct val="130000"/>
              </a:lnSpc>
              <a:defRPr/>
            </a:pPr>
            <a:r>
              <a:rPr lang="en-US" altLang="en-US" sz="2800" dirty="0">
                <a:latin typeface="Times New Roman" pitchFamily="18" charset="0"/>
              </a:rPr>
              <a:t>The procedures for reality therapy through the </a:t>
            </a:r>
            <a:r>
              <a:rPr lang="en-US" altLang="en-US" sz="2800" dirty="0">
                <a:solidFill>
                  <a:srgbClr val="FF0000"/>
                </a:solidFill>
                <a:latin typeface="Times New Roman" pitchFamily="18" charset="0"/>
              </a:rPr>
              <a:t>WDEP</a:t>
            </a:r>
            <a:r>
              <a:rPr lang="en-US" altLang="en-US" sz="2800" dirty="0">
                <a:latin typeface="Times New Roman" pitchFamily="18" charset="0"/>
              </a:rPr>
              <a:t> model:</a:t>
            </a:r>
          </a:p>
          <a:p>
            <a:pPr lvl="1" eaLnBrk="1" hangingPunct="1">
              <a:lnSpc>
                <a:spcPct val="150000"/>
              </a:lnSpc>
              <a:buFontTx/>
              <a:buNone/>
              <a:defRPr/>
            </a:pPr>
            <a:r>
              <a:rPr lang="en-US" altLang="en-US" sz="2400" dirty="0">
                <a:solidFill>
                  <a:srgbClr val="FF0000"/>
                </a:solidFill>
                <a:latin typeface="Times New Roman" pitchFamily="18" charset="0"/>
              </a:rPr>
              <a:t>W</a:t>
            </a:r>
            <a:r>
              <a:rPr lang="en-US" altLang="en-US" sz="2400" dirty="0">
                <a:latin typeface="Times New Roman" pitchFamily="18" charset="0"/>
              </a:rPr>
              <a:t>= wants, needs, and perceptions</a:t>
            </a:r>
          </a:p>
          <a:p>
            <a:pPr lvl="1" eaLnBrk="1" hangingPunct="1">
              <a:lnSpc>
                <a:spcPct val="150000"/>
              </a:lnSpc>
              <a:buFontTx/>
              <a:buNone/>
              <a:defRPr/>
            </a:pPr>
            <a:r>
              <a:rPr lang="en-US" altLang="en-US" sz="2400" dirty="0">
                <a:solidFill>
                  <a:srgbClr val="FF0000"/>
                </a:solidFill>
                <a:latin typeface="Times New Roman" pitchFamily="18" charset="0"/>
              </a:rPr>
              <a:t>D</a:t>
            </a:r>
            <a:r>
              <a:rPr lang="en-US" altLang="en-US" sz="2400" dirty="0">
                <a:latin typeface="Times New Roman" pitchFamily="18" charset="0"/>
              </a:rPr>
              <a:t>= direction and doing</a:t>
            </a:r>
          </a:p>
          <a:p>
            <a:pPr lvl="1" eaLnBrk="1" hangingPunct="1">
              <a:lnSpc>
                <a:spcPct val="150000"/>
              </a:lnSpc>
              <a:buFontTx/>
              <a:buNone/>
              <a:defRPr/>
            </a:pPr>
            <a:r>
              <a:rPr lang="en-US" altLang="en-US" sz="2400" dirty="0">
                <a:solidFill>
                  <a:srgbClr val="FF0000"/>
                </a:solidFill>
                <a:latin typeface="Times New Roman" pitchFamily="18" charset="0"/>
              </a:rPr>
              <a:t>E</a:t>
            </a:r>
            <a:r>
              <a:rPr lang="en-US" altLang="en-US" sz="2400" dirty="0">
                <a:latin typeface="Times New Roman" pitchFamily="18" charset="0"/>
              </a:rPr>
              <a:t>= evaluation of total behavior</a:t>
            </a:r>
          </a:p>
          <a:p>
            <a:pPr lvl="1" eaLnBrk="1" hangingPunct="1">
              <a:lnSpc>
                <a:spcPct val="150000"/>
              </a:lnSpc>
              <a:buFontTx/>
              <a:buNone/>
              <a:defRPr/>
            </a:pPr>
            <a:r>
              <a:rPr lang="en-US" altLang="en-US" sz="2400" dirty="0">
                <a:solidFill>
                  <a:srgbClr val="FF0000"/>
                </a:solidFill>
                <a:latin typeface="Times New Roman" pitchFamily="18" charset="0"/>
              </a:rPr>
              <a:t>P</a:t>
            </a:r>
            <a:r>
              <a:rPr lang="en-US" altLang="en-US" sz="2400" dirty="0">
                <a:latin typeface="Times New Roman" pitchFamily="18" charset="0"/>
              </a:rPr>
              <a:t>= planning and commitment</a:t>
            </a:r>
          </a:p>
        </p:txBody>
      </p:sp>
      <p:sp>
        <p:nvSpPr>
          <p:cNvPr id="88069" name="Text Box 4"/>
          <p:cNvSpPr txBox="1">
            <a:spLocks noChangeArrowheads="1"/>
          </p:cNvSpPr>
          <p:nvPr/>
        </p:nvSpPr>
        <p:spPr bwMode="auto">
          <a:xfrm>
            <a:off x="1828800" y="6242051"/>
            <a:ext cx="30480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7(18)</a:t>
            </a:r>
          </a:p>
        </p:txBody>
      </p:sp>
    </p:spTree>
    <p:extLst>
      <p:ext uri="{BB962C8B-B14F-4D97-AF65-F5344CB8AC3E}">
        <p14:creationId xmlns:p14="http://schemas.microsoft.com/office/powerpoint/2010/main" val="1341380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Reality Therapy</a:t>
            </a:r>
          </a:p>
        </p:txBody>
      </p:sp>
      <p:sp>
        <p:nvSpPr>
          <p:cNvPr id="3" name="Content Placeholder 2"/>
          <p:cNvSpPr>
            <a:spLocks noGrp="1"/>
          </p:cNvSpPr>
          <p:nvPr>
            <p:ph idx="1"/>
          </p:nvPr>
        </p:nvSpPr>
        <p:spPr/>
        <p:txBody>
          <a:bodyPr/>
          <a:lstStyle/>
          <a:p>
            <a:r>
              <a:rPr lang="en-US" dirty="0"/>
              <a:t>Therapist encourage clients to come up with goals and solutions</a:t>
            </a:r>
          </a:p>
          <a:p>
            <a:r>
              <a:rPr lang="en-US" dirty="0"/>
              <a:t>Set up detailed plan, iterating doable small steps, with follow through</a:t>
            </a:r>
          </a:p>
          <a:p>
            <a:r>
              <a:rPr lang="en-US" dirty="0"/>
              <a:t>Emphasis on support and commitment, no excuse</a:t>
            </a:r>
          </a:p>
          <a:p>
            <a:r>
              <a:rPr lang="en-US" dirty="0"/>
              <a:t>No punishment either</a:t>
            </a:r>
          </a:p>
          <a:p>
            <a:r>
              <a:rPr lang="en-US" dirty="0"/>
              <a:t>Create Loving relationships where person experiences freedom, power, and fun = Essence good mental health</a:t>
            </a:r>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26383819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5814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r>
              <a:rPr lang="en-US" altLang="en-US" dirty="0">
                <a:solidFill>
                  <a:srgbClr val="FFFFFF"/>
                </a:solidFill>
              </a:rPr>
              <a:t>.</a:t>
            </a:r>
          </a:p>
        </p:txBody>
      </p:sp>
      <p:sp>
        <p:nvSpPr>
          <p:cNvPr id="373762"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Solution-Focused Brief Therapy</a:t>
            </a:r>
          </a:p>
        </p:txBody>
      </p:sp>
      <p:sp>
        <p:nvSpPr>
          <p:cNvPr id="373763" name="Rectangle 3"/>
          <p:cNvSpPr>
            <a:spLocks noGrp="1" noChangeArrowheads="1"/>
          </p:cNvSpPr>
          <p:nvPr>
            <p:ph type="body" idx="1"/>
          </p:nvPr>
        </p:nvSpPr>
        <p:spPr>
          <a:xfrm>
            <a:off x="1981200" y="1600200"/>
            <a:ext cx="8229600" cy="5257800"/>
          </a:xfrm>
        </p:spPr>
        <p:txBody>
          <a:bodyPr/>
          <a:lstStyle/>
          <a:p>
            <a:pPr eaLnBrk="1" hangingPunct="1">
              <a:defRPr/>
            </a:pPr>
            <a:r>
              <a:rPr lang="en-US" altLang="en-US" sz="2800" dirty="0">
                <a:latin typeface="Times New Roman" pitchFamily="18" charset="0"/>
              </a:rPr>
              <a:t>Techniques focus on the future and how best to solve problems, not the cause of problems.</a:t>
            </a:r>
          </a:p>
          <a:p>
            <a:pPr marL="0" indent="0" eaLnBrk="1" hangingPunct="1">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Originated in Family Therapy</a:t>
            </a:r>
          </a:p>
          <a:p>
            <a:pPr eaLnBrk="1" hangingPunct="1">
              <a:defRPr/>
            </a:pPr>
            <a:r>
              <a:rPr lang="en-US" altLang="en-US" sz="2800" dirty="0">
                <a:latin typeface="Times New Roman" pitchFamily="18" charset="0"/>
              </a:rPr>
              <a:t>Do not use Dx, avoid pathologizing</a:t>
            </a:r>
          </a:p>
          <a:p>
            <a:pPr eaLnBrk="1" hangingPunct="1">
              <a:defRPr/>
            </a:pPr>
            <a:r>
              <a:rPr lang="en-US" altLang="en-US" sz="2800" dirty="0">
                <a:latin typeface="Times New Roman" pitchFamily="18" charset="0"/>
              </a:rPr>
              <a:t>The approach tends to be brief and collaborative.</a:t>
            </a:r>
          </a:p>
          <a:p>
            <a:pPr eaLnBrk="1" hangingPunct="1">
              <a:defRPr/>
            </a:pPr>
            <a:r>
              <a:rPr lang="en-US" sz="2800" dirty="0">
                <a:latin typeface="Times New Roman" pitchFamily="18" charset="0"/>
                <a:cs typeface="Times New Roman" pitchFamily="18" charset="0"/>
              </a:rPr>
              <a:t>Premise that small changes pave the way for bigger changes.</a:t>
            </a:r>
            <a:r>
              <a:rPr lang="en-US" sz="2800" dirty="0"/>
              <a:t> </a:t>
            </a:r>
            <a:endParaRPr lang="en-US" altLang="en-US" sz="2800" dirty="0">
              <a:latin typeface="Times New Roman" pitchFamily="18" charset="0"/>
            </a:endParaRP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buFont typeface="Wingdings" panose="05000000000000000000" pitchFamily="2" charset="2"/>
              <a:buNone/>
              <a:defRPr/>
            </a:pPr>
            <a:endParaRPr lang="en-US" altLang="en-US" sz="2800" dirty="0">
              <a:latin typeface="Times New Roman" pitchFamily="18" charset="0"/>
            </a:endParaRPr>
          </a:p>
        </p:txBody>
      </p:sp>
      <p:sp>
        <p:nvSpPr>
          <p:cNvPr id="89093" name="Text Box 4"/>
          <p:cNvSpPr txBox="1">
            <a:spLocks noChangeArrowheads="1"/>
          </p:cNvSpPr>
          <p:nvPr/>
        </p:nvSpPr>
        <p:spPr bwMode="auto">
          <a:xfrm>
            <a:off x="1828800" y="6242051"/>
            <a:ext cx="27432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7(19)</a:t>
            </a:r>
          </a:p>
        </p:txBody>
      </p:sp>
    </p:spTree>
    <p:extLst>
      <p:ext uri="{BB962C8B-B14F-4D97-AF65-F5344CB8AC3E}">
        <p14:creationId xmlns:p14="http://schemas.microsoft.com/office/powerpoint/2010/main" val="14327593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5814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r>
              <a:rPr lang="en-US" altLang="en-US" dirty="0">
                <a:solidFill>
                  <a:srgbClr val="FFFFFF"/>
                </a:solidFill>
              </a:rPr>
              <a:t>.</a:t>
            </a:r>
          </a:p>
        </p:txBody>
      </p:sp>
      <p:sp>
        <p:nvSpPr>
          <p:cNvPr id="373762"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Solution-Focused Brief Therapy</a:t>
            </a:r>
          </a:p>
        </p:txBody>
      </p:sp>
      <p:sp>
        <p:nvSpPr>
          <p:cNvPr id="373763" name="Rectangle 3"/>
          <p:cNvSpPr>
            <a:spLocks noGrp="1" noChangeArrowheads="1"/>
          </p:cNvSpPr>
          <p:nvPr>
            <p:ph type="body" idx="1"/>
          </p:nvPr>
        </p:nvSpPr>
        <p:spPr>
          <a:xfrm>
            <a:off x="1981200" y="1371601"/>
            <a:ext cx="8229600" cy="4759325"/>
          </a:xfrm>
        </p:spPr>
        <p:txBody>
          <a:bodyPr/>
          <a:lstStyle/>
          <a:p>
            <a:pPr eaLnBrk="1" hangingPunct="1">
              <a:defRPr/>
            </a:pPr>
            <a:r>
              <a:rPr lang="en-US" altLang="en-US" sz="2800" dirty="0">
                <a:latin typeface="Times New Roman" pitchFamily="18" charset="0"/>
              </a:rPr>
              <a:t>Techniques used in SFBT:</a:t>
            </a:r>
          </a:p>
          <a:p>
            <a:pPr lvl="1" eaLnBrk="1" hangingPunct="1">
              <a:lnSpc>
                <a:spcPct val="150000"/>
              </a:lnSpc>
              <a:defRPr/>
            </a:pPr>
            <a:r>
              <a:rPr lang="en-US" sz="2400" dirty="0">
                <a:latin typeface="Times New Roman" pitchFamily="18" charset="0"/>
                <a:cs typeface="Times New Roman" pitchFamily="18" charset="0"/>
              </a:rPr>
              <a:t>Pretherapy change: what changed after you made appt</a:t>
            </a:r>
          </a:p>
          <a:p>
            <a:pPr lvl="1" eaLnBrk="1" hangingPunct="1">
              <a:lnSpc>
                <a:spcPct val="150000"/>
              </a:lnSpc>
              <a:defRPr/>
            </a:pPr>
            <a:r>
              <a:rPr lang="en-US" sz="2400" dirty="0">
                <a:latin typeface="Times New Roman" pitchFamily="18" charset="0"/>
                <a:cs typeface="Times New Roman" pitchFamily="18" charset="0"/>
              </a:rPr>
              <a:t>Exception questions: At what times were things better?</a:t>
            </a:r>
          </a:p>
          <a:p>
            <a:pPr lvl="1" eaLnBrk="1" hangingPunct="1">
              <a:lnSpc>
                <a:spcPct val="150000"/>
              </a:lnSpc>
              <a:defRPr/>
            </a:pPr>
            <a:r>
              <a:rPr lang="en-US" sz="2400" dirty="0">
                <a:latin typeface="Times New Roman" pitchFamily="18" charset="0"/>
                <a:cs typeface="Times New Roman" pitchFamily="18" charset="0"/>
              </a:rPr>
              <a:t>The miracle question: If you had a wand….?</a:t>
            </a:r>
          </a:p>
          <a:p>
            <a:pPr lvl="1" eaLnBrk="1" hangingPunct="1">
              <a:lnSpc>
                <a:spcPct val="150000"/>
              </a:lnSpc>
              <a:defRPr/>
            </a:pPr>
            <a:r>
              <a:rPr lang="en-US" sz="2400" dirty="0">
                <a:latin typeface="Times New Roman" pitchFamily="18" charset="0"/>
                <a:cs typeface="Times New Roman" pitchFamily="18" charset="0"/>
              </a:rPr>
              <a:t>Scaling questions: Rating progress, feelings, etc.</a:t>
            </a:r>
          </a:p>
          <a:p>
            <a:pPr lvl="1" eaLnBrk="1" hangingPunct="1">
              <a:lnSpc>
                <a:spcPct val="150000"/>
              </a:lnSpc>
              <a:defRPr/>
            </a:pPr>
            <a:r>
              <a:rPr lang="en-US" sz="2400" dirty="0">
                <a:latin typeface="Times New Roman" pitchFamily="18" charset="0"/>
                <a:cs typeface="Times New Roman" pitchFamily="18" charset="0"/>
              </a:rPr>
              <a:t>Homework: growth encouraged outside of therapy</a:t>
            </a:r>
          </a:p>
          <a:p>
            <a:pPr lvl="1" eaLnBrk="1" hangingPunct="1">
              <a:lnSpc>
                <a:spcPct val="150000"/>
              </a:lnSpc>
              <a:defRPr/>
            </a:pPr>
            <a:r>
              <a:rPr lang="en-US" sz="2400" dirty="0">
                <a:latin typeface="Times New Roman" pitchFamily="18" charset="0"/>
                <a:cs typeface="Times New Roman" pitchFamily="18" charset="0"/>
              </a:rPr>
              <a:t>Summary feedback: last 10 min, compliment, suggestion</a:t>
            </a:r>
            <a:endParaRPr lang="en-US" altLang="en-US" sz="2400" dirty="0">
              <a:latin typeface="Times New Roman" pitchFamily="18" charset="0"/>
              <a:cs typeface="Times New Roman" pitchFamily="18" charset="0"/>
            </a:endParaRPr>
          </a:p>
        </p:txBody>
      </p:sp>
      <p:sp>
        <p:nvSpPr>
          <p:cNvPr id="90117" name="Text Box 4"/>
          <p:cNvSpPr txBox="1">
            <a:spLocks noChangeArrowheads="1"/>
          </p:cNvSpPr>
          <p:nvPr/>
        </p:nvSpPr>
        <p:spPr bwMode="auto">
          <a:xfrm>
            <a:off x="1828800" y="6242051"/>
            <a:ext cx="27432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7(20)</a:t>
            </a:r>
          </a:p>
        </p:txBody>
      </p:sp>
    </p:spTree>
    <p:extLst>
      <p:ext uri="{BB962C8B-B14F-4D97-AF65-F5344CB8AC3E}">
        <p14:creationId xmlns:p14="http://schemas.microsoft.com/office/powerpoint/2010/main" val="23814087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8100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402434"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Narrative Therapy</a:t>
            </a:r>
          </a:p>
        </p:txBody>
      </p:sp>
      <p:sp>
        <p:nvSpPr>
          <p:cNvPr id="402435" name="Rectangle 3"/>
          <p:cNvSpPr>
            <a:spLocks noGrp="1" noChangeArrowheads="1"/>
          </p:cNvSpPr>
          <p:nvPr>
            <p:ph type="body" idx="1"/>
          </p:nvPr>
        </p:nvSpPr>
        <p:spPr>
          <a:xfrm>
            <a:off x="1981200" y="1524000"/>
            <a:ext cx="8229600" cy="4572000"/>
          </a:xfrm>
        </p:spPr>
        <p:txBody>
          <a:bodyPr/>
          <a:lstStyle/>
          <a:p>
            <a:pPr eaLnBrk="1" hangingPunct="1">
              <a:defRPr/>
            </a:pPr>
            <a:r>
              <a:rPr lang="en-US" altLang="en-US" sz="2800" dirty="0">
                <a:latin typeface="Times New Roman" pitchFamily="18" charset="0"/>
              </a:rPr>
              <a:t>Narrative therapy examines people’s stories and the meaning of their stories.</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It is based on the assumption that there is no absolute reality.</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Clients are invited to view their stories from different perspectives and co-create an alternative life story.</a:t>
            </a:r>
          </a:p>
          <a:p>
            <a:pPr eaLnBrk="1" hangingPunct="1">
              <a:buFont typeface="Wingdings" panose="05000000000000000000" pitchFamily="2" charset="2"/>
              <a:buNone/>
              <a:defRPr/>
            </a:pPr>
            <a:endParaRPr lang="en-US" altLang="en-US" sz="2400" dirty="0">
              <a:latin typeface="Times New Roman" pitchFamily="18" charset="0"/>
            </a:endParaRPr>
          </a:p>
        </p:txBody>
      </p:sp>
      <p:sp>
        <p:nvSpPr>
          <p:cNvPr id="91141" name="Text Box 4"/>
          <p:cNvSpPr txBox="1">
            <a:spLocks noChangeArrowheads="1"/>
          </p:cNvSpPr>
          <p:nvPr/>
        </p:nvSpPr>
        <p:spPr bwMode="auto">
          <a:xfrm>
            <a:off x="1828800" y="6242051"/>
            <a:ext cx="29718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 (21)</a:t>
            </a:r>
          </a:p>
        </p:txBody>
      </p:sp>
    </p:spTree>
    <p:extLst>
      <p:ext uri="{BB962C8B-B14F-4D97-AF65-F5344CB8AC3E}">
        <p14:creationId xmlns:p14="http://schemas.microsoft.com/office/powerpoint/2010/main" val="31090825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8100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402434"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Narrative Therapy</a:t>
            </a:r>
          </a:p>
        </p:txBody>
      </p:sp>
      <p:sp>
        <p:nvSpPr>
          <p:cNvPr id="402435" name="Rectangle 3"/>
          <p:cNvSpPr>
            <a:spLocks noGrp="1" noChangeArrowheads="1"/>
          </p:cNvSpPr>
          <p:nvPr>
            <p:ph type="body" idx="1"/>
          </p:nvPr>
        </p:nvSpPr>
        <p:spPr>
          <a:xfrm>
            <a:off x="1981200" y="1600200"/>
            <a:ext cx="8229600" cy="4146550"/>
          </a:xfrm>
        </p:spPr>
        <p:txBody>
          <a:bodyPr/>
          <a:lstStyle/>
          <a:p>
            <a:pPr eaLnBrk="1" hangingPunct="1">
              <a:defRPr/>
            </a:pPr>
            <a:r>
              <a:rPr lang="en-US" altLang="en-US" sz="2800" dirty="0">
                <a:latin typeface="Times New Roman" pitchFamily="18" charset="0"/>
              </a:rPr>
              <a:t>Narrative therapy involves identifying how societal standards are internalized by the client in a limiting manner. </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The therapist collaborates with the client and avoids predicting, interpreting, or pathologizing.</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The therapist and client engage in externalizing inner dialogue.</a:t>
            </a:r>
          </a:p>
          <a:p>
            <a:pPr eaLnBrk="1" hangingPunct="1">
              <a:defRPr/>
            </a:pPr>
            <a:endParaRPr lang="en-US" altLang="en-US" sz="2400" dirty="0">
              <a:latin typeface="Times New Roman" pitchFamily="18" charset="0"/>
            </a:endParaRPr>
          </a:p>
        </p:txBody>
      </p:sp>
      <p:sp>
        <p:nvSpPr>
          <p:cNvPr id="92165" name="Text Box 4"/>
          <p:cNvSpPr txBox="1">
            <a:spLocks noChangeArrowheads="1"/>
          </p:cNvSpPr>
          <p:nvPr/>
        </p:nvSpPr>
        <p:spPr bwMode="auto">
          <a:xfrm>
            <a:off x="1828800" y="6242051"/>
            <a:ext cx="29718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 (22)</a:t>
            </a:r>
          </a:p>
        </p:txBody>
      </p:sp>
    </p:spTree>
    <p:extLst>
      <p:ext uri="{BB962C8B-B14F-4D97-AF65-F5344CB8AC3E}">
        <p14:creationId xmlns:p14="http://schemas.microsoft.com/office/powerpoint/2010/main" val="42879342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2004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74786" name="Rectangle 2"/>
          <p:cNvSpPr>
            <a:spLocks noGrp="1" noChangeArrowheads="1"/>
          </p:cNvSpPr>
          <p:nvPr>
            <p:ph type="title"/>
          </p:nvPr>
        </p:nvSpPr>
        <p:spPr>
          <a:xfrm>
            <a:off x="1981200" y="0"/>
            <a:ext cx="8229600" cy="1295400"/>
          </a:xfrm>
        </p:spPr>
        <p:txBody>
          <a:bodyPr/>
          <a:lstStyle/>
          <a:p>
            <a:pPr eaLnBrk="1" hangingPunct="1">
              <a:defRPr/>
            </a:pPr>
            <a:r>
              <a:rPr lang="en-US" altLang="en-US" sz="4000" dirty="0">
                <a:latin typeface="Times New Roman" pitchFamily="18" charset="0"/>
              </a:rPr>
              <a:t>Family Systems Approaches</a:t>
            </a:r>
          </a:p>
        </p:txBody>
      </p:sp>
      <p:sp>
        <p:nvSpPr>
          <p:cNvPr id="374787" name="Rectangle 3"/>
          <p:cNvSpPr>
            <a:spLocks noGrp="1" noChangeArrowheads="1"/>
          </p:cNvSpPr>
          <p:nvPr>
            <p:ph type="body" idx="1"/>
          </p:nvPr>
        </p:nvSpPr>
        <p:spPr>
          <a:xfrm>
            <a:off x="1981200" y="1752600"/>
            <a:ext cx="8229600" cy="4419600"/>
          </a:xfrm>
        </p:spPr>
        <p:txBody>
          <a:bodyPr/>
          <a:lstStyle/>
          <a:p>
            <a:pPr eaLnBrk="1" hangingPunct="1">
              <a:defRPr/>
            </a:pPr>
            <a:r>
              <a:rPr lang="en-US" sz="2800" dirty="0">
                <a:latin typeface="Times New Roman" pitchFamily="18" charset="0"/>
                <a:cs typeface="Times New Roman" pitchFamily="18" charset="0"/>
              </a:rPr>
              <a:t>Family therapy involves a conceptual shift from individual to the system. Family is the client. </a:t>
            </a:r>
          </a:p>
          <a:p>
            <a:pPr eaLnBrk="1" hangingPunct="1">
              <a:defRPr/>
            </a:pPr>
            <a:endParaRPr lang="en-US" sz="2800" dirty="0">
              <a:latin typeface="Times New Roman" pitchFamily="18" charset="0"/>
              <a:cs typeface="Times New Roman" pitchFamily="18" charset="0"/>
            </a:endParaRPr>
          </a:p>
          <a:p>
            <a:pPr eaLnBrk="1" hangingPunct="1">
              <a:defRPr/>
            </a:pPr>
            <a:r>
              <a:rPr lang="en-US" sz="2800" dirty="0">
                <a:latin typeface="Times New Roman" pitchFamily="18" charset="0"/>
                <a:cs typeface="Times New Roman" pitchFamily="18" charset="0"/>
              </a:rPr>
              <a:t>The client with symptoms is the “identified patient” whose symptoms serve a function for the whole system. (e.g., acting out child to distract from marital dysfunction)</a:t>
            </a:r>
          </a:p>
          <a:p>
            <a:pPr eaLnBrk="1" hangingPunct="1">
              <a:defRPr/>
            </a:pPr>
            <a:r>
              <a:rPr lang="en-US" sz="2800" dirty="0">
                <a:latin typeface="Times New Roman" pitchFamily="18" charset="0"/>
                <a:cs typeface="Times New Roman" pitchFamily="18" charset="0"/>
              </a:rPr>
              <a:t>Symptoms stem from family dysfunction and dysfunctions are often passed across generations. </a:t>
            </a:r>
          </a:p>
        </p:txBody>
      </p:sp>
      <p:sp>
        <p:nvSpPr>
          <p:cNvPr id="93189" name="Text Box 4"/>
          <p:cNvSpPr txBox="1">
            <a:spLocks noChangeArrowheads="1"/>
          </p:cNvSpPr>
          <p:nvPr/>
        </p:nvSpPr>
        <p:spPr bwMode="auto">
          <a:xfrm>
            <a:off x="1828800" y="6242051"/>
            <a:ext cx="29718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 (23)</a:t>
            </a:r>
          </a:p>
        </p:txBody>
      </p:sp>
    </p:spTree>
    <p:extLst>
      <p:ext uri="{BB962C8B-B14F-4D97-AF65-F5344CB8AC3E}">
        <p14:creationId xmlns:p14="http://schemas.microsoft.com/office/powerpoint/2010/main" val="8861519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2004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74786" name="Rectangle 2"/>
          <p:cNvSpPr>
            <a:spLocks noGrp="1" noChangeArrowheads="1"/>
          </p:cNvSpPr>
          <p:nvPr>
            <p:ph type="title"/>
          </p:nvPr>
        </p:nvSpPr>
        <p:spPr>
          <a:xfrm>
            <a:off x="1981200" y="0"/>
            <a:ext cx="8229600" cy="1295400"/>
          </a:xfrm>
        </p:spPr>
        <p:txBody>
          <a:bodyPr/>
          <a:lstStyle/>
          <a:p>
            <a:pPr eaLnBrk="1" hangingPunct="1">
              <a:defRPr/>
            </a:pPr>
            <a:r>
              <a:rPr lang="en-US" altLang="en-US" sz="4000" dirty="0">
                <a:latin typeface="Times New Roman" pitchFamily="18" charset="0"/>
              </a:rPr>
              <a:t>Family Systems Approaches</a:t>
            </a:r>
          </a:p>
        </p:txBody>
      </p:sp>
      <p:sp>
        <p:nvSpPr>
          <p:cNvPr id="374787" name="Rectangle 3"/>
          <p:cNvSpPr>
            <a:spLocks noGrp="1" noChangeArrowheads="1"/>
          </p:cNvSpPr>
          <p:nvPr>
            <p:ph type="body" idx="1"/>
          </p:nvPr>
        </p:nvSpPr>
        <p:spPr>
          <a:xfrm>
            <a:off x="1981200" y="1219200"/>
            <a:ext cx="8229600" cy="4953000"/>
          </a:xfrm>
        </p:spPr>
        <p:txBody>
          <a:bodyPr/>
          <a:lstStyle/>
          <a:p>
            <a:pPr eaLnBrk="1" hangingPunct="1">
              <a:buFont typeface="Wingdings" panose="05000000000000000000" pitchFamily="2" charset="2"/>
              <a:buNone/>
              <a:defRPr/>
            </a:pPr>
            <a:endParaRPr lang="en-US" sz="2800" dirty="0">
              <a:latin typeface="Times New Roman" pitchFamily="18" charset="0"/>
              <a:cs typeface="Times New Roman" pitchFamily="18" charset="0"/>
            </a:endParaRPr>
          </a:p>
          <a:p>
            <a:pPr eaLnBrk="1" hangingPunct="1">
              <a:defRPr/>
            </a:pPr>
            <a:r>
              <a:rPr lang="en-US" sz="2800" dirty="0">
                <a:latin typeface="Times New Roman" pitchFamily="18" charset="0"/>
                <a:cs typeface="Times New Roman" pitchFamily="18" charset="0"/>
              </a:rPr>
              <a:t>This approach tends to be  short-term, solution-focused, action-oriented, and present-focused.</a:t>
            </a:r>
          </a:p>
          <a:p>
            <a:pPr eaLnBrk="1" hangingPunct="1">
              <a:defRPr/>
            </a:pPr>
            <a:endParaRPr lang="en-US" sz="2800" dirty="0">
              <a:latin typeface="Times New Roman" pitchFamily="18" charset="0"/>
              <a:cs typeface="Times New Roman" pitchFamily="18" charset="0"/>
            </a:endParaRPr>
          </a:p>
          <a:p>
            <a:pPr eaLnBrk="1" hangingPunct="1">
              <a:defRPr/>
            </a:pPr>
            <a:r>
              <a:rPr lang="en-US" sz="2800" dirty="0">
                <a:latin typeface="Times New Roman" pitchFamily="18" charset="0"/>
                <a:cs typeface="Times New Roman" pitchFamily="18" charset="0"/>
              </a:rPr>
              <a:t>Patterns of relationships that are not working well are targeted. Cut-offs, enmeshments, triangulations, estrangements are problematic relationships</a:t>
            </a:r>
          </a:p>
          <a:p>
            <a:pPr eaLnBrk="1" hangingPunct="1">
              <a:defRPr/>
            </a:pPr>
            <a:endParaRPr lang="en-US" sz="2800" dirty="0">
              <a:latin typeface="Times New Roman" pitchFamily="18" charset="0"/>
              <a:cs typeface="Times New Roman" pitchFamily="18" charset="0"/>
            </a:endParaRPr>
          </a:p>
          <a:p>
            <a:pPr eaLnBrk="1" hangingPunct="1">
              <a:defRPr/>
            </a:pPr>
            <a:r>
              <a:rPr lang="en-US" sz="2800" b="1" u="sng" dirty="0">
                <a:latin typeface="Times New Roman" pitchFamily="18" charset="0"/>
                <a:cs typeface="Times New Roman" pitchFamily="18" charset="0"/>
              </a:rPr>
              <a:t>If a system changes so will the individuals within the system. </a:t>
            </a:r>
          </a:p>
          <a:p>
            <a:pPr eaLnBrk="1" hangingPunct="1">
              <a:buFont typeface="Wingdings" panose="05000000000000000000" pitchFamily="2" charset="2"/>
              <a:buNone/>
              <a:defRPr/>
            </a:pPr>
            <a:endParaRPr lang="en-US" altLang="en-US" sz="2800" b="1" u="sng" dirty="0">
              <a:latin typeface="Times New Roman" pitchFamily="18" charset="0"/>
              <a:cs typeface="Times New Roman" pitchFamily="18" charset="0"/>
            </a:endParaRPr>
          </a:p>
          <a:p>
            <a:pPr eaLnBrk="1" hangingPunct="1">
              <a:defRPr/>
            </a:pPr>
            <a:endParaRPr lang="en-US" altLang="en-US" sz="2800" dirty="0">
              <a:latin typeface="Times New Roman" pitchFamily="18" charset="0"/>
              <a:cs typeface="Times New Roman" pitchFamily="18" charset="0"/>
            </a:endParaRPr>
          </a:p>
        </p:txBody>
      </p:sp>
      <p:sp>
        <p:nvSpPr>
          <p:cNvPr id="94213" name="Text Box 4"/>
          <p:cNvSpPr txBox="1">
            <a:spLocks noChangeArrowheads="1"/>
          </p:cNvSpPr>
          <p:nvPr/>
        </p:nvSpPr>
        <p:spPr bwMode="auto">
          <a:xfrm>
            <a:off x="1828800" y="6242051"/>
            <a:ext cx="29718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 (24)</a:t>
            </a:r>
          </a:p>
        </p:txBody>
      </p:sp>
    </p:spTree>
    <p:extLst>
      <p:ext uri="{BB962C8B-B14F-4D97-AF65-F5344CB8AC3E}">
        <p14:creationId xmlns:p14="http://schemas.microsoft.com/office/powerpoint/2010/main" val="2057753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Family Systems </a:t>
            </a:r>
          </a:p>
        </p:txBody>
      </p:sp>
      <p:sp>
        <p:nvSpPr>
          <p:cNvPr id="3" name="Content Placeholder 2"/>
          <p:cNvSpPr>
            <a:spLocks noGrp="1"/>
          </p:cNvSpPr>
          <p:nvPr>
            <p:ph idx="1"/>
          </p:nvPr>
        </p:nvSpPr>
        <p:spPr/>
        <p:txBody>
          <a:bodyPr/>
          <a:lstStyle/>
          <a:p>
            <a:r>
              <a:rPr lang="en-US" dirty="0"/>
              <a:t>Structural Family therapy Session:</a:t>
            </a:r>
          </a:p>
          <a:p>
            <a:pPr lvl="1"/>
            <a:r>
              <a:rPr lang="en-US" dirty="0"/>
              <a:t>What is the role of the therapist?</a:t>
            </a:r>
          </a:p>
          <a:p>
            <a:pPr lvl="1"/>
            <a:r>
              <a:rPr lang="en-US" dirty="0"/>
              <a:t>Who is the patient?</a:t>
            </a:r>
          </a:p>
          <a:p>
            <a:pPr lvl="1"/>
            <a:r>
              <a:rPr lang="en-US" dirty="0"/>
              <a:t>What is the therapist trying to accomplish?</a:t>
            </a:r>
          </a:p>
          <a:p>
            <a:pPr lvl="1"/>
            <a:endParaRPr lang="en-US" dirty="0"/>
          </a:p>
          <a:p>
            <a:pPr lvl="2"/>
            <a:r>
              <a:rPr lang="en-US" dirty="0"/>
              <a:t>Can you identify the problematic relationships?</a:t>
            </a:r>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3002043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8100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63522"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Psychoanalytic Approach</a:t>
            </a:r>
          </a:p>
        </p:txBody>
      </p:sp>
      <p:sp>
        <p:nvSpPr>
          <p:cNvPr id="363523" name="Rectangle 3"/>
          <p:cNvSpPr>
            <a:spLocks noGrp="1" noChangeArrowheads="1"/>
          </p:cNvSpPr>
          <p:nvPr>
            <p:ph type="body" idx="1"/>
          </p:nvPr>
        </p:nvSpPr>
        <p:spPr>
          <a:xfrm>
            <a:off x="1981200" y="1600200"/>
            <a:ext cx="8229600" cy="4222750"/>
          </a:xfrm>
        </p:spPr>
        <p:txBody>
          <a:bodyPr/>
          <a:lstStyle/>
          <a:p>
            <a:pPr eaLnBrk="1" hangingPunct="1">
              <a:defRPr/>
            </a:pPr>
            <a:r>
              <a:rPr lang="en-US" altLang="en-US" sz="2800" dirty="0">
                <a:latin typeface="Times New Roman" pitchFamily="18" charset="0"/>
              </a:rPr>
              <a:t>Longer-term exploration of personality</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Main goal: The restructuring of personality</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r>
              <a:rPr lang="en-US" altLang="en-US" sz="2800" dirty="0">
                <a:latin typeface="Times New Roman" pitchFamily="18" charset="0"/>
              </a:rPr>
              <a:t>Emphasis on interpretation of the therapy relationship as the healing intervention</a:t>
            </a:r>
          </a:p>
          <a:p>
            <a:pPr eaLnBrk="1" hangingPunct="1">
              <a:defRPr/>
            </a:pPr>
            <a:r>
              <a:rPr lang="en-US" altLang="en-US" sz="2800" dirty="0">
                <a:latin typeface="Times New Roman" pitchFamily="18" charset="0"/>
              </a:rPr>
              <a:t>Assumption: Human behavior led by primitive hedonistic drive</a:t>
            </a:r>
          </a:p>
          <a:p>
            <a:pPr eaLnBrk="1" hangingPunct="1">
              <a:buFont typeface="Wingdings" panose="05000000000000000000" pitchFamily="2" charset="2"/>
              <a:buNone/>
              <a:defRPr/>
            </a:pPr>
            <a:endParaRPr lang="en-US" altLang="en-US" sz="2800" dirty="0">
              <a:latin typeface="Times New Roman" pitchFamily="18" charset="0"/>
            </a:endParaRPr>
          </a:p>
          <a:p>
            <a:pPr eaLnBrk="1" hangingPunct="1">
              <a:defRPr/>
            </a:pPr>
            <a:endParaRPr lang="en-US" altLang="en-US" sz="2800" dirty="0">
              <a:latin typeface="Times New Roman" pitchFamily="18" charset="0"/>
            </a:endParaRPr>
          </a:p>
        </p:txBody>
      </p:sp>
      <p:sp>
        <p:nvSpPr>
          <p:cNvPr id="72709" name="Text Box 4"/>
          <p:cNvSpPr txBox="1">
            <a:spLocks noChangeArrowheads="1"/>
          </p:cNvSpPr>
          <p:nvPr/>
        </p:nvSpPr>
        <p:spPr bwMode="auto">
          <a:xfrm>
            <a:off x="1828800" y="6242051"/>
            <a:ext cx="28956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7(3)</a:t>
            </a:r>
          </a:p>
        </p:txBody>
      </p:sp>
    </p:spTree>
    <p:extLst>
      <p:ext uri="{BB962C8B-B14F-4D97-AF65-F5344CB8AC3E}">
        <p14:creationId xmlns:p14="http://schemas.microsoft.com/office/powerpoint/2010/main" val="9687780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3528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75810"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An Integrative Approach to the Helping Process</a:t>
            </a:r>
          </a:p>
        </p:txBody>
      </p:sp>
      <p:sp>
        <p:nvSpPr>
          <p:cNvPr id="375811" name="Rectangle 3"/>
          <p:cNvSpPr>
            <a:spLocks noGrp="1" noChangeArrowheads="1"/>
          </p:cNvSpPr>
          <p:nvPr>
            <p:ph type="body" idx="1"/>
          </p:nvPr>
        </p:nvSpPr>
        <p:spPr>
          <a:xfrm>
            <a:off x="1981200" y="1752600"/>
            <a:ext cx="8229600" cy="4419600"/>
          </a:xfrm>
        </p:spPr>
        <p:txBody>
          <a:bodyPr/>
          <a:lstStyle/>
          <a:p>
            <a:pPr eaLnBrk="1" hangingPunct="1">
              <a:defRPr/>
            </a:pPr>
            <a:r>
              <a:rPr lang="en-US" altLang="en-US" sz="2800" dirty="0">
                <a:latin typeface="Times New Roman" pitchFamily="18" charset="0"/>
              </a:rPr>
              <a:t>Each therapist develops their own therapeutic style</a:t>
            </a:r>
          </a:p>
          <a:p>
            <a:pPr eaLnBrk="1" hangingPunct="1">
              <a:defRPr/>
            </a:pPr>
            <a:r>
              <a:rPr lang="en-US" altLang="en-US" sz="2800" dirty="0">
                <a:latin typeface="Times New Roman" pitchFamily="18" charset="0"/>
              </a:rPr>
              <a:t>Developing an integrative perspective takes much study and clinical practice.</a:t>
            </a:r>
          </a:p>
          <a:p>
            <a:pPr eaLnBrk="1" hangingPunct="1">
              <a:defRPr/>
            </a:pPr>
            <a:r>
              <a:rPr lang="en-US" altLang="en-US" sz="2800" dirty="0">
                <a:latin typeface="Times New Roman" pitchFamily="18" charset="0"/>
              </a:rPr>
              <a:t>Allowing for an eclectic approach creates more possibilities and a comprehensive treatment plan.</a:t>
            </a:r>
          </a:p>
          <a:p>
            <a:pPr eaLnBrk="1" hangingPunct="1">
              <a:defRPr/>
            </a:pPr>
            <a:endParaRPr lang="en-US" altLang="en-US" sz="2800" dirty="0">
              <a:latin typeface="Times New Roman" pitchFamily="18" charset="0"/>
            </a:endParaRPr>
          </a:p>
          <a:p>
            <a:pPr eaLnBrk="1" hangingPunct="1">
              <a:defRPr/>
            </a:pPr>
            <a:r>
              <a:rPr lang="en-US" altLang="en-US" sz="2800" b="1" i="1" dirty="0">
                <a:latin typeface="Times New Roman" pitchFamily="18" charset="0"/>
              </a:rPr>
              <a:t>What therapeutic style do you foresee </a:t>
            </a:r>
            <a:r>
              <a:rPr lang="en-US" altLang="en-US" sz="2800" b="1" i="1" u="sng" dirty="0">
                <a:latin typeface="Times New Roman" pitchFamily="18" charset="0"/>
              </a:rPr>
              <a:t>yourself </a:t>
            </a:r>
            <a:r>
              <a:rPr lang="en-US" altLang="en-US" sz="2800" b="1" i="1" dirty="0">
                <a:latin typeface="Times New Roman" pitchFamily="18" charset="0"/>
              </a:rPr>
              <a:t>adopting</a:t>
            </a:r>
            <a:r>
              <a:rPr lang="en-US" altLang="en-US" sz="2800" dirty="0">
                <a:latin typeface="Times New Roman" pitchFamily="18" charset="0"/>
              </a:rPr>
              <a:t>?</a:t>
            </a:r>
          </a:p>
        </p:txBody>
      </p:sp>
      <p:sp>
        <p:nvSpPr>
          <p:cNvPr id="95237" name="Text Box 4"/>
          <p:cNvSpPr txBox="1">
            <a:spLocks noChangeArrowheads="1"/>
          </p:cNvSpPr>
          <p:nvPr/>
        </p:nvSpPr>
        <p:spPr bwMode="auto">
          <a:xfrm>
            <a:off x="1828800" y="6242051"/>
            <a:ext cx="32004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7(25)</a:t>
            </a:r>
          </a:p>
        </p:txBody>
      </p:sp>
    </p:spTree>
    <p:extLst>
      <p:ext uri="{BB962C8B-B14F-4D97-AF65-F5344CB8AC3E}">
        <p14:creationId xmlns:p14="http://schemas.microsoft.com/office/powerpoint/2010/main" val="1525807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648200" y="6248400"/>
            <a:ext cx="3810000" cy="457200"/>
          </a:xfrm>
        </p:spPr>
        <p:txBody>
          <a:bodyPr/>
          <a:lstStyle/>
          <a:p>
            <a:pPr>
              <a:defRPr/>
            </a:pPr>
            <a:r>
              <a:rPr lang="en-US" dirty="0">
                <a:solidFill>
                  <a:srgbClr val="FFFFFF"/>
                </a:solidFill>
                <a:latin typeface="Times New Roman" pitchFamily="18" charset="0"/>
                <a:cs typeface="Times New Roman" pitchFamily="18" charset="0"/>
              </a:rPr>
              <a:t>©2016 Cengage Learning. All rights reserved.</a:t>
            </a:r>
            <a:endParaRPr lang="en-US" altLang="en-US" dirty="0">
              <a:solidFill>
                <a:srgbClr val="FFFFFF"/>
              </a:solidFill>
              <a:latin typeface="Times New Roman" pitchFamily="18" charset="0"/>
              <a:cs typeface="Times New Roman" pitchFamily="18" charset="0"/>
            </a:endParaRPr>
          </a:p>
          <a:p>
            <a:pPr>
              <a:defRPr/>
            </a:pPr>
            <a:endParaRPr lang="en-US" altLang="en-US" dirty="0">
              <a:solidFill>
                <a:srgbClr val="FFFFFF"/>
              </a:solidFill>
            </a:endParaRPr>
          </a:p>
        </p:txBody>
      </p:sp>
      <p:sp>
        <p:nvSpPr>
          <p:cNvPr id="363522" name="Rectangle 2"/>
          <p:cNvSpPr>
            <a:spLocks noGrp="1" noChangeArrowheads="1"/>
          </p:cNvSpPr>
          <p:nvPr>
            <p:ph type="title"/>
          </p:nvPr>
        </p:nvSpPr>
        <p:spPr/>
        <p:txBody>
          <a:bodyPr/>
          <a:lstStyle/>
          <a:p>
            <a:pPr eaLnBrk="1" hangingPunct="1">
              <a:defRPr/>
            </a:pPr>
            <a:r>
              <a:rPr lang="en-US" altLang="en-US" sz="4000" dirty="0">
                <a:latin typeface="Times New Roman" pitchFamily="18" charset="0"/>
              </a:rPr>
              <a:t>Psychoanalytic Approach</a:t>
            </a:r>
          </a:p>
        </p:txBody>
      </p:sp>
      <p:sp>
        <p:nvSpPr>
          <p:cNvPr id="363523" name="Rectangle 3"/>
          <p:cNvSpPr>
            <a:spLocks noGrp="1" noChangeArrowheads="1"/>
          </p:cNvSpPr>
          <p:nvPr>
            <p:ph type="body" idx="1"/>
          </p:nvPr>
        </p:nvSpPr>
        <p:spPr>
          <a:xfrm>
            <a:off x="1981200" y="1600200"/>
            <a:ext cx="8229600" cy="4222750"/>
          </a:xfrm>
        </p:spPr>
        <p:txBody>
          <a:bodyPr/>
          <a:lstStyle/>
          <a:p>
            <a:pPr eaLnBrk="1" hangingPunct="1">
              <a:lnSpc>
                <a:spcPct val="125000"/>
              </a:lnSpc>
              <a:defRPr/>
            </a:pPr>
            <a:r>
              <a:rPr lang="en-US" altLang="en-US" sz="2800" dirty="0">
                <a:latin typeface="Times New Roman" pitchFamily="18" charset="0"/>
              </a:rPr>
              <a:t>Psycho-Sexual Development </a:t>
            </a:r>
          </a:p>
          <a:p>
            <a:pPr marL="457200" lvl="1" indent="0" eaLnBrk="1" hangingPunct="1">
              <a:lnSpc>
                <a:spcPct val="125000"/>
              </a:lnSpc>
              <a:buNone/>
              <a:defRPr/>
            </a:pPr>
            <a:r>
              <a:rPr lang="en-US" altLang="en-US" sz="2400" dirty="0">
                <a:latin typeface="Times New Roman" pitchFamily="18" charset="0"/>
              </a:rPr>
              <a:t>Oral Stage: birth-1 year</a:t>
            </a:r>
          </a:p>
          <a:p>
            <a:pPr marL="457200" lvl="1" indent="0" eaLnBrk="1" hangingPunct="1">
              <a:lnSpc>
                <a:spcPct val="125000"/>
              </a:lnSpc>
              <a:buNone/>
              <a:defRPr/>
            </a:pPr>
            <a:r>
              <a:rPr lang="en-US" altLang="en-US" sz="2400" dirty="0">
                <a:latin typeface="Times New Roman" pitchFamily="18" charset="0"/>
              </a:rPr>
              <a:t>Anal Stage: 1-2years</a:t>
            </a:r>
          </a:p>
          <a:p>
            <a:pPr marL="457200" lvl="1" indent="0" eaLnBrk="1" hangingPunct="1">
              <a:lnSpc>
                <a:spcPct val="125000"/>
              </a:lnSpc>
              <a:buNone/>
              <a:defRPr/>
            </a:pPr>
            <a:r>
              <a:rPr lang="en-US" altLang="en-US" sz="2400" dirty="0">
                <a:latin typeface="Times New Roman" pitchFamily="18" charset="0"/>
              </a:rPr>
              <a:t>Phallic Stage: 2-6 years</a:t>
            </a:r>
          </a:p>
          <a:p>
            <a:pPr marL="457200" lvl="1" indent="0" eaLnBrk="1" hangingPunct="1">
              <a:lnSpc>
                <a:spcPct val="125000"/>
              </a:lnSpc>
              <a:buNone/>
              <a:defRPr/>
            </a:pPr>
            <a:r>
              <a:rPr lang="en-US" altLang="en-US" sz="2400" dirty="0">
                <a:latin typeface="Times New Roman" pitchFamily="18" charset="0"/>
              </a:rPr>
              <a:t>	- Oedipal Complex</a:t>
            </a:r>
          </a:p>
          <a:p>
            <a:pPr marL="457200" lvl="1" indent="0" eaLnBrk="1" hangingPunct="1">
              <a:lnSpc>
                <a:spcPct val="125000"/>
              </a:lnSpc>
              <a:buNone/>
              <a:defRPr/>
            </a:pPr>
            <a:r>
              <a:rPr lang="en-US" altLang="en-US" sz="2400" dirty="0">
                <a:latin typeface="Times New Roman" pitchFamily="18" charset="0"/>
              </a:rPr>
              <a:t>	- Penis Envy; Castration Anxiety</a:t>
            </a:r>
          </a:p>
          <a:p>
            <a:pPr marL="457200" lvl="1" indent="0" eaLnBrk="1" hangingPunct="1">
              <a:lnSpc>
                <a:spcPct val="125000"/>
              </a:lnSpc>
              <a:buNone/>
              <a:defRPr/>
            </a:pPr>
            <a:r>
              <a:rPr lang="en-US" altLang="en-US" sz="2400" dirty="0">
                <a:latin typeface="Times New Roman" pitchFamily="18" charset="0"/>
              </a:rPr>
              <a:t>Latency Stage: 7-12 years Sexual drive sublimated; focus on academics and same sex socialization</a:t>
            </a:r>
          </a:p>
        </p:txBody>
      </p:sp>
      <p:sp>
        <p:nvSpPr>
          <p:cNvPr id="73733" name="Text Box 4"/>
          <p:cNvSpPr txBox="1">
            <a:spLocks noChangeArrowheads="1"/>
          </p:cNvSpPr>
          <p:nvPr/>
        </p:nvSpPr>
        <p:spPr bwMode="auto">
          <a:xfrm>
            <a:off x="1828800" y="6242051"/>
            <a:ext cx="2895600"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2723" tIns="40636" rIns="82723" bIns="40636">
            <a:spAutoFit/>
          </a:bodyPr>
          <a:lstStyle>
            <a:lvl1pPr defTabSz="836613" eaLnBrk="0" hangingPunct="0">
              <a:defRPr>
                <a:solidFill>
                  <a:schemeClr val="tx1"/>
                </a:solidFill>
                <a:latin typeface="Arial" panose="020B0604020202020204" pitchFamily="34" charset="0"/>
                <a:cs typeface="Arial" panose="020B0604020202020204" pitchFamily="34" charset="0"/>
              </a:defRPr>
            </a:lvl1pPr>
            <a:lvl2pPr marL="742950" indent="-285750" defTabSz="836613" eaLnBrk="0" hangingPunct="0">
              <a:defRPr>
                <a:solidFill>
                  <a:schemeClr val="tx1"/>
                </a:solidFill>
                <a:latin typeface="Arial" panose="020B0604020202020204" pitchFamily="34" charset="0"/>
                <a:cs typeface="Arial" panose="020B0604020202020204" pitchFamily="34" charset="0"/>
              </a:defRPr>
            </a:lvl2pPr>
            <a:lvl3pPr marL="1143000" indent="-228600" defTabSz="836613" eaLnBrk="0" hangingPunct="0">
              <a:defRPr>
                <a:solidFill>
                  <a:schemeClr val="tx1"/>
                </a:solidFill>
                <a:latin typeface="Arial" panose="020B0604020202020204" pitchFamily="34" charset="0"/>
                <a:cs typeface="Arial" panose="020B0604020202020204" pitchFamily="34" charset="0"/>
              </a:defRPr>
            </a:lvl3pPr>
            <a:lvl4pPr marL="1600200" indent="-228600" defTabSz="836613" eaLnBrk="0" hangingPunct="0">
              <a:defRPr>
                <a:solidFill>
                  <a:schemeClr val="tx1"/>
                </a:solidFill>
                <a:latin typeface="Arial" panose="020B0604020202020204" pitchFamily="34" charset="0"/>
                <a:cs typeface="Arial" panose="020B0604020202020204" pitchFamily="34" charset="0"/>
              </a:defRPr>
            </a:lvl4pPr>
            <a:lvl5pPr marL="2057400" indent="-228600" defTabSz="836613" eaLnBrk="0" hangingPunct="0">
              <a:defRPr>
                <a:solidFill>
                  <a:schemeClr val="tx1"/>
                </a:solidFill>
                <a:latin typeface="Arial" panose="020B0604020202020204" pitchFamily="34" charset="0"/>
                <a:cs typeface="Arial" panose="020B0604020202020204" pitchFamily="34" charset="0"/>
              </a:defRPr>
            </a:lvl5pPr>
            <a:lvl6pPr marL="25146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366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50000"/>
              </a:spcBef>
              <a:spcAft>
                <a:spcPct val="0"/>
              </a:spcAft>
              <a:buClr>
                <a:srgbClr val="0000CC"/>
              </a:buClr>
              <a:buSzPct val="75000"/>
              <a:buFont typeface="Monotype Sorts"/>
              <a:buNone/>
            </a:pPr>
            <a:r>
              <a:rPr lang="en-US" altLang="en-US" sz="1200" dirty="0">
                <a:solidFill>
                  <a:srgbClr val="FFFFFF"/>
                </a:solidFill>
                <a:latin typeface="Times New Roman" panose="02020603050405020304" pitchFamily="18" charset="0"/>
              </a:rPr>
              <a:t>Becoming A Helper - Chapter 7(4)</a:t>
            </a:r>
          </a:p>
        </p:txBody>
      </p:sp>
    </p:spTree>
    <p:extLst>
      <p:ext uri="{BB962C8B-B14F-4D97-AF65-F5344CB8AC3E}">
        <p14:creationId xmlns:p14="http://schemas.microsoft.com/office/powerpoint/2010/main" val="2507963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Psychoanalysis</a:t>
            </a:r>
          </a:p>
        </p:txBody>
      </p:sp>
      <p:sp>
        <p:nvSpPr>
          <p:cNvPr id="3" name="Content Placeholder 2"/>
          <p:cNvSpPr>
            <a:spLocks noGrp="1"/>
          </p:cNvSpPr>
          <p:nvPr>
            <p:ph idx="1"/>
          </p:nvPr>
        </p:nvSpPr>
        <p:spPr/>
        <p:txBody>
          <a:bodyPr/>
          <a:lstStyle/>
          <a:p>
            <a:r>
              <a:rPr lang="en-US" dirty="0"/>
              <a:t>Structure of the Personality: Arises from Development</a:t>
            </a:r>
          </a:p>
          <a:p>
            <a:endParaRPr lang="en-US" dirty="0"/>
          </a:p>
          <a:p>
            <a:pPr lvl="1"/>
            <a:r>
              <a:rPr lang="en-US" dirty="0"/>
              <a:t>Id: hedonistic, immediate gratification</a:t>
            </a:r>
          </a:p>
          <a:p>
            <a:pPr lvl="1"/>
            <a:r>
              <a:rPr lang="en-US" dirty="0"/>
              <a:t>Ego: Reality centered; socially conventional</a:t>
            </a:r>
          </a:p>
          <a:p>
            <a:pPr lvl="1"/>
            <a:r>
              <a:rPr lang="en-US" dirty="0"/>
              <a:t>Superego: moralism; absolute right &amp; wrong</a:t>
            </a:r>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309652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Psychoanalysis</a:t>
            </a:r>
          </a:p>
        </p:txBody>
      </p:sp>
      <p:sp>
        <p:nvSpPr>
          <p:cNvPr id="3" name="Content Placeholder 2"/>
          <p:cNvSpPr>
            <a:spLocks noGrp="1"/>
          </p:cNvSpPr>
          <p:nvPr>
            <p:ph idx="1"/>
          </p:nvPr>
        </p:nvSpPr>
        <p:spPr/>
        <p:txBody>
          <a:bodyPr/>
          <a:lstStyle/>
          <a:p>
            <a:r>
              <a:rPr lang="en-US" dirty="0"/>
              <a:t>Unconscious: domain of all psychological conflict; out of awareness</a:t>
            </a:r>
          </a:p>
          <a:p>
            <a:endParaRPr lang="en-US" dirty="0"/>
          </a:p>
          <a:p>
            <a:r>
              <a:rPr lang="en-US" dirty="0"/>
              <a:t>Conscious: Awareness; Overt crises; mindfulness</a:t>
            </a:r>
          </a:p>
          <a:p>
            <a:endParaRPr lang="en-US" dirty="0"/>
          </a:p>
          <a:p>
            <a:r>
              <a:rPr lang="en-US" dirty="0"/>
              <a:t>Purpose of Interpretation: to bring suppressed conflict into the light of conscious thought. Resolution of neurosis arises through resolution of defenses and awareness.</a:t>
            </a:r>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3782079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Psychoanalysis</a:t>
            </a:r>
          </a:p>
        </p:txBody>
      </p:sp>
      <p:sp>
        <p:nvSpPr>
          <p:cNvPr id="3" name="Content Placeholder 2"/>
          <p:cNvSpPr>
            <a:spLocks noGrp="1"/>
          </p:cNvSpPr>
          <p:nvPr>
            <p:ph idx="1"/>
          </p:nvPr>
        </p:nvSpPr>
        <p:spPr/>
        <p:txBody>
          <a:bodyPr/>
          <a:lstStyle/>
          <a:p>
            <a:r>
              <a:rPr lang="en-US" dirty="0"/>
              <a:t>Defenses: Attempts to avoid realization of unacceptable desires</a:t>
            </a:r>
          </a:p>
          <a:p>
            <a:r>
              <a:rPr lang="en-US" dirty="0"/>
              <a:t> </a:t>
            </a:r>
          </a:p>
          <a:p>
            <a:pPr lvl="1"/>
            <a:r>
              <a:rPr lang="en-US" dirty="0"/>
              <a:t>Denial: immature; some possibility of awareness</a:t>
            </a:r>
          </a:p>
          <a:p>
            <a:pPr lvl="1"/>
            <a:r>
              <a:rPr lang="en-US" dirty="0"/>
              <a:t>Intellectualism</a:t>
            </a:r>
          </a:p>
          <a:p>
            <a:pPr lvl="1"/>
            <a:r>
              <a:rPr lang="en-US" dirty="0"/>
              <a:t>Repression: Material completely outside of consciousness</a:t>
            </a:r>
          </a:p>
          <a:p>
            <a:pPr lvl="1"/>
            <a:r>
              <a:rPr lang="en-US" dirty="0"/>
              <a:t>Projection: Attributing own issues/wants to others</a:t>
            </a:r>
          </a:p>
          <a:p>
            <a:pPr lvl="1"/>
            <a:r>
              <a:rPr lang="en-US" dirty="0"/>
              <a:t>Sublimation: to transfer unacceptable desires to socially acceptable pursuits</a:t>
            </a:r>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3119566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Dream Interpretation</a:t>
            </a:r>
          </a:p>
        </p:txBody>
      </p:sp>
      <p:sp>
        <p:nvSpPr>
          <p:cNvPr id="3" name="Content Placeholder 2"/>
          <p:cNvSpPr>
            <a:spLocks noGrp="1"/>
          </p:cNvSpPr>
          <p:nvPr>
            <p:ph idx="1"/>
          </p:nvPr>
        </p:nvSpPr>
        <p:spPr/>
        <p:txBody>
          <a:bodyPr/>
          <a:lstStyle/>
          <a:p>
            <a:r>
              <a:rPr lang="en-US" dirty="0"/>
              <a:t>Dreams a window into unconscious</a:t>
            </a:r>
          </a:p>
          <a:p>
            <a:r>
              <a:rPr lang="en-US" dirty="0"/>
              <a:t>Dreams symbolically represent desires and conflicts</a:t>
            </a:r>
          </a:p>
          <a:p>
            <a:endParaRPr lang="en-US" dirty="0"/>
          </a:p>
          <a:p>
            <a:r>
              <a:rPr lang="en-US" dirty="0"/>
              <a:t>Dream Interpretation: Client shares remembered dream; therapist role to interpret symbolism in dreams in hopes of bringing to light unconscious conflict</a:t>
            </a:r>
          </a:p>
        </p:txBody>
      </p:sp>
      <p:sp>
        <p:nvSpPr>
          <p:cNvPr id="4" name="Footer Placeholder 3"/>
          <p:cNvSpPr>
            <a:spLocks noGrp="1"/>
          </p:cNvSpPr>
          <p:nvPr>
            <p:ph type="ftr" sz="quarter" idx="11"/>
          </p:nvPr>
        </p:nvSpPr>
        <p:spPr/>
        <p:txBody>
          <a:bodyPr/>
          <a:lstStyle/>
          <a:p>
            <a:pPr>
              <a:defRPr/>
            </a:pPr>
            <a:r>
              <a:rPr lang="en-US" altLang="en-US" dirty="0">
                <a:solidFill>
                  <a:srgbClr val="FFFFFF"/>
                </a:solidFill>
              </a:rPr>
              <a:t>©2011, Brooks/ Cole Publishing, A Division of Cengage Learning, Inc.</a:t>
            </a:r>
          </a:p>
        </p:txBody>
      </p:sp>
    </p:spTree>
    <p:extLst>
      <p:ext uri="{BB962C8B-B14F-4D97-AF65-F5344CB8AC3E}">
        <p14:creationId xmlns:p14="http://schemas.microsoft.com/office/powerpoint/2010/main" val="2264955977"/>
      </p:ext>
    </p:extLst>
  </p:cSld>
  <p:clrMapOvr>
    <a:masterClrMapping/>
  </p:clrMapOvr>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7" tIns="44450" rIns="90487" bIns="4445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7" tIns="44450" rIns="90487" bIns="4445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1565</TotalTime>
  <Words>2509</Words>
  <Application>Microsoft Office PowerPoint</Application>
  <PresentationFormat>Widescreen</PresentationFormat>
  <Paragraphs>326</Paragraphs>
  <Slides>40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Monotype Sorts</vt:lpstr>
      <vt:lpstr>Times New Roman</vt:lpstr>
      <vt:lpstr>Wingdings</vt:lpstr>
      <vt:lpstr>Beam</vt:lpstr>
      <vt:lpstr>PowerPoint Presentation</vt:lpstr>
      <vt:lpstr>Theory as a Roadmap</vt:lpstr>
      <vt:lpstr>Five Contemporary  Theoretical Orientations </vt:lpstr>
      <vt:lpstr>Psychoanalytic Approach</vt:lpstr>
      <vt:lpstr>Psychoanalytic Approach</vt:lpstr>
      <vt:lpstr>Psychoanalysis</vt:lpstr>
      <vt:lpstr>Psychoanalysis</vt:lpstr>
      <vt:lpstr>Psychoanalysis</vt:lpstr>
      <vt:lpstr>Dream Interpretation</vt:lpstr>
      <vt:lpstr>Psychoanalysis in Session</vt:lpstr>
      <vt:lpstr>Adlerian Approach</vt:lpstr>
      <vt:lpstr>Adlerian Approach</vt:lpstr>
      <vt:lpstr>Adlerian Approach</vt:lpstr>
      <vt:lpstr>Existential Approach</vt:lpstr>
      <vt:lpstr>Existential Approach</vt:lpstr>
      <vt:lpstr>Carl Rogers: Person-Centered Approach</vt:lpstr>
      <vt:lpstr>Rogerian Approach</vt:lpstr>
      <vt:lpstr>Gestalt Approach  </vt:lpstr>
      <vt:lpstr>Class Exercise</vt:lpstr>
      <vt:lpstr>Cognitive Behavioral Approaches</vt:lpstr>
      <vt:lpstr>Examples of Irrational Thinking</vt:lpstr>
      <vt:lpstr>Behavior Therapy</vt:lpstr>
      <vt:lpstr>Examples of Conditioning</vt:lpstr>
      <vt:lpstr>CBT Theories</vt:lpstr>
      <vt:lpstr>CBT Treatment</vt:lpstr>
      <vt:lpstr>Ellis’s Rational Emotive Behavior Therapy</vt:lpstr>
      <vt:lpstr>Rational Emotive Behavior Therapy</vt:lpstr>
      <vt:lpstr>Cognitive Therapy</vt:lpstr>
      <vt:lpstr>Class Exercise: Cognitive Therapy</vt:lpstr>
      <vt:lpstr>Reality Therapy</vt:lpstr>
      <vt:lpstr>Reality Therapy</vt:lpstr>
      <vt:lpstr>Reality Therapy</vt:lpstr>
      <vt:lpstr>Solution-Focused Brief Therapy</vt:lpstr>
      <vt:lpstr>Solution-Focused Brief Therapy</vt:lpstr>
      <vt:lpstr>Narrative Therapy</vt:lpstr>
      <vt:lpstr>Narrative Therapy</vt:lpstr>
      <vt:lpstr>Family Systems Approaches</vt:lpstr>
      <vt:lpstr>Family Systems Approaches</vt:lpstr>
      <vt:lpstr>Sample Family Systems </vt:lpstr>
      <vt:lpstr>An Integrative Approach to the Helping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Momb</dc:creator>
  <cp:lastModifiedBy>McLeod, Scott</cp:lastModifiedBy>
  <cp:revision>18</cp:revision>
  <dcterms:created xsi:type="dcterms:W3CDTF">2014-11-27T03:44:35Z</dcterms:created>
  <dcterms:modified xsi:type="dcterms:W3CDTF">2020-03-11T05:30:22Z</dcterms:modified>
</cp:coreProperties>
</file>