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85" r:id="rId3"/>
    <p:sldId id="509" r:id="rId4"/>
    <p:sldId id="599" r:id="rId5"/>
    <p:sldId id="600" r:id="rId6"/>
    <p:sldId id="588" r:id="rId7"/>
    <p:sldId id="589" r:id="rId8"/>
    <p:sldId id="601" r:id="rId9"/>
    <p:sldId id="597" r:id="rId10"/>
    <p:sldId id="507" r:id="rId11"/>
    <p:sldId id="598" r:id="rId12"/>
    <p:sldId id="531" r:id="rId13"/>
    <p:sldId id="603" r:id="rId14"/>
    <p:sldId id="604" r:id="rId15"/>
    <p:sldId id="602" r:id="rId16"/>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th Kaufman" initials="RK"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4005A"/>
    <a:srgbClr val="00CCFF"/>
    <a:srgbClr val="DDFDFF"/>
    <a:srgbClr val="CCCCFF"/>
    <a:srgbClr val="0099CC"/>
    <a:srgbClr val="000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99CC">
            <a:alpha val="0"/>
          </a:srgb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5054475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37350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6766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798638"/>
            <a:ext cx="8229600" cy="4525962"/>
          </a:xfrm>
        </p:spPr>
        <p:txBody>
          <a:bodyPr/>
          <a:lstStyle/>
          <a:p>
            <a:pPr lvl="0"/>
            <a:endParaRPr lang="en-US" noProof="0" dirty="0"/>
          </a:p>
        </p:txBody>
      </p:sp>
    </p:spTree>
    <p:extLst>
      <p:ext uri="{BB962C8B-B14F-4D97-AF65-F5344CB8AC3E}">
        <p14:creationId xmlns:p14="http://schemas.microsoft.com/office/powerpoint/2010/main" val="17012972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798638"/>
            <a:ext cx="4038600" cy="452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98638"/>
            <a:ext cx="4038600" cy="452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204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rgbClr val="FF0000"/>
              </a:buClr>
              <a:defRPr/>
            </a:lvl1pPr>
            <a:lvl2pPr>
              <a:buClr>
                <a:srgbClr val="FFC000"/>
              </a:buClr>
              <a:defRPr/>
            </a:lvl2pPr>
            <a:lvl3pPr>
              <a:buClr>
                <a:srgbClr val="7030A0"/>
              </a:buCl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243912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228650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98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98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2034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00736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240474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08441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569423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09129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userDrawn="1"/>
        </p:nvSpPr>
        <p:spPr bwMode="auto">
          <a:xfrm>
            <a:off x="0" y="0"/>
            <a:ext cx="9144000" cy="6858000"/>
          </a:xfrm>
          <a:prstGeom prst="rect">
            <a:avLst/>
          </a:prstGeom>
          <a:gradFill rotWithShape="1">
            <a:gsLst>
              <a:gs pos="0">
                <a:srgbClr val="0A128C"/>
              </a:gs>
              <a:gs pos="61000">
                <a:srgbClr val="0A128C"/>
              </a:gs>
              <a:gs pos="70000">
                <a:srgbClr val="181CC7"/>
              </a:gs>
              <a:gs pos="73000">
                <a:srgbClr val="000000"/>
              </a:gs>
              <a:gs pos="88000">
                <a:srgbClr val="7005D4"/>
              </a:gs>
              <a:gs pos="92999">
                <a:srgbClr val="000000"/>
              </a:gs>
              <a:gs pos="100000">
                <a:srgbClr val="8C3D91"/>
              </a:gs>
            </a:gsLst>
            <a:lin ang="270000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dirty="0"/>
          </a:p>
        </p:txBody>
      </p:sp>
      <p:sp>
        <p:nvSpPr>
          <p:cNvPr id="1027" name="Rectangle 2"/>
          <p:cNvSpPr>
            <a:spLocks noGrp="1" noChangeArrowheads="1"/>
          </p:cNvSpPr>
          <p:nvPr>
            <p:ph type="title"/>
          </p:nvPr>
        </p:nvSpPr>
        <p:spPr bwMode="auto">
          <a:xfrm>
            <a:off x="457200" y="457200"/>
            <a:ext cx="8229600" cy="1143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798638"/>
            <a:ext cx="8229600" cy="4525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Line 12"/>
          <p:cNvSpPr>
            <a:spLocks noChangeShapeType="1"/>
          </p:cNvSpPr>
          <p:nvPr userDrawn="1"/>
        </p:nvSpPr>
        <p:spPr bwMode="auto">
          <a:xfrm>
            <a:off x="762000" y="1676400"/>
            <a:ext cx="7620000" cy="0"/>
          </a:xfrm>
          <a:prstGeom prst="line">
            <a:avLst/>
          </a:prstGeom>
          <a:noFill/>
          <a:ln w="19050">
            <a:solidFill>
              <a:srgbClr val="3366FF"/>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030" name="Picture 11"/>
          <p:cNvPicPr>
            <a:picLocks noChangeAspect="1" noChangeArrowheads="1"/>
          </p:cNvPicPr>
          <p:nvPr userDrawn="1"/>
        </p:nvPicPr>
        <p:blipFill>
          <a:blip r:embed="rId15">
            <a:extLst>
              <a:ext uri="{28A0092B-C50C-407E-A947-70E740481C1C}">
                <a14:useLocalDpi xmlns:a14="http://schemas.microsoft.com/office/drawing/2010/main" val="0"/>
              </a:ext>
            </a:extLst>
          </a:blip>
          <a:srcRect l="8391" r="8852"/>
          <a:stretch>
            <a:fillRect/>
          </a:stretch>
        </p:blipFill>
        <p:spPr bwMode="auto">
          <a:xfrm>
            <a:off x="457200" y="457200"/>
            <a:ext cx="8229600" cy="5867400"/>
          </a:xfrm>
          <a:prstGeom prst="rect">
            <a:avLst/>
          </a:prstGeom>
          <a:noFill/>
          <a:ln>
            <a:noFill/>
          </a:ln>
          <a:effectLst>
            <a:outerShdw dist="50800" dir="1800003" sx="77000" sy="77000" algn="ctr" rotWithShape="0">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userDrawn="1"/>
        </p:nvSpPr>
        <p:spPr bwMode="auto">
          <a:xfrm>
            <a:off x="1600200" y="6400800"/>
            <a:ext cx="5600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1600" dirty="0">
                <a:solidFill>
                  <a:srgbClr val="CCCCFF"/>
                </a:solidFill>
              </a:rPr>
              <a:t>Copyright © 2018 Cengage Learning. All Rights Reserved.</a:t>
            </a:r>
            <a:endParaRPr lang="en-US" altLang="en-US" sz="1600" b="1" dirty="0">
              <a:solidFill>
                <a:srgbClr val="CCCCFF"/>
              </a:solidFill>
            </a:endParaRPr>
          </a:p>
        </p:txBody>
      </p:sp>
    </p:spTree>
  </p:cSld>
  <p:clrMap bg1="lt1" tx1="dk1" bg2="lt2" tx2="dk2" accent1="accent1" accent2="accent2" accent3="accent3" accent4="accent4" accent5="accent5" accent6="accent6" hlink="hlink" folHlink="folHlink"/>
  <p:sldLayoutIdLst>
    <p:sldLayoutId id="2147483914"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 id="2147483912" r:id="rId12"/>
    <p:sldLayoutId id="2147483913" r:id="rId13"/>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rtl="0" eaLnBrk="0" fontAlgn="base" hangingPunct="0">
        <a:spcBef>
          <a:spcPct val="0"/>
        </a:spcBef>
        <a:spcAft>
          <a:spcPct val="0"/>
        </a:spcAft>
        <a:defRPr sz="4000" b="1">
          <a:solidFill>
            <a:srgbClr val="0000FF"/>
          </a:solidFill>
          <a:latin typeface="+mj-lt"/>
          <a:ea typeface="+mj-ea"/>
          <a:cs typeface="+mj-cs"/>
        </a:defRPr>
      </a:lvl1pPr>
      <a:lvl2pPr algn="ctr" rtl="0" eaLnBrk="0" fontAlgn="base" hangingPunct="0">
        <a:spcBef>
          <a:spcPct val="0"/>
        </a:spcBef>
        <a:spcAft>
          <a:spcPct val="0"/>
        </a:spcAft>
        <a:defRPr sz="4000" b="1">
          <a:solidFill>
            <a:srgbClr val="0000FF"/>
          </a:solidFill>
          <a:latin typeface="Arial" pitchFamily="34" charset="0"/>
        </a:defRPr>
      </a:lvl2pPr>
      <a:lvl3pPr algn="ctr" rtl="0" eaLnBrk="0" fontAlgn="base" hangingPunct="0">
        <a:spcBef>
          <a:spcPct val="0"/>
        </a:spcBef>
        <a:spcAft>
          <a:spcPct val="0"/>
        </a:spcAft>
        <a:defRPr sz="4000" b="1">
          <a:solidFill>
            <a:srgbClr val="0000FF"/>
          </a:solidFill>
          <a:latin typeface="Arial" pitchFamily="34" charset="0"/>
        </a:defRPr>
      </a:lvl3pPr>
      <a:lvl4pPr algn="ctr" rtl="0" eaLnBrk="0" fontAlgn="base" hangingPunct="0">
        <a:spcBef>
          <a:spcPct val="0"/>
        </a:spcBef>
        <a:spcAft>
          <a:spcPct val="0"/>
        </a:spcAft>
        <a:defRPr sz="4000" b="1">
          <a:solidFill>
            <a:srgbClr val="0000FF"/>
          </a:solidFill>
          <a:latin typeface="Arial" pitchFamily="34" charset="0"/>
        </a:defRPr>
      </a:lvl4pPr>
      <a:lvl5pPr algn="ctr" rtl="0" eaLnBrk="0" fontAlgn="base" hangingPunct="0">
        <a:spcBef>
          <a:spcPct val="0"/>
        </a:spcBef>
        <a:spcAft>
          <a:spcPct val="0"/>
        </a:spcAft>
        <a:defRPr sz="4000" b="1">
          <a:solidFill>
            <a:srgbClr val="0000FF"/>
          </a:solidFill>
          <a:latin typeface="Arial" pitchFamily="34" charset="0"/>
        </a:defRPr>
      </a:lvl5pPr>
      <a:lvl6pPr marL="457200" algn="ctr" rtl="0" fontAlgn="base">
        <a:spcBef>
          <a:spcPct val="0"/>
        </a:spcBef>
        <a:spcAft>
          <a:spcPct val="0"/>
        </a:spcAft>
        <a:defRPr sz="4000">
          <a:solidFill>
            <a:srgbClr val="C51151"/>
          </a:solidFill>
          <a:latin typeface="Arial" pitchFamily="34" charset="0"/>
        </a:defRPr>
      </a:lvl6pPr>
      <a:lvl7pPr marL="914400" algn="ctr" rtl="0" fontAlgn="base">
        <a:spcBef>
          <a:spcPct val="0"/>
        </a:spcBef>
        <a:spcAft>
          <a:spcPct val="0"/>
        </a:spcAft>
        <a:defRPr sz="4000">
          <a:solidFill>
            <a:srgbClr val="C51151"/>
          </a:solidFill>
          <a:latin typeface="Arial" pitchFamily="34" charset="0"/>
        </a:defRPr>
      </a:lvl7pPr>
      <a:lvl8pPr marL="1371600" algn="ctr" rtl="0" fontAlgn="base">
        <a:spcBef>
          <a:spcPct val="0"/>
        </a:spcBef>
        <a:spcAft>
          <a:spcPct val="0"/>
        </a:spcAft>
        <a:defRPr sz="4000">
          <a:solidFill>
            <a:srgbClr val="C51151"/>
          </a:solidFill>
          <a:latin typeface="Arial" pitchFamily="34" charset="0"/>
        </a:defRPr>
      </a:lvl8pPr>
      <a:lvl9pPr marL="1828800" algn="ctr" rtl="0" fontAlgn="base">
        <a:spcBef>
          <a:spcPct val="0"/>
        </a:spcBef>
        <a:spcAft>
          <a:spcPct val="0"/>
        </a:spcAft>
        <a:defRPr sz="4000">
          <a:solidFill>
            <a:srgbClr val="C51151"/>
          </a:solidFill>
          <a:latin typeface="Arial" pitchFamily="34" charset="0"/>
        </a:defRPr>
      </a:lvl9pPr>
    </p:titleStyle>
    <p:bodyStyle>
      <a:lvl1pPr marL="342900" indent="-342900" algn="l" rtl="0" eaLnBrk="0" fontAlgn="base" hangingPunct="0">
        <a:spcBef>
          <a:spcPct val="20000"/>
        </a:spcBef>
        <a:spcAft>
          <a:spcPct val="50000"/>
        </a:spcAft>
        <a:buClr>
          <a:srgbClr val="0099CC"/>
        </a:buClr>
        <a:buFont typeface="Times New Roman" pitchFamily="18"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50000"/>
        </a:spcAft>
        <a:buClr>
          <a:srgbClr val="990099"/>
        </a:buClr>
        <a:buFont typeface="Wingdings" pitchFamily="2" charset="2"/>
        <a:buChar char="Ø"/>
        <a:defRPr sz="2400">
          <a:solidFill>
            <a:schemeClr val="tx1"/>
          </a:solidFill>
          <a:latin typeface="+mn-lt"/>
        </a:defRPr>
      </a:lvl2pPr>
      <a:lvl3pPr marL="1143000" indent="-228600" algn="l" rtl="0" eaLnBrk="0" fontAlgn="base" hangingPunct="0">
        <a:spcBef>
          <a:spcPct val="20000"/>
        </a:spcBef>
        <a:spcAft>
          <a:spcPct val="50000"/>
        </a:spcAft>
        <a:buClr>
          <a:srgbClr val="FF0000"/>
        </a:buClr>
        <a:buSzPct val="90000"/>
        <a:buFont typeface="Wingdings" pitchFamily="2" charset="2"/>
        <a:buChar char="§"/>
        <a:defRPr sz="2000">
          <a:solidFill>
            <a:schemeClr val="tx1"/>
          </a:solidFill>
          <a:latin typeface="+mn-lt"/>
        </a:defRPr>
      </a:lvl3pPr>
      <a:lvl4pPr marL="1600200" indent="-228600" algn="l" rtl="0" eaLnBrk="0" fontAlgn="base" hangingPunct="0">
        <a:spcBef>
          <a:spcPct val="20000"/>
        </a:spcBef>
        <a:spcAft>
          <a:spcPct val="50000"/>
        </a:spcAft>
        <a:buChar char="–"/>
        <a:defRPr>
          <a:solidFill>
            <a:schemeClr val="tx1"/>
          </a:solidFill>
          <a:latin typeface="+mn-lt"/>
        </a:defRPr>
      </a:lvl4pPr>
      <a:lvl5pPr marL="2057400" indent="-228600" algn="l" rtl="0" eaLnBrk="0" fontAlgn="base" hangingPunct="0">
        <a:spcBef>
          <a:spcPct val="20000"/>
        </a:spcBef>
        <a:spcAft>
          <a:spcPct val="50000"/>
        </a:spcAft>
        <a:buChar char="»"/>
        <a:defRPr>
          <a:solidFill>
            <a:schemeClr val="tx1"/>
          </a:solidFill>
          <a:latin typeface="+mn-lt"/>
        </a:defRPr>
      </a:lvl5pPr>
      <a:lvl6pPr marL="2514600" indent="-228600" algn="l" rtl="0" fontAlgn="base">
        <a:spcBef>
          <a:spcPct val="20000"/>
        </a:spcBef>
        <a:spcAft>
          <a:spcPct val="50000"/>
        </a:spcAft>
        <a:buChar char="»"/>
        <a:defRPr>
          <a:solidFill>
            <a:schemeClr val="tx1"/>
          </a:solidFill>
          <a:latin typeface="+mn-lt"/>
        </a:defRPr>
      </a:lvl6pPr>
      <a:lvl7pPr marL="2971800" indent="-228600" algn="l" rtl="0" fontAlgn="base">
        <a:spcBef>
          <a:spcPct val="20000"/>
        </a:spcBef>
        <a:spcAft>
          <a:spcPct val="50000"/>
        </a:spcAft>
        <a:buChar char="»"/>
        <a:defRPr>
          <a:solidFill>
            <a:schemeClr val="tx1"/>
          </a:solidFill>
          <a:latin typeface="+mn-lt"/>
        </a:defRPr>
      </a:lvl7pPr>
      <a:lvl8pPr marL="3429000" indent="-228600" algn="l" rtl="0" fontAlgn="base">
        <a:spcBef>
          <a:spcPct val="20000"/>
        </a:spcBef>
        <a:spcAft>
          <a:spcPct val="50000"/>
        </a:spcAft>
        <a:buChar char="»"/>
        <a:defRPr>
          <a:solidFill>
            <a:schemeClr val="tx1"/>
          </a:solidFill>
          <a:latin typeface="+mn-lt"/>
        </a:defRPr>
      </a:lvl8pPr>
      <a:lvl9pPr marL="3886200" indent="-228600" algn="l" rtl="0" fontAlgn="base">
        <a:spcBef>
          <a:spcPct val="20000"/>
        </a:spcBef>
        <a:spcAft>
          <a:spcPct val="5000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43000" y="838200"/>
            <a:ext cx="6858000" cy="1470025"/>
          </a:xfrm>
        </p:spPr>
        <p:txBody>
          <a:bodyPr/>
          <a:lstStyle/>
          <a:p>
            <a:pPr eaLnBrk="1" hangingPunct="1"/>
            <a:r>
              <a:rPr lang="en-US" altLang="en-US" dirty="0" smtClean="0">
                <a:solidFill>
                  <a:srgbClr val="C00000"/>
                </a:solidFill>
              </a:rPr>
              <a:t>Exploring Thoughts and Narratives</a:t>
            </a:r>
          </a:p>
        </p:txBody>
      </p:sp>
      <p:sp>
        <p:nvSpPr>
          <p:cNvPr id="4099" name="Rectangle 3"/>
          <p:cNvSpPr>
            <a:spLocks noGrp="1" noChangeArrowheads="1"/>
          </p:cNvSpPr>
          <p:nvPr>
            <p:ph type="subTitle" idx="1"/>
          </p:nvPr>
        </p:nvSpPr>
        <p:spPr>
          <a:xfrm>
            <a:off x="1143000" y="2590800"/>
            <a:ext cx="6858000" cy="3352800"/>
          </a:xfrm>
        </p:spPr>
        <p:txBody>
          <a:bodyPr/>
          <a:lstStyle/>
          <a:p>
            <a:pPr algn="r" eaLnBrk="1" hangingPunct="1">
              <a:lnSpc>
                <a:spcPct val="80000"/>
              </a:lnSpc>
            </a:pPr>
            <a:endParaRPr lang="en-US" altLang="en-US" b="1" dirty="0" smtClean="0">
              <a:solidFill>
                <a:srgbClr val="0000FF"/>
              </a:solidFill>
            </a:endParaRPr>
          </a:p>
          <a:p>
            <a:pPr algn="r" eaLnBrk="1" hangingPunct="1">
              <a:lnSpc>
                <a:spcPct val="80000"/>
              </a:lnSpc>
            </a:pPr>
            <a:r>
              <a:rPr lang="en-US" altLang="en-US" b="1" dirty="0" smtClean="0">
                <a:solidFill>
                  <a:srgbClr val="0000FF"/>
                </a:solidFill>
              </a:rPr>
              <a:t>Empathy,</a:t>
            </a:r>
          </a:p>
          <a:p>
            <a:pPr algn="r" eaLnBrk="1" hangingPunct="1">
              <a:lnSpc>
                <a:spcPct val="80000"/>
              </a:lnSpc>
            </a:pPr>
            <a:r>
              <a:rPr lang="en-US" altLang="en-US" b="1" dirty="0" smtClean="0">
                <a:solidFill>
                  <a:srgbClr val="0000FF"/>
                </a:solidFill>
              </a:rPr>
              <a:t>Restatements,</a:t>
            </a:r>
          </a:p>
          <a:p>
            <a:pPr algn="r" eaLnBrk="1" hangingPunct="1">
              <a:lnSpc>
                <a:spcPct val="80000"/>
              </a:lnSpc>
            </a:pPr>
            <a:r>
              <a:rPr lang="en-US" altLang="en-US" b="1" dirty="0" smtClean="0">
                <a:solidFill>
                  <a:srgbClr val="0000FF"/>
                </a:solidFill>
              </a:rPr>
              <a:t>and Summarizing: </a:t>
            </a:r>
          </a:p>
          <a:p>
            <a:pPr algn="r" eaLnBrk="1" hangingPunct="1">
              <a:lnSpc>
                <a:spcPct val="80000"/>
              </a:lnSpc>
            </a:pPr>
            <a:r>
              <a:rPr lang="en-US" altLang="en-US" b="1" dirty="0" smtClean="0">
                <a:solidFill>
                  <a:srgbClr val="0000FF"/>
                </a:solidFill>
              </a:rPr>
              <a:t>Developing a Narrative</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z="2800" dirty="0" smtClean="0">
                <a:ea typeface="ＭＳ Ｐゴシック" charset="-128"/>
              </a:rPr>
              <a:t>Class Exercise: Meaningful Restatements</a:t>
            </a:r>
            <a:endParaRPr lang="en-US" altLang="en-US" sz="2800" dirty="0" smtClean="0"/>
          </a:p>
        </p:txBody>
      </p:sp>
      <p:sp>
        <p:nvSpPr>
          <p:cNvPr id="13315" name="Rectangle 3"/>
          <p:cNvSpPr>
            <a:spLocks noGrp="1" noChangeArrowheads="1"/>
          </p:cNvSpPr>
          <p:nvPr>
            <p:ph type="body" idx="1"/>
          </p:nvPr>
        </p:nvSpPr>
        <p:spPr/>
        <p:txBody>
          <a:bodyPr/>
          <a:lstStyle/>
          <a:p>
            <a:pPr>
              <a:lnSpc>
                <a:spcPct val="80000"/>
              </a:lnSpc>
              <a:buFont typeface="Times New Roman" pitchFamily="18" charset="0"/>
              <a:buNone/>
            </a:pPr>
            <a:r>
              <a:rPr lang="en-US" altLang="ja-JP" sz="2000" dirty="0" smtClean="0">
                <a:solidFill>
                  <a:srgbClr val="B4005A"/>
                </a:solidFill>
                <a:ea typeface="ＭＳ Ｐゴシック" charset="-128"/>
              </a:rPr>
              <a:t>A client, Jennifer, enters the room and starts talking immediately</a:t>
            </a:r>
            <a:r>
              <a:rPr lang="en-US" altLang="ja-JP" sz="2000" dirty="0" smtClean="0">
                <a:solidFill>
                  <a:srgbClr val="FF0000"/>
                </a:solidFill>
                <a:ea typeface="ＭＳ Ｐゴシック" charset="-128"/>
              </a:rPr>
              <a:t>.</a:t>
            </a:r>
          </a:p>
          <a:p>
            <a:pPr>
              <a:lnSpc>
                <a:spcPct val="80000"/>
              </a:lnSpc>
              <a:buFont typeface="Times New Roman" pitchFamily="18" charset="0"/>
              <a:buNone/>
            </a:pPr>
            <a:r>
              <a:rPr lang="en-US" altLang="ja-JP" sz="2000" dirty="0" smtClean="0">
                <a:solidFill>
                  <a:srgbClr val="0000FF"/>
                </a:solidFill>
                <a:ea typeface="ＭＳ Ｐゴシック" charset="-128"/>
              </a:rPr>
              <a:t>I really need to talk to you. I don’t know where to start. I just got my last exam back and it was a disaster—maybe because I haven’t studied much lately. I was up late drinking at a party last night and I almost passed out. I’ve been sort of going out with a guy for the last month, but that’s over as of last night. . . . [pause] But what really bothers me is that my mom and dad called last Monday and they are going to separate. I know that they have fought a lot, but I never thought it would come to this. I’m thinking of going home, but I’m afraid to. . . .</a:t>
            </a:r>
          </a:p>
          <a:p>
            <a:pPr>
              <a:lnSpc>
                <a:spcPct val="80000"/>
              </a:lnSpc>
              <a:buFont typeface="Times New Roman" pitchFamily="18" charset="0"/>
              <a:buNone/>
            </a:pPr>
            <a:r>
              <a:rPr lang="en-US" altLang="en-US" sz="2000" dirty="0" smtClean="0">
                <a:solidFill>
                  <a:srgbClr val="0000FF"/>
                </a:solidFill>
                <a:cs typeface="Arial" charset="0"/>
              </a:rPr>
              <a:t>Jennifer continues for another 3 minutes in much the same vein, repeating herself somewhat, and seems close to tears. At times, speech is so fast that it is hard to follow her. Finally, she stops and looks at you expectantly.</a:t>
            </a:r>
          </a:p>
          <a:p>
            <a:pPr>
              <a:lnSpc>
                <a:spcPct val="80000"/>
              </a:lnSpc>
              <a:buFont typeface="Times New Roman" pitchFamily="18" charset="0"/>
              <a:buNone/>
            </a:pPr>
            <a:r>
              <a:rPr lang="en-US" altLang="en-US" sz="2000" dirty="0" smtClean="0">
                <a:solidFill>
                  <a:srgbClr val="0000FF"/>
                </a:solidFill>
                <a:cs typeface="Arial" charset="0"/>
              </a:rPr>
              <a:t>Question: Formulate possible meaningful restatements for Jennifer. What effect are you intending?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dirty="0" smtClean="0"/>
              <a:t>Basic Techniques in Paraphrasing</a:t>
            </a:r>
          </a:p>
        </p:txBody>
      </p:sp>
      <p:sp>
        <p:nvSpPr>
          <p:cNvPr id="22531" name="Rectangle 3"/>
          <p:cNvSpPr>
            <a:spLocks noGrp="1" noChangeArrowheads="1"/>
          </p:cNvSpPr>
          <p:nvPr>
            <p:ph type="body" idx="1"/>
          </p:nvPr>
        </p:nvSpPr>
        <p:spPr/>
        <p:txBody>
          <a:bodyPr/>
          <a:lstStyle/>
          <a:p>
            <a:r>
              <a:rPr lang="en-US" altLang="en-US" sz="2000" dirty="0" smtClean="0"/>
              <a:t>Paraphrasing</a:t>
            </a:r>
          </a:p>
          <a:p>
            <a:r>
              <a:rPr lang="en-US" altLang="en-US" sz="2000" dirty="0" smtClean="0"/>
              <a:t>Paraphrasing is the most important cognitive empathic listening skill.</a:t>
            </a:r>
          </a:p>
          <a:p>
            <a:r>
              <a:rPr lang="en-US" altLang="en-US" sz="2000" dirty="0" smtClean="0"/>
              <a:t>An accurate paraphrase usually consists of four dimensions:</a:t>
            </a:r>
          </a:p>
          <a:p>
            <a:pPr lvl="1"/>
            <a:r>
              <a:rPr lang="en-US" altLang="en-US" sz="2000" dirty="0" smtClean="0"/>
              <a:t>A sentence stem that may include the </a:t>
            </a:r>
            <a:r>
              <a:rPr lang="en-US" altLang="en-US" sz="2000" u="sng" dirty="0" smtClean="0"/>
              <a:t>client’s name</a:t>
            </a:r>
            <a:r>
              <a:rPr lang="en-US" altLang="en-US" sz="2000" dirty="0" smtClean="0"/>
              <a:t>.</a:t>
            </a:r>
          </a:p>
          <a:p>
            <a:pPr lvl="1"/>
            <a:r>
              <a:rPr lang="en-US" altLang="en-US" sz="2000" u="sng" dirty="0" smtClean="0"/>
              <a:t>The key words used by a client</a:t>
            </a:r>
            <a:r>
              <a:rPr lang="en-US" altLang="en-US" sz="2000" dirty="0" smtClean="0"/>
              <a:t> to describe the situation or person.</a:t>
            </a:r>
          </a:p>
          <a:p>
            <a:pPr lvl="1"/>
            <a:r>
              <a:rPr lang="en-US" altLang="en-US" sz="2000" dirty="0" smtClean="0"/>
              <a:t>The</a:t>
            </a:r>
            <a:r>
              <a:rPr lang="en-US" altLang="en-US" sz="2000" u="sng" dirty="0" smtClean="0"/>
              <a:t> essence </a:t>
            </a:r>
            <a:r>
              <a:rPr lang="en-US" altLang="en-US" sz="2000" dirty="0" smtClean="0"/>
              <a:t>of what the client has said in briefer and clearer form.</a:t>
            </a:r>
          </a:p>
          <a:p>
            <a:pPr lvl="1"/>
            <a:r>
              <a:rPr lang="en-US" altLang="en-US" sz="2000" dirty="0" smtClean="0"/>
              <a:t>A checkout for </a:t>
            </a:r>
            <a:r>
              <a:rPr lang="en-US" altLang="en-US" sz="2000" u="sng" dirty="0" smtClean="0"/>
              <a:t>accuracy.</a:t>
            </a:r>
          </a:p>
          <a:p>
            <a:pPr lvl="1"/>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z="2800" dirty="0" smtClean="0"/>
              <a:t>Basic Techniques in Summarizing </a:t>
            </a:r>
          </a:p>
        </p:txBody>
      </p:sp>
      <p:sp>
        <p:nvSpPr>
          <p:cNvPr id="24579" name="Rectangle 3"/>
          <p:cNvSpPr>
            <a:spLocks noGrp="1" noChangeArrowheads="1"/>
          </p:cNvSpPr>
          <p:nvPr>
            <p:ph type="body" idx="1"/>
          </p:nvPr>
        </p:nvSpPr>
        <p:spPr/>
        <p:txBody>
          <a:bodyPr/>
          <a:lstStyle/>
          <a:p>
            <a:pPr marL="0" indent="0">
              <a:lnSpc>
                <a:spcPct val="80000"/>
              </a:lnSpc>
              <a:buFont typeface="Times New Roman" pitchFamily="18" charset="0"/>
              <a:buNone/>
              <a:defRPr/>
            </a:pPr>
            <a:r>
              <a:rPr lang="en-US" altLang="en-US" sz="2400" b="1" dirty="0">
                <a:solidFill>
                  <a:srgbClr val="0000FF"/>
                </a:solidFill>
              </a:rPr>
              <a:t>Summarizing</a:t>
            </a:r>
          </a:p>
          <a:p>
            <a:pPr>
              <a:lnSpc>
                <a:spcPct val="80000"/>
              </a:lnSpc>
              <a:defRPr/>
            </a:pPr>
            <a:r>
              <a:rPr lang="en-US" altLang="en-US" sz="2400" b="1" dirty="0"/>
              <a:t>Summarizing</a:t>
            </a:r>
            <a:r>
              <a:rPr lang="en-US" altLang="en-US" sz="2400" dirty="0"/>
              <a:t> pulls together and organizes client conversation, supporting the brain’s executive functioning.</a:t>
            </a:r>
          </a:p>
          <a:p>
            <a:pPr lvl="1">
              <a:lnSpc>
                <a:spcPct val="80000"/>
              </a:lnSpc>
              <a:defRPr/>
            </a:pPr>
            <a:r>
              <a:rPr lang="en-US" altLang="en-US" sz="2000" dirty="0"/>
              <a:t>Summarizing is key to Theory of </a:t>
            </a:r>
            <a:r>
              <a:rPr lang="en-US" altLang="en-US" sz="2000" dirty="0" smtClean="0"/>
              <a:t>Mind, that is,  </a:t>
            </a:r>
            <a:r>
              <a:rPr lang="en-US" altLang="en-US" sz="2000" dirty="0"/>
              <a:t>your ability to “mentalize” the world of the client.</a:t>
            </a:r>
          </a:p>
          <a:p>
            <a:pPr>
              <a:lnSpc>
                <a:spcPct val="80000"/>
              </a:lnSpc>
              <a:defRPr/>
            </a:pPr>
            <a:r>
              <a:rPr lang="en-US" altLang="en-US" sz="2400" dirty="0"/>
              <a:t>Attend to client’s verbal and nonverbal comments.</a:t>
            </a:r>
          </a:p>
          <a:p>
            <a:pPr>
              <a:lnSpc>
                <a:spcPct val="80000"/>
              </a:lnSpc>
              <a:defRPr/>
            </a:pPr>
            <a:r>
              <a:rPr lang="en-US" altLang="en-US" sz="2400" dirty="0"/>
              <a:t>Selectively attend to key concepts.</a:t>
            </a:r>
          </a:p>
          <a:p>
            <a:pPr>
              <a:lnSpc>
                <a:spcPct val="80000"/>
              </a:lnSpc>
              <a:defRPr/>
            </a:pPr>
            <a:r>
              <a:rPr lang="en-US" altLang="en-US" sz="2400" dirty="0"/>
              <a:t>Restate key concepts to the client accurately.</a:t>
            </a:r>
          </a:p>
          <a:p>
            <a:pPr>
              <a:lnSpc>
                <a:spcPct val="80000"/>
              </a:lnSpc>
              <a:defRPr/>
            </a:pPr>
            <a:r>
              <a:rPr lang="en-US" altLang="en-US" sz="2400" dirty="0"/>
              <a:t>Check for accuracy at the end.</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Exploring Feelings</a:t>
            </a:r>
            <a:endParaRPr lang="en-US" dirty="0"/>
          </a:p>
        </p:txBody>
      </p:sp>
      <p:sp>
        <p:nvSpPr>
          <p:cNvPr id="3" name="Content Placeholder 2"/>
          <p:cNvSpPr>
            <a:spLocks noGrp="1"/>
          </p:cNvSpPr>
          <p:nvPr>
            <p:ph idx="1"/>
          </p:nvPr>
        </p:nvSpPr>
        <p:spPr/>
        <p:txBody>
          <a:bodyPr/>
          <a:lstStyle/>
          <a:p>
            <a:r>
              <a:rPr lang="en-US" dirty="0" smtClean="0"/>
              <a:t>Defenses Against Feelings</a:t>
            </a:r>
          </a:p>
          <a:p>
            <a:r>
              <a:rPr lang="en-US" dirty="0" smtClean="0"/>
              <a:t>Emotional Experience necessary for Change</a:t>
            </a:r>
          </a:p>
          <a:p>
            <a:r>
              <a:rPr lang="en-US" dirty="0" smtClean="0"/>
              <a:t>Therapist Role: Clarify Feelings and Identify Unexpressed Feelings</a:t>
            </a:r>
          </a:p>
          <a:p>
            <a:r>
              <a:rPr lang="en-US" dirty="0" smtClean="0"/>
              <a:t>Therapist Use of Self: to understand the client’s experience, to establish empathy, trust, rapport </a:t>
            </a:r>
            <a:endParaRPr lang="en-US" dirty="0"/>
          </a:p>
        </p:txBody>
      </p:sp>
    </p:spTree>
    <p:extLst>
      <p:ext uri="{BB962C8B-B14F-4D97-AF65-F5344CB8AC3E}">
        <p14:creationId xmlns:p14="http://schemas.microsoft.com/office/powerpoint/2010/main" val="38019513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Exercise: Intensifying or Accessing Emotions</a:t>
            </a:r>
            <a:endParaRPr lang="en-US" sz="2800" dirty="0"/>
          </a:p>
        </p:txBody>
      </p:sp>
      <p:sp>
        <p:nvSpPr>
          <p:cNvPr id="3" name="Content Placeholder 2"/>
          <p:cNvSpPr>
            <a:spLocks noGrp="1"/>
          </p:cNvSpPr>
          <p:nvPr>
            <p:ph idx="1"/>
          </p:nvPr>
        </p:nvSpPr>
        <p:spPr/>
        <p:txBody>
          <a:bodyPr/>
          <a:lstStyle/>
          <a:p>
            <a:r>
              <a:rPr lang="en-US" sz="2400" u="sng" dirty="0" smtClean="0"/>
              <a:t>Therapist</a:t>
            </a:r>
            <a:r>
              <a:rPr lang="en-US" sz="2400" dirty="0" smtClean="0"/>
              <a:t>: Directs client to close eyes, instructs on diaphragmatic deep breathing.  “Continue to focus on sensations of breathing. Be open to whatever thoughts and feelings that arise.” Pause. “Ask yourself what is going on right now” pause “Don’t rush, just see whatever comes to mind, just let it come.”</a:t>
            </a:r>
          </a:p>
          <a:p>
            <a:r>
              <a:rPr lang="en-US" sz="2400" u="sng" dirty="0" smtClean="0"/>
              <a:t>Client:</a:t>
            </a:r>
            <a:r>
              <a:rPr lang="en-US" sz="2400" dirty="0" smtClean="0"/>
              <a:t> Write down the words or images that come to mind. What feelings and sensations came up for you? Try not to filter out feelings or images.</a:t>
            </a:r>
            <a:endParaRPr lang="en-US" sz="2400" dirty="0"/>
          </a:p>
        </p:txBody>
      </p:sp>
    </p:spTree>
    <p:extLst>
      <p:ext uri="{BB962C8B-B14F-4D97-AF65-F5344CB8AC3E}">
        <p14:creationId xmlns:p14="http://schemas.microsoft.com/office/powerpoint/2010/main" val="636215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Class Exercise: </a:t>
            </a:r>
            <a:r>
              <a:rPr lang="en-US" sz="2800" smtClean="0"/>
              <a:t>Constructing the Client’s </a:t>
            </a:r>
            <a:r>
              <a:rPr lang="en-US" sz="2800" dirty="0" smtClean="0"/>
              <a:t>Narrative</a:t>
            </a:r>
            <a:endParaRPr lang="en-US" sz="2800" dirty="0"/>
          </a:p>
        </p:txBody>
      </p:sp>
      <p:sp>
        <p:nvSpPr>
          <p:cNvPr id="3" name="Content Placeholder 2"/>
          <p:cNvSpPr>
            <a:spLocks noGrp="1"/>
          </p:cNvSpPr>
          <p:nvPr>
            <p:ph idx="1"/>
          </p:nvPr>
        </p:nvSpPr>
        <p:spPr/>
        <p:txBody>
          <a:bodyPr/>
          <a:lstStyle/>
          <a:p>
            <a:r>
              <a:rPr lang="en-US" sz="2400" u="sng" dirty="0" smtClean="0"/>
              <a:t>Therapist</a:t>
            </a:r>
            <a:r>
              <a:rPr lang="en-US" sz="2400" dirty="0" smtClean="0"/>
              <a:t>: Use exploring, reflective, and summarizing skills to identify your client’s current life narrative.  What challenges do they face, anticipate in the future, what role to they play in the challenge now and expect to play in the future? Summarize their narrative after gathering their story.</a:t>
            </a:r>
          </a:p>
          <a:p>
            <a:r>
              <a:rPr lang="en-US" sz="2400" u="sng" dirty="0" smtClean="0"/>
              <a:t>Observer</a:t>
            </a:r>
            <a:r>
              <a:rPr lang="en-US" sz="2400" dirty="0" smtClean="0"/>
              <a:t>: Identify what was effective/ineffective.</a:t>
            </a:r>
          </a:p>
          <a:p>
            <a:r>
              <a:rPr lang="en-US" sz="2400" u="sng" dirty="0" smtClean="0"/>
              <a:t>Client</a:t>
            </a:r>
            <a:r>
              <a:rPr lang="en-US" sz="2400" dirty="0" smtClean="0"/>
              <a:t>: Share your thoughts about your achievement/academic challenges, as elicited by the therapist in your group.</a:t>
            </a:r>
            <a:endParaRPr lang="en-US" sz="2400" dirty="0"/>
          </a:p>
        </p:txBody>
      </p:sp>
    </p:spTree>
    <p:extLst>
      <p:ext uri="{BB962C8B-B14F-4D97-AF65-F5344CB8AC3E}">
        <p14:creationId xmlns:p14="http://schemas.microsoft.com/office/powerpoint/2010/main" val="37711679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sz="2800" dirty="0" smtClean="0"/>
              <a:t>Purpose of Restatements: Paraphrase</a:t>
            </a:r>
          </a:p>
        </p:txBody>
      </p:sp>
      <p:sp>
        <p:nvSpPr>
          <p:cNvPr id="7171" name="Rectangle 3"/>
          <p:cNvSpPr>
            <a:spLocks noGrp="1" noChangeArrowheads="1"/>
          </p:cNvSpPr>
          <p:nvPr>
            <p:ph type="body" idx="1"/>
          </p:nvPr>
        </p:nvSpPr>
        <p:spPr/>
        <p:txBody>
          <a:bodyPr/>
          <a:lstStyle/>
          <a:p>
            <a:pPr marL="0" indent="0">
              <a:buFont typeface="Times New Roman" pitchFamily="18" charset="0"/>
              <a:buNone/>
              <a:defRPr/>
            </a:pPr>
            <a:r>
              <a:rPr lang="en-US" altLang="en-US" sz="2400" b="1" dirty="0"/>
              <a:t>Skills and Action</a:t>
            </a:r>
          </a:p>
          <a:p>
            <a:pPr>
              <a:defRPr/>
            </a:pPr>
            <a:r>
              <a:rPr lang="en-US" altLang="en-US" sz="2200" dirty="0"/>
              <a:t>Help clients talk in </a:t>
            </a:r>
            <a:r>
              <a:rPr lang="en-US" altLang="en-US" sz="2200" u="sng" dirty="0"/>
              <a:t>more </a:t>
            </a:r>
            <a:r>
              <a:rPr lang="en-US" altLang="en-US" sz="2200" u="sng" dirty="0" smtClean="0"/>
              <a:t>detail and depth</a:t>
            </a:r>
            <a:r>
              <a:rPr lang="en-US" altLang="en-US" sz="2200" dirty="0" smtClean="0"/>
              <a:t>.</a:t>
            </a:r>
            <a:endParaRPr lang="en-US" altLang="en-US" sz="2200" dirty="0"/>
          </a:p>
          <a:p>
            <a:pPr>
              <a:defRPr/>
            </a:pPr>
            <a:r>
              <a:rPr lang="en-US" altLang="en-US" sz="2200" dirty="0"/>
              <a:t>Check on the accuracy of what you hear by saying back to clients the essence of their comments and providing periodic summarizations.</a:t>
            </a:r>
          </a:p>
          <a:p>
            <a:pPr>
              <a:defRPr/>
            </a:pPr>
            <a:r>
              <a:rPr lang="en-US" altLang="en-US" sz="2200" dirty="0"/>
              <a:t>Develop cognitive empathy and facilitate client cognitive understanding for </a:t>
            </a:r>
            <a:r>
              <a:rPr lang="en-US" altLang="en-US" sz="2200" u="sng" dirty="0"/>
              <a:t>clearer decision making and more effective action.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3200" dirty="0" smtClean="0"/>
              <a:t>Creating the Narrative</a:t>
            </a:r>
            <a:endParaRPr lang="en-US" altLang="en-US" sz="3600" dirty="0" smtClean="0"/>
          </a:p>
        </p:txBody>
      </p:sp>
      <p:sp>
        <p:nvSpPr>
          <p:cNvPr id="9219" name="Rectangle 3"/>
          <p:cNvSpPr>
            <a:spLocks noGrp="1" noChangeArrowheads="1"/>
          </p:cNvSpPr>
          <p:nvPr>
            <p:ph type="body" idx="1"/>
          </p:nvPr>
        </p:nvSpPr>
        <p:spPr>
          <a:xfrm>
            <a:off x="457200" y="1828800"/>
            <a:ext cx="8229600" cy="4525962"/>
          </a:xfrm>
        </p:spPr>
        <p:txBody>
          <a:bodyPr/>
          <a:lstStyle/>
          <a:p>
            <a:pPr>
              <a:defRPr/>
            </a:pPr>
            <a:r>
              <a:rPr lang="en-US" altLang="en-US" sz="2600" dirty="0"/>
              <a:t>Encouraging, paraphrasing, and summarizing are active listening skills </a:t>
            </a:r>
            <a:r>
              <a:rPr lang="en-US" altLang="en-US" sz="2600" u="sng" dirty="0" smtClean="0"/>
              <a:t>key</a:t>
            </a:r>
            <a:r>
              <a:rPr lang="en-US" altLang="en-US" sz="2600" dirty="0" smtClean="0"/>
              <a:t> to an empathic therapeutic relationship</a:t>
            </a:r>
            <a:endParaRPr lang="en-US" altLang="en-US" sz="2600" dirty="0"/>
          </a:p>
          <a:p>
            <a:pPr>
              <a:defRPr/>
            </a:pPr>
            <a:r>
              <a:rPr lang="en-US" altLang="en-US" sz="2600" dirty="0"/>
              <a:t>When we attend and clients sense their story is heard, they open up and become more ready for change.</a:t>
            </a:r>
          </a:p>
          <a:p>
            <a:pPr lvl="1">
              <a:defRPr/>
            </a:pPr>
            <a:r>
              <a:rPr lang="en-US" altLang="en-US" sz="2200" dirty="0"/>
              <a:t>Leads to more effective </a:t>
            </a:r>
            <a:r>
              <a:rPr lang="en-US" altLang="en-US" sz="2200" b="1" dirty="0"/>
              <a:t>executive brain functioning</a:t>
            </a:r>
            <a:r>
              <a:rPr lang="en-US" altLang="en-US" sz="2200" dirty="0"/>
              <a:t>, which in turn </a:t>
            </a:r>
            <a:r>
              <a:rPr lang="en-US" altLang="en-US" sz="2200" dirty="0" smtClean="0"/>
              <a:t>improves</a:t>
            </a:r>
            <a:r>
              <a:rPr lang="en-US" altLang="en-US" sz="2200" b="1" dirty="0" smtClean="0"/>
              <a:t> </a:t>
            </a:r>
            <a:r>
              <a:rPr lang="en-US" altLang="en-US" sz="2200" dirty="0"/>
              <a:t>understanding of issues and decision making.</a:t>
            </a:r>
          </a:p>
          <a:p>
            <a:pPr marL="457200" lvl="1" indent="0">
              <a:buFont typeface="Wingdings" pitchFamily="2" charset="2"/>
              <a:buNone/>
              <a:defRPr/>
            </a:pPr>
            <a:endParaRPr lang="en-US" altLang="en-US" sz="2000" dirty="0"/>
          </a:p>
          <a:p>
            <a:pPr lvl="1">
              <a:defRPr/>
            </a:pPr>
            <a:endParaRPr lang="en-US" altLang="en-US" sz="22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Reflections</a:t>
            </a:r>
            <a:endParaRPr lang="en-US" dirty="0"/>
          </a:p>
        </p:txBody>
      </p:sp>
      <p:sp>
        <p:nvSpPr>
          <p:cNvPr id="3" name="Content Placeholder 2"/>
          <p:cNvSpPr>
            <a:spLocks noGrp="1"/>
          </p:cNvSpPr>
          <p:nvPr>
            <p:ph idx="1"/>
          </p:nvPr>
        </p:nvSpPr>
        <p:spPr/>
        <p:txBody>
          <a:bodyPr/>
          <a:lstStyle/>
          <a:p>
            <a:r>
              <a:rPr lang="en-US" sz="1800" dirty="0" smtClean="0"/>
              <a:t>Adult Client: “Can you believe it? My job just fired me without ever mentioning any issue about my job</a:t>
            </a:r>
            <a:r>
              <a:rPr lang="en-US" sz="1800" dirty="0" smtClean="0"/>
              <a:t>!”</a:t>
            </a:r>
            <a:endParaRPr lang="en-US" sz="1800" dirty="0" smtClean="0"/>
          </a:p>
          <a:p>
            <a:pPr lvl="1"/>
            <a:r>
              <a:rPr lang="en-US" sz="1800" dirty="0" smtClean="0"/>
              <a:t>Therapist: “It sounds like you were shocked that you were fired.”</a:t>
            </a:r>
          </a:p>
          <a:p>
            <a:pPr marL="514350" indent="-457200"/>
            <a:r>
              <a:rPr lang="en-US" sz="1800" dirty="0" smtClean="0"/>
              <a:t>Adult Client:” Ever since I broke up with her, I just mope around.  I am just at a loss.”</a:t>
            </a:r>
          </a:p>
          <a:p>
            <a:pPr marL="914400" lvl="1" indent="-457200"/>
            <a:r>
              <a:rPr lang="en-US" sz="1800" dirty="0" smtClean="0"/>
              <a:t>Therapist: “So in a way you are grieving your relationship.”</a:t>
            </a:r>
          </a:p>
          <a:p>
            <a:pPr marL="514350" indent="-457200"/>
            <a:r>
              <a:rPr lang="en-US" sz="2000" dirty="0" smtClean="0"/>
              <a:t>Adult Client: “It is no fun watching football games since Bob passed away.”</a:t>
            </a:r>
          </a:p>
          <a:p>
            <a:pPr marL="914400" lvl="1" indent="-457200"/>
            <a:r>
              <a:rPr lang="en-US" sz="1800" dirty="0" smtClean="0"/>
              <a:t>Therapist: “So before Bob died, the two of you used to watch football together and now you feel sad and really miss him especially when you watch football.”</a:t>
            </a:r>
          </a:p>
        </p:txBody>
      </p:sp>
    </p:spTree>
    <p:extLst>
      <p:ext uri="{BB962C8B-B14F-4D97-AF65-F5344CB8AC3E}">
        <p14:creationId xmlns:p14="http://schemas.microsoft.com/office/powerpoint/2010/main" val="31282716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Reflecting Meaning</a:t>
            </a:r>
            <a:endParaRPr lang="en-US" dirty="0"/>
          </a:p>
        </p:txBody>
      </p:sp>
      <p:sp>
        <p:nvSpPr>
          <p:cNvPr id="3" name="Content Placeholder 2"/>
          <p:cNvSpPr>
            <a:spLocks noGrp="1"/>
          </p:cNvSpPr>
          <p:nvPr>
            <p:ph idx="1"/>
          </p:nvPr>
        </p:nvSpPr>
        <p:spPr/>
        <p:txBody>
          <a:bodyPr/>
          <a:lstStyle/>
          <a:p>
            <a:r>
              <a:rPr lang="en-US" dirty="0" smtClean="0"/>
              <a:t>Adult Client: “I really enjoy spending time with the person </a:t>
            </a:r>
            <a:r>
              <a:rPr lang="en-US" smtClean="0"/>
              <a:t>I </a:t>
            </a:r>
            <a:r>
              <a:rPr lang="en-US" smtClean="0"/>
              <a:t>am </a:t>
            </a:r>
            <a:r>
              <a:rPr lang="en-US" dirty="0" smtClean="0"/>
              <a:t>dating, but my job is so demanding these days that I am feeling stressed and worried about getting everything done.”</a:t>
            </a:r>
          </a:p>
          <a:p>
            <a:pPr lvl="1"/>
            <a:r>
              <a:rPr lang="en-US" dirty="0" smtClean="0"/>
              <a:t>Reflecting content: “So you are really worried about how you can get your job done and find time for your relationship.”</a:t>
            </a:r>
          </a:p>
          <a:p>
            <a:pPr lvl="1"/>
            <a:r>
              <a:rPr lang="en-US" dirty="0" smtClean="0"/>
              <a:t>Reflecting meaning: “It sounds like you want to spend time with George and you also want to do a good job at work.” (frames a conflict)</a:t>
            </a:r>
            <a:endParaRPr lang="en-US" dirty="0"/>
          </a:p>
        </p:txBody>
      </p:sp>
    </p:spTree>
    <p:extLst>
      <p:ext uri="{BB962C8B-B14F-4D97-AF65-F5344CB8AC3E}">
        <p14:creationId xmlns:p14="http://schemas.microsoft.com/office/powerpoint/2010/main" val="1161437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z="3200" dirty="0" smtClean="0"/>
              <a:t>Introduction: Encouraging, Paraphrasing, and Summarizing </a:t>
            </a:r>
            <a:r>
              <a:rPr lang="en-US" altLang="en-US" sz="2400" dirty="0"/>
              <a:t>(slide </a:t>
            </a:r>
            <a:r>
              <a:rPr lang="en-US" altLang="en-US" sz="2400" dirty="0" smtClean="0"/>
              <a:t>4 </a:t>
            </a:r>
            <a:r>
              <a:rPr lang="en-US" altLang="en-US" sz="2400" dirty="0"/>
              <a:t>of 6)</a:t>
            </a:r>
            <a:endParaRPr lang="en-US" altLang="en-US" sz="3600" dirty="0" smtClean="0"/>
          </a:p>
        </p:txBody>
      </p:sp>
      <p:graphicFrame>
        <p:nvGraphicFramePr>
          <p:cNvPr id="7" name="Table 6"/>
          <p:cNvGraphicFramePr>
            <a:graphicFrameLocks noGrp="1"/>
          </p:cNvGraphicFramePr>
          <p:nvPr>
            <p:extLst>
              <p:ext uri="{D42A27DB-BD31-4B8C-83A1-F6EECF244321}">
                <p14:modId xmlns:p14="http://schemas.microsoft.com/office/powerpoint/2010/main" val="196328254"/>
              </p:ext>
            </p:extLst>
          </p:nvPr>
        </p:nvGraphicFramePr>
        <p:xfrm>
          <a:off x="762000" y="1828800"/>
          <a:ext cx="7772400" cy="4343400"/>
        </p:xfrm>
        <a:graphic>
          <a:graphicData uri="http://schemas.openxmlformats.org/drawingml/2006/table">
            <a:tbl>
              <a:tblPr/>
              <a:tblGrid>
                <a:gridCol w="3755669">
                  <a:extLst>
                    <a:ext uri="{9D8B030D-6E8A-4147-A177-3AD203B41FA5}">
                      <a16:colId xmlns:a16="http://schemas.microsoft.com/office/drawing/2014/main" xmlns="" val="20000"/>
                    </a:ext>
                  </a:extLst>
                </a:gridCol>
                <a:gridCol w="4016731">
                  <a:extLst>
                    <a:ext uri="{9D8B030D-6E8A-4147-A177-3AD203B41FA5}">
                      <a16:colId xmlns:a16="http://schemas.microsoft.com/office/drawing/2014/main" xmlns="" val="20001"/>
                    </a:ext>
                  </a:extLst>
                </a:gridCol>
              </a:tblGrid>
              <a:tr h="4343400">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pPr>
                      <a:r>
                        <a:rPr kumimoji="0" lang="en-US" sz="2000" b="1" i="1" u="none" strike="noStrike" cap="none" normalizeH="0" baseline="0" dirty="0">
                          <a:ln>
                            <a:noFill/>
                          </a:ln>
                          <a:solidFill>
                            <a:srgbClr val="800000"/>
                          </a:solidFill>
                          <a:effectLst/>
                          <a:latin typeface="Arial" pitchFamily="34" charset="0"/>
                          <a:cs typeface="Times New Roman" pitchFamily="18" charset="0"/>
                        </a:rPr>
                        <a:t>Paraphrasing</a:t>
                      </a:r>
                      <a:r>
                        <a:rPr kumimoji="0" lang="en-US" sz="2000" b="0" i="1" u="none" strike="noStrike" cap="none" normalizeH="0" baseline="0" dirty="0">
                          <a:ln>
                            <a:noFill/>
                          </a:ln>
                          <a:solidFill>
                            <a:schemeClr val="tx1"/>
                          </a:solidFill>
                          <a:effectLst/>
                          <a:latin typeface="Arial" pitchFamily="34" charset="0"/>
                          <a:cs typeface="Times New Roman" pitchFamily="18" charset="0"/>
                        </a:rPr>
                        <a:t> (also known as reflection of content)</a:t>
                      </a:r>
                      <a:r>
                        <a:rPr kumimoji="0" lang="en-US" sz="2000" b="0" i="0" u="none" strike="noStrike" cap="none" normalizeH="0" baseline="0" dirty="0">
                          <a:ln>
                            <a:noFill/>
                          </a:ln>
                          <a:solidFill>
                            <a:schemeClr val="tx1"/>
                          </a:solidFill>
                          <a:effectLst/>
                          <a:latin typeface="Arial" pitchFamily="34" charset="0"/>
                          <a:cs typeface="Times New Roman" pitchFamily="18" charset="0"/>
                        </a:rPr>
                        <a:t>: </a:t>
                      </a:r>
                      <a:r>
                        <a:rPr kumimoji="0" lang="en-US" sz="2000" b="0" i="0" u="none" strike="noStrike" cap="none" normalizeH="0" baseline="0" dirty="0">
                          <a:ln>
                            <a:noFill/>
                          </a:ln>
                          <a:solidFill>
                            <a:srgbClr val="000000"/>
                          </a:solidFill>
                          <a:effectLst/>
                          <a:latin typeface="Arial" pitchFamily="34" charset="0"/>
                          <a:cs typeface="Times New Roman" pitchFamily="18" charset="0"/>
                        </a:rPr>
                        <a:t>Shorten or clarify the </a:t>
                      </a:r>
                      <a:r>
                        <a:rPr kumimoji="0" lang="en-US" sz="2000" b="1" i="0" u="none" strike="noStrike" cap="none" normalizeH="0" baseline="0" dirty="0">
                          <a:ln>
                            <a:noFill/>
                          </a:ln>
                          <a:solidFill>
                            <a:srgbClr val="000000"/>
                          </a:solidFill>
                          <a:effectLst/>
                          <a:latin typeface="Arial" pitchFamily="34" charset="0"/>
                          <a:cs typeface="Times New Roman" pitchFamily="18" charset="0"/>
                        </a:rPr>
                        <a:t>essence</a:t>
                      </a:r>
                      <a:r>
                        <a:rPr kumimoji="0" lang="en-US" sz="2000" b="0" i="0" u="none" strike="noStrike" cap="none" normalizeH="0" baseline="0" dirty="0">
                          <a:ln>
                            <a:noFill/>
                          </a:ln>
                          <a:solidFill>
                            <a:srgbClr val="000000"/>
                          </a:solidFill>
                          <a:effectLst/>
                          <a:latin typeface="Arial" pitchFamily="34" charset="0"/>
                          <a:cs typeface="Times New Roman" pitchFamily="18" charset="0"/>
                        </a:rPr>
                        <a:t> of what has just been said, but be sure to use the client’s main words when you paraphrase. Paraphrases are often fed back to the client in a questioning tone of voice. </a:t>
                      </a:r>
                      <a:endParaRPr kumimoji="0" lang="en-US" sz="2000" b="0"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tab pos="1524000" algn="l"/>
                          <a:tab pos="1752600" algn="l"/>
                        </a:tabLst>
                      </a:pPr>
                      <a:r>
                        <a:rPr kumimoji="0" lang="en-US" sz="2000" b="1" i="1" u="none" strike="noStrike" cap="none" normalizeH="0" baseline="0" dirty="0">
                          <a:ln>
                            <a:noFill/>
                          </a:ln>
                          <a:solidFill>
                            <a:srgbClr val="800000"/>
                          </a:solidFill>
                          <a:effectLst/>
                          <a:latin typeface="Arial" pitchFamily="34" charset="0"/>
                          <a:cs typeface="Times New Roman" pitchFamily="18" charset="0"/>
                        </a:rPr>
                        <a:t>Anticipated Client Response</a:t>
                      </a:r>
                      <a:r>
                        <a:rPr kumimoji="0" lang="en-US" sz="2000" b="0" i="0" u="none" strike="noStrike" cap="none" normalizeH="0" baseline="0" dirty="0">
                          <a:ln>
                            <a:noFill/>
                          </a:ln>
                          <a:solidFill>
                            <a:schemeClr val="tx1"/>
                          </a:solidFill>
                          <a:effectLst/>
                          <a:latin typeface="Arial" pitchFamily="34" charset="0"/>
                          <a:cs typeface="Times New Roman" pitchFamily="18" charset="0"/>
                        </a:rPr>
                        <a:t>: </a:t>
                      </a:r>
                      <a:r>
                        <a:rPr kumimoji="0" lang="en-US" sz="2000" b="0" i="0" u="none" strike="noStrike" cap="none" normalizeH="0" baseline="0" dirty="0">
                          <a:ln>
                            <a:noFill/>
                          </a:ln>
                          <a:solidFill>
                            <a:srgbClr val="000000"/>
                          </a:solidFill>
                          <a:effectLst/>
                          <a:latin typeface="Arial" pitchFamily="34" charset="0"/>
                          <a:cs typeface="Times New Roman" pitchFamily="18" charset="0"/>
                        </a:rPr>
                        <a:t>Clients will feel heard. They </a:t>
                      </a:r>
                      <a:r>
                        <a:rPr kumimoji="0" lang="en-US" sz="2000" b="0" i="0" u="sng" strike="noStrike" cap="none" normalizeH="0" baseline="0" dirty="0">
                          <a:ln>
                            <a:noFill/>
                          </a:ln>
                          <a:solidFill>
                            <a:srgbClr val="000000"/>
                          </a:solidFill>
                          <a:effectLst/>
                          <a:latin typeface="Arial" pitchFamily="34" charset="0"/>
                          <a:cs typeface="Times New Roman" pitchFamily="18" charset="0"/>
                        </a:rPr>
                        <a:t>tend to give more detail </a:t>
                      </a:r>
                      <a:r>
                        <a:rPr kumimoji="0" lang="en-US" sz="2000" b="0" i="0" u="none" strike="noStrike" cap="none" normalizeH="0" baseline="0" dirty="0">
                          <a:ln>
                            <a:noFill/>
                          </a:ln>
                          <a:solidFill>
                            <a:srgbClr val="000000"/>
                          </a:solidFill>
                          <a:effectLst/>
                          <a:latin typeface="Arial" pitchFamily="34" charset="0"/>
                          <a:cs typeface="Times New Roman" pitchFamily="18" charset="0"/>
                        </a:rPr>
                        <a:t>without repeating the exact same story. They also become clearer and more organized in their thinking. If a paraphrase is inaccurate, the client has an opportunity to correct the interviewer. Paraphrasing of client statements is important in cognitive empathy.</a:t>
                      </a:r>
                      <a:endParaRPr kumimoji="0" lang="en-US" sz="2000" b="0"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z="3200" dirty="0" smtClean="0"/>
              <a:t>Introduction: Encouraging, Paraphrasing, and Summarizing </a:t>
            </a:r>
            <a:r>
              <a:rPr lang="en-US" altLang="en-US" sz="2400" dirty="0"/>
              <a:t>(slide </a:t>
            </a:r>
            <a:r>
              <a:rPr lang="en-US" altLang="en-US" sz="2400" dirty="0" smtClean="0"/>
              <a:t>5 </a:t>
            </a:r>
            <a:r>
              <a:rPr lang="en-US" altLang="en-US" sz="2400" dirty="0"/>
              <a:t>of 6)</a:t>
            </a:r>
            <a:endParaRPr lang="en-US" altLang="en-US" sz="3600" dirty="0" smtClean="0"/>
          </a:p>
        </p:txBody>
      </p:sp>
      <p:graphicFrame>
        <p:nvGraphicFramePr>
          <p:cNvPr id="7" name="Table 6"/>
          <p:cNvGraphicFramePr>
            <a:graphicFrameLocks noGrp="1"/>
          </p:cNvGraphicFramePr>
          <p:nvPr>
            <p:extLst>
              <p:ext uri="{D42A27DB-BD31-4B8C-83A1-F6EECF244321}">
                <p14:modId xmlns:p14="http://schemas.microsoft.com/office/powerpoint/2010/main" val="408275326"/>
              </p:ext>
            </p:extLst>
          </p:nvPr>
        </p:nvGraphicFramePr>
        <p:xfrm>
          <a:off x="533400" y="1752600"/>
          <a:ext cx="8077200" cy="4495800"/>
        </p:xfrm>
        <a:graphic>
          <a:graphicData uri="http://schemas.openxmlformats.org/drawingml/2006/table">
            <a:tbl>
              <a:tblPr/>
              <a:tblGrid>
                <a:gridCol w="3902950">
                  <a:extLst>
                    <a:ext uri="{9D8B030D-6E8A-4147-A177-3AD203B41FA5}">
                      <a16:colId xmlns:a16="http://schemas.microsoft.com/office/drawing/2014/main" xmlns="" val="20000"/>
                    </a:ext>
                  </a:extLst>
                </a:gridCol>
                <a:gridCol w="4174250">
                  <a:extLst>
                    <a:ext uri="{9D8B030D-6E8A-4147-A177-3AD203B41FA5}">
                      <a16:colId xmlns:a16="http://schemas.microsoft.com/office/drawing/2014/main" xmlns="" val="20001"/>
                    </a:ext>
                  </a:extLst>
                </a:gridCol>
              </a:tblGrid>
              <a:tr h="4495800">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defRPr/>
                      </a:pPr>
                      <a:r>
                        <a:rPr kumimoji="0" lang="en-US" sz="1800" b="1" i="1" u="none" strike="noStrike" cap="none" normalizeH="0" baseline="0" dirty="0">
                          <a:ln>
                            <a:noFill/>
                          </a:ln>
                          <a:solidFill>
                            <a:srgbClr val="800000"/>
                          </a:solidFill>
                          <a:effectLst/>
                          <a:latin typeface="Arial" pitchFamily="34" charset="0"/>
                          <a:cs typeface="Times New Roman" pitchFamily="18" charset="0"/>
                        </a:rPr>
                        <a:t>Summarizing</a:t>
                      </a:r>
                      <a:r>
                        <a:rPr kumimoji="0" lang="en-US" sz="1800" b="0" i="1" u="none" strike="noStrike" cap="none" normalizeH="0" baseline="0" dirty="0">
                          <a:ln>
                            <a:noFill/>
                          </a:ln>
                          <a:solidFill>
                            <a:srgbClr val="000000"/>
                          </a:solidFill>
                          <a:effectLst/>
                          <a:latin typeface="Arial" pitchFamily="34" charset="0"/>
                          <a:cs typeface="Times New Roman" pitchFamily="18" charset="0"/>
                        </a:rPr>
                        <a:t>: </a:t>
                      </a:r>
                      <a:r>
                        <a:rPr kumimoji="0" lang="en-US" sz="1800" b="0" i="0" u="none" strike="noStrike" cap="none" normalizeH="0" baseline="0" dirty="0">
                          <a:ln>
                            <a:noFill/>
                          </a:ln>
                          <a:solidFill>
                            <a:srgbClr val="000000"/>
                          </a:solidFill>
                          <a:effectLst/>
                          <a:latin typeface="Arial" pitchFamily="34" charset="0"/>
                          <a:cs typeface="Times New Roman" pitchFamily="18" charset="0"/>
                        </a:rPr>
                        <a:t>Summarize client comments and integrate </a:t>
                      </a:r>
                      <a:r>
                        <a:rPr kumimoji="0" lang="en-US" sz="1800" b="0" i="0" u="none" strike="noStrike" cap="none" normalizeH="0" baseline="0" dirty="0">
                          <a:ln>
                            <a:noFill/>
                          </a:ln>
                          <a:solidFill>
                            <a:schemeClr val="tx1"/>
                          </a:solidFill>
                          <a:effectLst/>
                          <a:latin typeface="Arial" pitchFamily="34" charset="0"/>
                          <a:cs typeface="Times New Roman" pitchFamily="18" charset="0"/>
                        </a:rPr>
                        <a:t>thoughts, emotions, and behaviors. Similar to paraphrasing but used over a longer time span. </a:t>
                      </a:r>
                      <a:endParaRPr kumimoji="0" lang="en-US" sz="1800" b="0" i="0" u="none" strike="noStrike" cap="none" normalizeH="0" baseline="0" dirty="0">
                        <a:ln>
                          <a:noFill/>
                        </a:ln>
                        <a:solidFill>
                          <a:schemeClr val="tx1"/>
                        </a:solidFill>
                        <a:effectLst/>
                        <a:latin typeface="Arial" pitchFamily="34"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tab pos="1524000" algn="l"/>
                          <a:tab pos="1752600" algn="l"/>
                        </a:tabLst>
                      </a:pPr>
                      <a:r>
                        <a:rPr kumimoji="0" lang="en-US" sz="1800" b="1" i="1" u="none" strike="noStrike" cap="none" normalizeH="0" baseline="0" dirty="0">
                          <a:ln>
                            <a:noFill/>
                          </a:ln>
                          <a:solidFill>
                            <a:srgbClr val="800000"/>
                          </a:solidFill>
                          <a:effectLst/>
                          <a:latin typeface="Arial" pitchFamily="34" charset="0"/>
                          <a:cs typeface="Times New Roman" pitchFamily="18" charset="0"/>
                        </a:rPr>
                        <a:t>Anticipated Client Response</a:t>
                      </a:r>
                      <a:r>
                        <a:rPr kumimoji="0" lang="en-US" sz="1800" b="0" i="0" u="none" strike="noStrike" cap="none" normalizeH="0" baseline="0" dirty="0">
                          <a:ln>
                            <a:noFill/>
                          </a:ln>
                          <a:solidFill>
                            <a:schemeClr val="tx1"/>
                          </a:solidFill>
                          <a:effectLst/>
                          <a:latin typeface="Arial" pitchFamily="34" charset="0"/>
                          <a:cs typeface="Times New Roman" pitchFamily="18" charset="0"/>
                        </a:rPr>
                        <a:t>: </a:t>
                      </a:r>
                      <a:r>
                        <a:rPr kumimoji="0" lang="en-US" sz="1800" b="0" i="0" u="none" strike="noStrike" cap="none" normalizeH="0" baseline="0" dirty="0">
                          <a:ln>
                            <a:noFill/>
                          </a:ln>
                          <a:solidFill>
                            <a:srgbClr val="000000"/>
                          </a:solidFill>
                          <a:effectLst/>
                          <a:latin typeface="Arial" pitchFamily="34" charset="0"/>
                          <a:cs typeface="Times New Roman" pitchFamily="18" charset="0"/>
                        </a:rPr>
                        <a:t>Clients will feel heard and </a:t>
                      </a:r>
                      <a:r>
                        <a:rPr kumimoji="0" lang="en-US" sz="1800" b="0" i="0" u="none" strike="noStrike" cap="none" normalizeH="0" baseline="0" dirty="0">
                          <a:ln>
                            <a:noFill/>
                          </a:ln>
                          <a:solidFill>
                            <a:schemeClr val="tx1"/>
                          </a:solidFill>
                          <a:effectLst/>
                          <a:latin typeface="Arial" pitchFamily="34" charset="0"/>
                          <a:cs typeface="Times New Roman" pitchFamily="18" charset="0"/>
                        </a:rPr>
                        <a:t>often learn how their complex and even </a:t>
                      </a:r>
                      <a:r>
                        <a:rPr kumimoji="0" lang="en-US" sz="1800" b="0" i="0" u="sng" strike="noStrike" cap="none" normalizeH="0" baseline="0" dirty="0">
                          <a:ln>
                            <a:noFill/>
                          </a:ln>
                          <a:solidFill>
                            <a:schemeClr val="tx1"/>
                          </a:solidFill>
                          <a:effectLst/>
                          <a:latin typeface="Arial" pitchFamily="34" charset="0"/>
                          <a:cs typeface="Times New Roman" pitchFamily="18" charset="0"/>
                        </a:rPr>
                        <a:t>fragmented stories are integrated</a:t>
                      </a:r>
                      <a:r>
                        <a:rPr kumimoji="0" lang="en-US" sz="1800" b="0" i="0" u="none" strike="noStrike" cap="none" normalizeH="0" baseline="0" dirty="0">
                          <a:ln>
                            <a:noFill/>
                          </a:ln>
                          <a:solidFill>
                            <a:schemeClr val="tx1"/>
                          </a:solidFill>
                          <a:effectLst/>
                          <a:latin typeface="Arial" pitchFamily="34" charset="0"/>
                          <a:cs typeface="Times New Roman" pitchFamily="18" charset="0"/>
                        </a:rPr>
                        <a:t>. A summary helps clients make sense of their lives and will facilitate a more centered and focused discussion. Secondarily, a summary also provides a more coherent transition from one topic to the next or a way to begin and end a full session. As a client organizes the story more effectively, we see growth in brain executive functioning and better decision making</a:t>
                      </a:r>
                      <a:r>
                        <a:rPr kumimoji="0" lang="en-US" sz="1600" b="0" i="0" u="none" strike="noStrike" cap="none" normalizeH="0" baseline="0" dirty="0">
                          <a:ln>
                            <a:noFill/>
                          </a:ln>
                          <a:solidFill>
                            <a:schemeClr val="tx1"/>
                          </a:solidFill>
                          <a:effectLst/>
                          <a:latin typeface="Arial" pitchFamily="34" charset="0"/>
                          <a:cs typeface="Times New Roman" pitchFamily="18" charset="0"/>
                        </a:rPr>
                        <a:t>.</a:t>
                      </a:r>
                      <a:endParaRPr kumimoji="0" lang="en-US" sz="1600" b="0" i="0" u="none" strike="noStrike" cap="none" normalizeH="0" baseline="0" dirty="0">
                        <a:ln>
                          <a:noFill/>
                        </a:ln>
                        <a:solidFill>
                          <a:schemeClr val="tx1"/>
                        </a:solidFill>
                        <a:effectLst/>
                        <a:latin typeface="Arial" pitchFamily="34"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Examples of Summarizing</a:t>
            </a:r>
            <a:endParaRPr lang="en-US" dirty="0"/>
          </a:p>
        </p:txBody>
      </p:sp>
      <p:sp>
        <p:nvSpPr>
          <p:cNvPr id="6" name="Content Placeholder 5"/>
          <p:cNvSpPr>
            <a:spLocks noGrp="1"/>
          </p:cNvSpPr>
          <p:nvPr>
            <p:ph idx="1"/>
          </p:nvPr>
        </p:nvSpPr>
        <p:spPr/>
        <p:txBody>
          <a:bodyPr/>
          <a:lstStyle/>
          <a:p>
            <a:r>
              <a:rPr lang="en-US" sz="1800" dirty="0" smtClean="0"/>
              <a:t>Therapist: “As I remember our last meeting, we focused on how distressed you felt about your wife’s roller coaster behavior toward you.  When she is being friendly, you feel good and get more work done, and when she is distant, you worry and have trouble sleeping and focusing at work.  Is this how you remember it?</a:t>
            </a:r>
          </a:p>
          <a:p>
            <a:r>
              <a:rPr lang="en-US" sz="1800" dirty="0" smtClean="0"/>
              <a:t>Therapist: (family therapy) “ John and Mary, you seem to be ready to take charge of some of the family’s problems.  It has been hard to disagree with your children and feel their disappointment towards you. I can imagine that your children might be upset because its been effective in getting what they want.”</a:t>
            </a:r>
            <a:endParaRPr lang="en-US" sz="1800" dirty="0"/>
          </a:p>
        </p:txBody>
      </p:sp>
    </p:spTree>
    <p:extLst>
      <p:ext uri="{BB962C8B-B14F-4D97-AF65-F5344CB8AC3E}">
        <p14:creationId xmlns:p14="http://schemas.microsoft.com/office/powerpoint/2010/main" val="20307911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z="3200" dirty="0" smtClean="0"/>
              <a:t>Introduction: Encouraging, Paraphrasing, and Summarizing </a:t>
            </a:r>
            <a:r>
              <a:rPr lang="en-US" altLang="en-US" sz="2400" dirty="0"/>
              <a:t>(slide </a:t>
            </a:r>
            <a:r>
              <a:rPr lang="en-US" altLang="en-US" sz="2400" dirty="0" smtClean="0"/>
              <a:t>6 </a:t>
            </a:r>
            <a:r>
              <a:rPr lang="en-US" altLang="en-US" sz="2400" dirty="0"/>
              <a:t>of 6)</a:t>
            </a:r>
            <a:endParaRPr lang="en-US" altLang="en-US" sz="3600" dirty="0" smtClean="0"/>
          </a:p>
        </p:txBody>
      </p:sp>
      <p:graphicFrame>
        <p:nvGraphicFramePr>
          <p:cNvPr id="7" name="Table 6"/>
          <p:cNvGraphicFramePr>
            <a:graphicFrameLocks noGrp="1"/>
          </p:cNvGraphicFramePr>
          <p:nvPr>
            <p:extLst>
              <p:ext uri="{D42A27DB-BD31-4B8C-83A1-F6EECF244321}">
                <p14:modId xmlns:p14="http://schemas.microsoft.com/office/powerpoint/2010/main" val="108825238"/>
              </p:ext>
            </p:extLst>
          </p:nvPr>
        </p:nvGraphicFramePr>
        <p:xfrm>
          <a:off x="533400" y="1752600"/>
          <a:ext cx="8077200" cy="4495800"/>
        </p:xfrm>
        <a:graphic>
          <a:graphicData uri="http://schemas.openxmlformats.org/drawingml/2006/table">
            <a:tbl>
              <a:tblPr/>
              <a:tblGrid>
                <a:gridCol w="3902950">
                  <a:extLst>
                    <a:ext uri="{9D8B030D-6E8A-4147-A177-3AD203B41FA5}">
                      <a16:colId xmlns:a16="http://schemas.microsoft.com/office/drawing/2014/main" xmlns="" val="20000"/>
                    </a:ext>
                  </a:extLst>
                </a:gridCol>
                <a:gridCol w="4174250">
                  <a:extLst>
                    <a:ext uri="{9D8B030D-6E8A-4147-A177-3AD203B41FA5}">
                      <a16:colId xmlns:a16="http://schemas.microsoft.com/office/drawing/2014/main" xmlns="" val="20001"/>
                    </a:ext>
                  </a:extLst>
                </a:gridCol>
              </a:tblGrid>
              <a:tr h="4495800">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defRPr/>
                      </a:pPr>
                      <a:r>
                        <a:rPr kumimoji="0" lang="en-US" sz="2000" b="1" i="1" u="none" strike="noStrike" cap="none" normalizeH="0" baseline="0" dirty="0">
                          <a:ln>
                            <a:noFill/>
                          </a:ln>
                          <a:solidFill>
                            <a:srgbClr val="800000"/>
                          </a:solidFill>
                          <a:effectLst/>
                          <a:latin typeface="Arial" pitchFamily="34" charset="0"/>
                          <a:cs typeface="Times New Roman" pitchFamily="18" charset="0"/>
                        </a:rPr>
                        <a:t>Checkout/Perception Check: </a:t>
                      </a:r>
                      <a:r>
                        <a:rPr kumimoji="0" lang="en-US" sz="2000" b="0" i="0" u="none" strike="noStrike" cap="none" normalizeH="0" baseline="0" dirty="0">
                          <a:ln>
                            <a:noFill/>
                          </a:ln>
                          <a:solidFill>
                            <a:srgbClr val="000000"/>
                          </a:solidFill>
                          <a:effectLst/>
                          <a:latin typeface="Arial" pitchFamily="34" charset="0"/>
                          <a:cs typeface="Times New Roman" pitchFamily="18" charset="0"/>
                        </a:rPr>
                        <a:t>Periodically check with your client to discover how your </a:t>
                      </a:r>
                      <a:r>
                        <a:rPr kumimoji="0" lang="en-US" sz="2000" b="0" i="0" u="none" strike="noStrike" cap="none" normalizeH="0" baseline="0" dirty="0" smtClean="0">
                          <a:ln>
                            <a:noFill/>
                          </a:ln>
                          <a:solidFill>
                            <a:srgbClr val="000000"/>
                          </a:solidFill>
                          <a:effectLst/>
                          <a:latin typeface="Arial" pitchFamily="34" charset="0"/>
                          <a:cs typeface="Times New Roman" pitchFamily="18" charset="0"/>
                        </a:rPr>
                        <a:t>statement </a:t>
                      </a:r>
                      <a:r>
                        <a:rPr kumimoji="0" lang="en-US" sz="2000" b="0" i="0" u="none" strike="noStrike" cap="none" normalizeH="0" baseline="0" dirty="0">
                          <a:ln>
                            <a:noFill/>
                          </a:ln>
                          <a:solidFill>
                            <a:srgbClr val="000000"/>
                          </a:solidFill>
                          <a:effectLst/>
                          <a:latin typeface="Arial" pitchFamily="34" charset="0"/>
                          <a:cs typeface="Times New Roman" pitchFamily="18" charset="0"/>
                        </a:rPr>
                        <a:t>received. “Is that right?” “Did I hear you correctly?” “What might I have missed?”</a:t>
                      </a:r>
                      <a:endParaRPr kumimoji="0" lang="en-US" sz="2000" b="0" i="0" u="none" strike="noStrike" cap="none" normalizeH="0" baseline="0" dirty="0">
                        <a:ln>
                          <a:noFill/>
                        </a:ln>
                        <a:solidFill>
                          <a:schemeClr val="tx1"/>
                        </a:solidFill>
                        <a:effectLst/>
                        <a:latin typeface="Arial" pitchFamily="34"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50000"/>
                        </a:spcAft>
                        <a:buClrTx/>
                        <a:buSzTx/>
                        <a:buFontTx/>
                        <a:buNone/>
                        <a:tabLst>
                          <a:tab pos="1524000" algn="l"/>
                          <a:tab pos="1752600" algn="l"/>
                        </a:tabLst>
                      </a:pPr>
                      <a:r>
                        <a:rPr kumimoji="0" lang="en-US" sz="2000" b="1" i="1" u="none" strike="noStrike" cap="none" normalizeH="0" baseline="0" dirty="0">
                          <a:ln>
                            <a:noFill/>
                          </a:ln>
                          <a:solidFill>
                            <a:srgbClr val="800000"/>
                          </a:solidFill>
                          <a:effectLst/>
                          <a:latin typeface="Arial" pitchFamily="34" charset="0"/>
                          <a:cs typeface="Times New Roman" pitchFamily="18" charset="0"/>
                        </a:rPr>
                        <a:t>Anticipated Client Response</a:t>
                      </a:r>
                      <a:r>
                        <a:rPr kumimoji="0" lang="en-US" sz="2000" b="0" i="0" u="none" strike="noStrike" cap="none" normalizeH="0" baseline="0" dirty="0">
                          <a:ln>
                            <a:noFill/>
                          </a:ln>
                          <a:solidFill>
                            <a:schemeClr val="tx1"/>
                          </a:solidFill>
                          <a:effectLst/>
                          <a:latin typeface="Arial" pitchFamily="34" charset="0"/>
                          <a:cs typeface="Times New Roman" pitchFamily="18" charset="0"/>
                        </a:rPr>
                        <a:t>: </a:t>
                      </a:r>
                      <a:r>
                        <a:rPr kumimoji="0" lang="en-US" sz="2000" b="0" i="0" u="none" strike="noStrike" cap="none" normalizeH="0" baseline="0" dirty="0" smtClean="0">
                          <a:ln>
                            <a:noFill/>
                          </a:ln>
                          <a:solidFill>
                            <a:srgbClr val="000000"/>
                          </a:solidFill>
                          <a:effectLst/>
                          <a:latin typeface="Arial" pitchFamily="34" charset="0"/>
                          <a:cs typeface="Times New Roman" pitchFamily="18" charset="0"/>
                        </a:rPr>
                        <a:t>Statements </a:t>
                      </a:r>
                      <a:r>
                        <a:rPr kumimoji="0" lang="en-US" sz="2000" b="0" i="0" u="none" strike="noStrike" cap="none" normalizeH="0" baseline="0" dirty="0">
                          <a:ln>
                            <a:noFill/>
                          </a:ln>
                          <a:solidFill>
                            <a:srgbClr val="000000"/>
                          </a:solidFill>
                          <a:effectLst/>
                          <a:latin typeface="Arial" pitchFamily="34" charset="0"/>
                          <a:cs typeface="Times New Roman" pitchFamily="18" charset="0"/>
                        </a:rPr>
                        <a:t>such as these give clients a chance to pause and reflect on what they have said. If you indeed have missed something important or distorted their story and meaning, they have the opportunity to correct you. </a:t>
                      </a:r>
                      <a:r>
                        <a:rPr kumimoji="0" lang="en-US" sz="2000" b="0" i="0" u="sng" strike="noStrike" cap="none" normalizeH="0" baseline="0" dirty="0">
                          <a:ln>
                            <a:noFill/>
                          </a:ln>
                          <a:solidFill>
                            <a:srgbClr val="000000"/>
                          </a:solidFill>
                          <a:effectLst/>
                          <a:latin typeface="Arial" pitchFamily="34" charset="0"/>
                          <a:cs typeface="Times New Roman" pitchFamily="18" charset="0"/>
                        </a:rPr>
                        <a:t>Without an occasional checkout, it is possible to lead clients away from what they really want to talk about.</a:t>
                      </a:r>
                      <a:endParaRPr kumimoji="0" lang="en-US" sz="1800" b="0" i="0" u="sng" strike="noStrike" cap="none" normalizeH="0" baseline="0" dirty="0">
                        <a:ln>
                          <a:noFill/>
                        </a:ln>
                        <a:solidFill>
                          <a:schemeClr val="tx1"/>
                        </a:solidFill>
                        <a:effectLst/>
                        <a:latin typeface="Arial" pitchFamily="34" charset="0"/>
                      </a:endParaRPr>
                    </a:p>
                  </a:txBody>
                  <a:tcPr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2645</TotalTime>
  <Words>1413</Words>
  <Application>Microsoft Office PowerPoint</Application>
  <PresentationFormat>On-screen Show (4:3)</PresentationFormat>
  <Paragraphs>71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Exploring Thoughts and Narratives</vt:lpstr>
      <vt:lpstr>Purpose of Restatements: Paraphrase</vt:lpstr>
      <vt:lpstr>Creating the Narrative</vt:lpstr>
      <vt:lpstr>Examples of Reflections</vt:lpstr>
      <vt:lpstr>Examples of Reflecting Meaning</vt:lpstr>
      <vt:lpstr>Introduction: Encouraging, Paraphrasing, and Summarizing (slide 4 of 6)</vt:lpstr>
      <vt:lpstr>Introduction: Encouraging, Paraphrasing, and Summarizing (slide 5 of 6)</vt:lpstr>
      <vt:lpstr>Examples of Summarizing</vt:lpstr>
      <vt:lpstr>Introduction: Encouraging, Paraphrasing, and Summarizing (slide 6 of 6)</vt:lpstr>
      <vt:lpstr>Class Exercise: Meaningful Restatements</vt:lpstr>
      <vt:lpstr>Basic Techniques in Paraphrasing</vt:lpstr>
      <vt:lpstr>Basic Techniques in Summarizing </vt:lpstr>
      <vt:lpstr>Exploring Feelings</vt:lpstr>
      <vt:lpstr>Exercise: Intensifying or Accessing Emotions</vt:lpstr>
      <vt:lpstr>Class Exercise: Constructing the Client’s Narrative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cz</dc:creator>
  <cp:lastModifiedBy>Saadia McLeod</cp:lastModifiedBy>
  <cp:revision>119</cp:revision>
  <dcterms:created xsi:type="dcterms:W3CDTF">2008-07-19T16:17:22Z</dcterms:created>
  <dcterms:modified xsi:type="dcterms:W3CDTF">2017-10-26T03:35:48Z</dcterms:modified>
</cp:coreProperties>
</file>