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9" r:id="rId6"/>
    <p:sldId id="260" r:id="rId7"/>
    <p:sldId id="261" r:id="rId8"/>
    <p:sldId id="262" r:id="rId9"/>
    <p:sldId id="263" r:id="rId10"/>
    <p:sldId id="264" r:id="rId11"/>
    <p:sldId id="265" r:id="rId12"/>
    <p:sldId id="268" r:id="rId13"/>
    <p:sldId id="267" r:id="rId14"/>
    <p:sldId id="266"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615B03-07EA-4CF2-A373-BBB1B25D13D8}" type="datetimeFigureOut">
              <a:rPr lang="en-US" smtClean="0"/>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5B4955-0CCE-49A7-95E1-968755F7B08D}" type="slidenum">
              <a:rPr lang="en-US" smtClean="0"/>
              <a:t>‹#›</a:t>
            </a:fld>
            <a:endParaRPr lang="en-US" dirty="0"/>
          </a:p>
        </p:txBody>
      </p:sp>
    </p:spTree>
    <p:extLst>
      <p:ext uri="{BB962C8B-B14F-4D97-AF65-F5344CB8AC3E}">
        <p14:creationId xmlns:p14="http://schemas.microsoft.com/office/powerpoint/2010/main" val="3760164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15B03-07EA-4CF2-A373-BBB1B25D13D8}" type="datetimeFigureOut">
              <a:rPr lang="en-US" smtClean="0"/>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5B4955-0CCE-49A7-95E1-968755F7B08D}" type="slidenum">
              <a:rPr lang="en-US" smtClean="0"/>
              <a:t>‹#›</a:t>
            </a:fld>
            <a:endParaRPr lang="en-US" dirty="0"/>
          </a:p>
        </p:txBody>
      </p:sp>
    </p:spTree>
    <p:extLst>
      <p:ext uri="{BB962C8B-B14F-4D97-AF65-F5344CB8AC3E}">
        <p14:creationId xmlns:p14="http://schemas.microsoft.com/office/powerpoint/2010/main" val="1170619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15B03-07EA-4CF2-A373-BBB1B25D13D8}" type="datetimeFigureOut">
              <a:rPr lang="en-US" smtClean="0"/>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5B4955-0CCE-49A7-95E1-968755F7B08D}" type="slidenum">
              <a:rPr lang="en-US" smtClean="0"/>
              <a:t>‹#›</a:t>
            </a:fld>
            <a:endParaRPr lang="en-US" dirty="0"/>
          </a:p>
        </p:txBody>
      </p:sp>
    </p:spTree>
    <p:extLst>
      <p:ext uri="{BB962C8B-B14F-4D97-AF65-F5344CB8AC3E}">
        <p14:creationId xmlns:p14="http://schemas.microsoft.com/office/powerpoint/2010/main" val="3363196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15B03-07EA-4CF2-A373-BBB1B25D13D8}" type="datetimeFigureOut">
              <a:rPr lang="en-US" smtClean="0"/>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5B4955-0CCE-49A7-95E1-968755F7B08D}" type="slidenum">
              <a:rPr lang="en-US" smtClean="0"/>
              <a:t>‹#›</a:t>
            </a:fld>
            <a:endParaRPr lang="en-US" dirty="0"/>
          </a:p>
        </p:txBody>
      </p:sp>
    </p:spTree>
    <p:extLst>
      <p:ext uri="{BB962C8B-B14F-4D97-AF65-F5344CB8AC3E}">
        <p14:creationId xmlns:p14="http://schemas.microsoft.com/office/powerpoint/2010/main" val="1641752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615B03-07EA-4CF2-A373-BBB1B25D13D8}" type="datetimeFigureOut">
              <a:rPr lang="en-US" smtClean="0"/>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5B4955-0CCE-49A7-95E1-968755F7B08D}" type="slidenum">
              <a:rPr lang="en-US" smtClean="0"/>
              <a:t>‹#›</a:t>
            </a:fld>
            <a:endParaRPr lang="en-US" dirty="0"/>
          </a:p>
        </p:txBody>
      </p:sp>
    </p:spTree>
    <p:extLst>
      <p:ext uri="{BB962C8B-B14F-4D97-AF65-F5344CB8AC3E}">
        <p14:creationId xmlns:p14="http://schemas.microsoft.com/office/powerpoint/2010/main" val="3926070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615B03-07EA-4CF2-A373-BBB1B25D13D8}" type="datetimeFigureOut">
              <a:rPr lang="en-US" smtClean="0"/>
              <a:t>9/5/2017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5B4955-0CCE-49A7-95E1-968755F7B08D}" type="slidenum">
              <a:rPr lang="en-US" smtClean="0"/>
              <a:t>‹#›</a:t>
            </a:fld>
            <a:endParaRPr lang="en-US" dirty="0"/>
          </a:p>
        </p:txBody>
      </p:sp>
    </p:spTree>
    <p:extLst>
      <p:ext uri="{BB962C8B-B14F-4D97-AF65-F5344CB8AC3E}">
        <p14:creationId xmlns:p14="http://schemas.microsoft.com/office/powerpoint/2010/main" val="4273015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615B03-07EA-4CF2-A373-BBB1B25D13D8}" type="datetimeFigureOut">
              <a:rPr lang="en-US" smtClean="0"/>
              <a:t>9/5/2017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95B4955-0CCE-49A7-95E1-968755F7B08D}" type="slidenum">
              <a:rPr lang="en-US" smtClean="0"/>
              <a:t>‹#›</a:t>
            </a:fld>
            <a:endParaRPr lang="en-US" dirty="0"/>
          </a:p>
        </p:txBody>
      </p:sp>
    </p:spTree>
    <p:extLst>
      <p:ext uri="{BB962C8B-B14F-4D97-AF65-F5344CB8AC3E}">
        <p14:creationId xmlns:p14="http://schemas.microsoft.com/office/powerpoint/2010/main" val="623706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615B03-07EA-4CF2-A373-BBB1B25D13D8}" type="datetimeFigureOut">
              <a:rPr lang="en-US" smtClean="0"/>
              <a:t>9/5/2017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95B4955-0CCE-49A7-95E1-968755F7B08D}" type="slidenum">
              <a:rPr lang="en-US" smtClean="0"/>
              <a:t>‹#›</a:t>
            </a:fld>
            <a:endParaRPr lang="en-US" dirty="0"/>
          </a:p>
        </p:txBody>
      </p:sp>
    </p:spTree>
    <p:extLst>
      <p:ext uri="{BB962C8B-B14F-4D97-AF65-F5344CB8AC3E}">
        <p14:creationId xmlns:p14="http://schemas.microsoft.com/office/powerpoint/2010/main" val="418236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615B03-07EA-4CF2-A373-BBB1B25D13D8}" type="datetimeFigureOut">
              <a:rPr lang="en-US" smtClean="0"/>
              <a:t>9/5/2017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95B4955-0CCE-49A7-95E1-968755F7B08D}" type="slidenum">
              <a:rPr lang="en-US" smtClean="0"/>
              <a:t>‹#›</a:t>
            </a:fld>
            <a:endParaRPr lang="en-US" dirty="0"/>
          </a:p>
        </p:txBody>
      </p:sp>
    </p:spTree>
    <p:extLst>
      <p:ext uri="{BB962C8B-B14F-4D97-AF65-F5344CB8AC3E}">
        <p14:creationId xmlns:p14="http://schemas.microsoft.com/office/powerpoint/2010/main" val="925911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615B03-07EA-4CF2-A373-BBB1B25D13D8}" type="datetimeFigureOut">
              <a:rPr lang="en-US" smtClean="0"/>
              <a:t>9/5/2017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5B4955-0CCE-49A7-95E1-968755F7B08D}" type="slidenum">
              <a:rPr lang="en-US" smtClean="0"/>
              <a:t>‹#›</a:t>
            </a:fld>
            <a:endParaRPr lang="en-US" dirty="0"/>
          </a:p>
        </p:txBody>
      </p:sp>
    </p:spTree>
    <p:extLst>
      <p:ext uri="{BB962C8B-B14F-4D97-AF65-F5344CB8AC3E}">
        <p14:creationId xmlns:p14="http://schemas.microsoft.com/office/powerpoint/2010/main" val="1273712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615B03-07EA-4CF2-A373-BBB1B25D13D8}" type="datetimeFigureOut">
              <a:rPr lang="en-US" smtClean="0"/>
              <a:t>9/5/2017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95B4955-0CCE-49A7-95E1-968755F7B08D}" type="slidenum">
              <a:rPr lang="en-US" smtClean="0"/>
              <a:t>‹#›</a:t>
            </a:fld>
            <a:endParaRPr lang="en-US" dirty="0"/>
          </a:p>
        </p:txBody>
      </p:sp>
    </p:spTree>
    <p:extLst>
      <p:ext uri="{BB962C8B-B14F-4D97-AF65-F5344CB8AC3E}">
        <p14:creationId xmlns:p14="http://schemas.microsoft.com/office/powerpoint/2010/main" val="1425169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615B03-07EA-4CF2-A373-BBB1B25D13D8}" type="datetimeFigureOut">
              <a:rPr lang="en-US" smtClean="0"/>
              <a:t>9/5/2017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5B4955-0CCE-49A7-95E1-968755F7B08D}" type="slidenum">
              <a:rPr lang="en-US" smtClean="0"/>
              <a:t>‹#›</a:t>
            </a:fld>
            <a:endParaRPr lang="en-US" dirty="0"/>
          </a:p>
        </p:txBody>
      </p:sp>
    </p:spTree>
    <p:extLst>
      <p:ext uri="{BB962C8B-B14F-4D97-AF65-F5344CB8AC3E}">
        <p14:creationId xmlns:p14="http://schemas.microsoft.com/office/powerpoint/2010/main" val="2157352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Child Assessment </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016043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Special Considerations</a:t>
            </a:r>
            <a:endParaRPr lang="en-US" dirty="0"/>
          </a:p>
        </p:txBody>
      </p:sp>
      <p:sp>
        <p:nvSpPr>
          <p:cNvPr id="8" name="Content Placeholder 7"/>
          <p:cNvSpPr>
            <a:spLocks noGrp="1"/>
          </p:cNvSpPr>
          <p:nvPr>
            <p:ph idx="1"/>
          </p:nvPr>
        </p:nvSpPr>
        <p:spPr/>
        <p:txBody>
          <a:bodyPr/>
          <a:lstStyle/>
          <a:p>
            <a:r>
              <a:rPr lang="en-US" dirty="0" smtClean="0"/>
              <a:t>Child’s Verbal Ability, </a:t>
            </a:r>
            <a:r>
              <a:rPr lang="en-US" dirty="0" smtClean="0"/>
              <a:t>Insight </a:t>
            </a:r>
            <a:endParaRPr lang="en-US" dirty="0" smtClean="0"/>
          </a:p>
          <a:p>
            <a:r>
              <a:rPr lang="en-US" dirty="0" smtClean="0"/>
              <a:t>Child’s comfort with a Adult Stranger</a:t>
            </a:r>
          </a:p>
          <a:p>
            <a:r>
              <a:rPr lang="en-US" dirty="0" smtClean="0"/>
              <a:t>Family interview vs Child Solo</a:t>
            </a:r>
          </a:p>
          <a:p>
            <a:r>
              <a:rPr lang="en-US" dirty="0" smtClean="0"/>
              <a:t>What is appropriate to discuss?</a:t>
            </a:r>
          </a:p>
          <a:p>
            <a:r>
              <a:rPr lang="en-US" dirty="0" smtClean="0"/>
              <a:t>Parent’s blocks to discussing concerns with child</a:t>
            </a:r>
          </a:p>
          <a:p>
            <a:r>
              <a:rPr lang="en-US" dirty="0" smtClean="0"/>
              <a:t>Parent’s refusal to “label” ADHD and Asperger’s/Autism with child</a:t>
            </a:r>
            <a:endParaRPr lang="en-US" dirty="0"/>
          </a:p>
        </p:txBody>
      </p:sp>
    </p:spTree>
    <p:extLst>
      <p:ext uri="{BB962C8B-B14F-4D97-AF65-F5344CB8AC3E}">
        <p14:creationId xmlns:p14="http://schemas.microsoft.com/office/powerpoint/2010/main" val="1789094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Special Considerations</a:t>
            </a:r>
            <a:endParaRPr lang="en-US" dirty="0"/>
          </a:p>
        </p:txBody>
      </p:sp>
      <p:sp>
        <p:nvSpPr>
          <p:cNvPr id="8" name="Content Placeholder 7"/>
          <p:cNvSpPr>
            <a:spLocks noGrp="1"/>
          </p:cNvSpPr>
          <p:nvPr>
            <p:ph idx="1"/>
          </p:nvPr>
        </p:nvSpPr>
        <p:spPr/>
        <p:txBody>
          <a:bodyPr/>
          <a:lstStyle/>
          <a:p>
            <a:r>
              <a:rPr lang="en-US" dirty="0" smtClean="0"/>
              <a:t>Duty to Protect Abused or Neglected Children</a:t>
            </a:r>
          </a:p>
          <a:p>
            <a:r>
              <a:rPr lang="en-US" dirty="0" smtClean="0"/>
              <a:t>Child/Infant Mortality: Accidental Deaths</a:t>
            </a:r>
          </a:p>
          <a:p>
            <a:endParaRPr lang="en-US" dirty="0"/>
          </a:p>
          <a:p>
            <a:pPr lvl="1"/>
            <a:r>
              <a:rPr lang="en-US" dirty="0" smtClean="0"/>
              <a:t>At Risk Factors:</a:t>
            </a:r>
          </a:p>
          <a:p>
            <a:pPr lvl="2"/>
            <a:r>
              <a:rPr lang="en-US" dirty="0" smtClean="0"/>
              <a:t>Poverty</a:t>
            </a:r>
          </a:p>
          <a:p>
            <a:pPr lvl="2"/>
            <a:r>
              <a:rPr lang="en-US" dirty="0" smtClean="0"/>
              <a:t>Low Birth Weight/Medical Illness</a:t>
            </a:r>
          </a:p>
          <a:p>
            <a:pPr lvl="2"/>
            <a:r>
              <a:rPr lang="en-US" dirty="0" smtClean="0"/>
              <a:t>Lack of Child Proofing/supervision</a:t>
            </a:r>
          </a:p>
          <a:p>
            <a:pPr lvl="2"/>
            <a:r>
              <a:rPr lang="en-US" dirty="0" smtClean="0"/>
              <a:t>Parent Drug and Alcohol use</a:t>
            </a:r>
            <a:endParaRPr lang="en-US" dirty="0"/>
          </a:p>
        </p:txBody>
      </p:sp>
    </p:spTree>
    <p:extLst>
      <p:ext uri="{BB962C8B-B14F-4D97-AF65-F5344CB8AC3E}">
        <p14:creationId xmlns:p14="http://schemas.microsoft.com/office/powerpoint/2010/main" val="3070043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Considerations</a:t>
            </a:r>
            <a:endParaRPr lang="en-US" dirty="0"/>
          </a:p>
        </p:txBody>
      </p:sp>
      <p:sp>
        <p:nvSpPr>
          <p:cNvPr id="3" name="Content Placeholder 2"/>
          <p:cNvSpPr>
            <a:spLocks noGrp="1"/>
          </p:cNvSpPr>
          <p:nvPr>
            <p:ph idx="1"/>
          </p:nvPr>
        </p:nvSpPr>
        <p:spPr/>
        <p:txBody>
          <a:bodyPr/>
          <a:lstStyle/>
          <a:p>
            <a:r>
              <a:rPr lang="en-US" dirty="0" smtClean="0"/>
              <a:t>Parental Deception (conscious or uncons)</a:t>
            </a:r>
          </a:p>
          <a:p>
            <a:r>
              <a:rPr lang="en-US" dirty="0" smtClean="0"/>
              <a:t>Parents taking control of interview</a:t>
            </a:r>
          </a:p>
          <a:p>
            <a:r>
              <a:rPr lang="en-US" dirty="0" smtClean="0"/>
              <a:t>Parents dictating dx and tx</a:t>
            </a:r>
            <a:endParaRPr lang="en-US" dirty="0"/>
          </a:p>
          <a:p>
            <a:r>
              <a:rPr lang="en-US" dirty="0" smtClean="0"/>
              <a:t>Parents who turn the interview into a therapy session for themselves</a:t>
            </a:r>
          </a:p>
          <a:p>
            <a:endParaRPr lang="en-US" dirty="0" smtClean="0"/>
          </a:p>
          <a:p>
            <a:r>
              <a:rPr lang="en-US" dirty="0" smtClean="0"/>
              <a:t>Child who is uncooperative or unresponsive</a:t>
            </a:r>
            <a:endParaRPr lang="en-US" dirty="0"/>
          </a:p>
        </p:txBody>
      </p:sp>
    </p:spTree>
    <p:extLst>
      <p:ext uri="{BB962C8B-B14F-4D97-AF65-F5344CB8AC3E}">
        <p14:creationId xmlns:p14="http://schemas.microsoft.com/office/powerpoint/2010/main" val="2722493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Strengths</a:t>
            </a:r>
            <a:endParaRPr lang="en-US" dirty="0"/>
          </a:p>
        </p:txBody>
      </p:sp>
      <p:sp>
        <p:nvSpPr>
          <p:cNvPr id="3" name="Content Placeholder 2"/>
          <p:cNvSpPr>
            <a:spLocks noGrp="1"/>
          </p:cNvSpPr>
          <p:nvPr>
            <p:ph idx="1"/>
          </p:nvPr>
        </p:nvSpPr>
        <p:spPr/>
        <p:txBody>
          <a:bodyPr/>
          <a:lstStyle/>
          <a:p>
            <a:r>
              <a:rPr lang="en-US" dirty="0" smtClean="0"/>
              <a:t>Resiliency Indicators:</a:t>
            </a:r>
          </a:p>
          <a:p>
            <a:pPr lvl="1"/>
            <a:r>
              <a:rPr lang="en-US" dirty="0" smtClean="0"/>
              <a:t>Infant alert, eye contact, smiles, responsive and sociable</a:t>
            </a:r>
          </a:p>
          <a:p>
            <a:pPr lvl="1"/>
            <a:r>
              <a:rPr lang="en-US" dirty="0" smtClean="0"/>
              <a:t>Child has healthy self-esteem, persistent w/goals </a:t>
            </a:r>
          </a:p>
          <a:p>
            <a:pPr lvl="1"/>
            <a:r>
              <a:rPr lang="en-US" dirty="0" smtClean="0"/>
              <a:t>Secure Attachment, Warm Family environment</a:t>
            </a:r>
          </a:p>
          <a:p>
            <a:pPr lvl="1"/>
            <a:r>
              <a:rPr lang="en-US" dirty="0" smtClean="0"/>
              <a:t>Strong, Cohesive, Extended Family Support</a:t>
            </a:r>
          </a:p>
          <a:p>
            <a:pPr lvl="1"/>
            <a:r>
              <a:rPr lang="en-US" dirty="0" smtClean="0"/>
              <a:t>Middle/upper SES</a:t>
            </a:r>
          </a:p>
          <a:p>
            <a:pPr lvl="1"/>
            <a:r>
              <a:rPr lang="en-US" dirty="0" smtClean="0"/>
              <a:t>Community with good schools, daycare, supportive social network</a:t>
            </a:r>
            <a:endParaRPr lang="en-US" dirty="0"/>
          </a:p>
        </p:txBody>
      </p:sp>
    </p:spTree>
    <p:extLst>
      <p:ext uri="{BB962C8B-B14F-4D97-AF65-F5344CB8AC3E}">
        <p14:creationId xmlns:p14="http://schemas.microsoft.com/office/powerpoint/2010/main" val="880518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Consent and Confidentiality</a:t>
            </a:r>
            <a:endParaRPr lang="en-US" dirty="0"/>
          </a:p>
        </p:txBody>
      </p:sp>
      <p:sp>
        <p:nvSpPr>
          <p:cNvPr id="8" name="Content Placeholder 7"/>
          <p:cNvSpPr>
            <a:spLocks noGrp="1"/>
          </p:cNvSpPr>
          <p:nvPr>
            <p:ph idx="1"/>
          </p:nvPr>
        </p:nvSpPr>
        <p:spPr/>
        <p:txBody>
          <a:bodyPr/>
          <a:lstStyle/>
          <a:p>
            <a:r>
              <a:rPr lang="en-US" dirty="0" smtClean="0"/>
              <a:t>What is consent?</a:t>
            </a:r>
          </a:p>
          <a:p>
            <a:r>
              <a:rPr lang="en-US" dirty="0" smtClean="0"/>
              <a:t>Consent from child and parents</a:t>
            </a:r>
          </a:p>
          <a:p>
            <a:r>
              <a:rPr lang="en-US" dirty="0" smtClean="0"/>
              <a:t>Explaining consent to child: Developmentally appropriate language</a:t>
            </a:r>
          </a:p>
          <a:p>
            <a:r>
              <a:rPr lang="en-US" dirty="0" smtClean="0"/>
              <a:t>Divorced Parents: Who gives consent?</a:t>
            </a:r>
            <a:endParaRPr lang="en-US" dirty="0"/>
          </a:p>
          <a:p>
            <a:r>
              <a:rPr lang="en-US" dirty="0" smtClean="0"/>
              <a:t>Confidentiality (ethics) vs Privilege (legal)</a:t>
            </a:r>
          </a:p>
          <a:p>
            <a:pPr lvl="1"/>
            <a:r>
              <a:rPr lang="en-US" dirty="0" smtClean="0"/>
              <a:t>Child vs Adolescent</a:t>
            </a:r>
          </a:p>
          <a:p>
            <a:endParaRPr lang="en-US" dirty="0"/>
          </a:p>
        </p:txBody>
      </p:sp>
    </p:spTree>
    <p:extLst>
      <p:ext uri="{BB962C8B-B14F-4D97-AF65-F5344CB8AC3E}">
        <p14:creationId xmlns:p14="http://schemas.microsoft.com/office/powerpoint/2010/main" val="638993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Discussion: “Emily”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Mother arrives with her 9 year old child concerned about separation anxiety.  The child walked in with mother closely attached to her leg and sat </a:t>
            </a:r>
            <a:r>
              <a:rPr lang="en-US" dirty="0" smtClean="0"/>
              <a:t>next </a:t>
            </a:r>
            <a:r>
              <a:rPr lang="en-US" dirty="0" smtClean="0"/>
              <a:t>to </a:t>
            </a:r>
            <a:r>
              <a:rPr lang="en-US" dirty="0" smtClean="0"/>
              <a:t>her mother </a:t>
            </a:r>
            <a:r>
              <a:rPr lang="en-US" dirty="0" smtClean="0"/>
              <a:t>with face averted through out interview.  Child ignored therapist attempts to engage with </a:t>
            </a:r>
            <a:r>
              <a:rPr lang="en-US" dirty="0" smtClean="0"/>
              <a:t>her</a:t>
            </a:r>
            <a:r>
              <a:rPr lang="en-US" dirty="0" smtClean="0"/>
              <a:t>. </a:t>
            </a:r>
            <a:r>
              <a:rPr lang="en-US" dirty="0" smtClean="0"/>
              <a:t>Mother stated that child only exhibit anxiety upon leaving for visits with her father.  Parents are undergoing divorce.  Mother asked that therapist not involve the father in the tx stating that she believes he is the cause of the child’s anxiety and hopes that she obtains sole custody for the sake of the child.</a:t>
            </a:r>
          </a:p>
          <a:p>
            <a:endParaRPr lang="en-US" dirty="0"/>
          </a:p>
          <a:p>
            <a:r>
              <a:rPr lang="en-US" dirty="0" smtClean="0"/>
              <a:t>What ethical/ legal </a:t>
            </a:r>
            <a:r>
              <a:rPr lang="en-US" dirty="0" smtClean="0"/>
              <a:t>considerations must you address?</a:t>
            </a:r>
            <a:endParaRPr lang="en-US" dirty="0" smtClean="0"/>
          </a:p>
          <a:p>
            <a:r>
              <a:rPr lang="en-US" dirty="0" smtClean="0"/>
              <a:t>What hypothetical considerations do you have about the family dynamic?</a:t>
            </a:r>
          </a:p>
          <a:p>
            <a:r>
              <a:rPr lang="en-US" dirty="0" smtClean="0"/>
              <a:t>What are your diagnostic concerns about the mother, child, </a:t>
            </a:r>
            <a:r>
              <a:rPr lang="en-US" dirty="0" smtClean="0"/>
              <a:t>attachment?</a:t>
            </a:r>
            <a:endParaRPr lang="en-US" dirty="0" smtClean="0"/>
          </a:p>
          <a:p>
            <a:r>
              <a:rPr lang="en-US" dirty="0" smtClean="0"/>
              <a:t>Given the possible issues here, what is the best approach to the initial assessment process?</a:t>
            </a:r>
          </a:p>
          <a:p>
            <a:r>
              <a:rPr lang="en-US" dirty="0" smtClean="0"/>
              <a:t>What questions do you </a:t>
            </a:r>
            <a:r>
              <a:rPr lang="en-US" dirty="0" smtClean="0"/>
              <a:t>have as you proceed with your assessment?</a:t>
            </a:r>
            <a:endParaRPr lang="en-US" dirty="0"/>
          </a:p>
        </p:txBody>
      </p:sp>
    </p:spTree>
    <p:extLst>
      <p:ext uri="{BB962C8B-B14F-4D97-AF65-F5344CB8AC3E}">
        <p14:creationId xmlns:p14="http://schemas.microsoft.com/office/powerpoint/2010/main" val="3343360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and Objectives</a:t>
            </a:r>
            <a:endParaRPr lang="en-US" dirty="0"/>
          </a:p>
        </p:txBody>
      </p:sp>
      <p:sp>
        <p:nvSpPr>
          <p:cNvPr id="3" name="Content Placeholder 2"/>
          <p:cNvSpPr>
            <a:spLocks noGrp="1"/>
          </p:cNvSpPr>
          <p:nvPr>
            <p:ph idx="1"/>
          </p:nvPr>
        </p:nvSpPr>
        <p:spPr/>
        <p:txBody>
          <a:bodyPr>
            <a:normAutofit lnSpcReduction="10000"/>
          </a:bodyPr>
          <a:lstStyle/>
          <a:p>
            <a:r>
              <a:rPr lang="en-US" dirty="0" smtClean="0"/>
              <a:t>Collect accurate data – relevant and </a:t>
            </a:r>
            <a:r>
              <a:rPr lang="en-US" dirty="0" smtClean="0"/>
              <a:t>reliable</a:t>
            </a:r>
            <a:endParaRPr lang="en-US" dirty="0"/>
          </a:p>
          <a:p>
            <a:pPr lvl="1"/>
            <a:r>
              <a:rPr lang="en-US" dirty="0"/>
              <a:t>Presenting concerns and </a:t>
            </a:r>
            <a:r>
              <a:rPr lang="en-US" dirty="0" err="1" smtClean="0"/>
              <a:t>Sx</a:t>
            </a:r>
            <a:endParaRPr lang="en-US" dirty="0" smtClean="0"/>
          </a:p>
          <a:p>
            <a:pPr lvl="1"/>
            <a:r>
              <a:rPr lang="en-US" dirty="0"/>
              <a:t>Daily and academic </a:t>
            </a:r>
            <a:r>
              <a:rPr lang="en-US" dirty="0" err="1" smtClean="0"/>
              <a:t>fx</a:t>
            </a:r>
            <a:endParaRPr lang="en-US" dirty="0" smtClean="0"/>
          </a:p>
          <a:p>
            <a:pPr lvl="1"/>
            <a:r>
              <a:rPr lang="en-US" dirty="0"/>
              <a:t>Work/study habits</a:t>
            </a:r>
          </a:p>
          <a:p>
            <a:pPr lvl="1"/>
            <a:r>
              <a:rPr lang="en-US" dirty="0"/>
              <a:t>Interpersonal </a:t>
            </a:r>
            <a:r>
              <a:rPr lang="en-US" dirty="0" smtClean="0"/>
              <a:t>patterns</a:t>
            </a:r>
            <a:endParaRPr lang="en-US" dirty="0"/>
          </a:p>
          <a:p>
            <a:pPr lvl="1"/>
            <a:r>
              <a:rPr lang="en-US" dirty="0" smtClean="0"/>
              <a:t>Personality</a:t>
            </a:r>
            <a:endParaRPr lang="en-US" dirty="0" smtClean="0"/>
          </a:p>
          <a:p>
            <a:pPr lvl="1"/>
            <a:r>
              <a:rPr lang="en-US" dirty="0" smtClean="0"/>
              <a:t>Temperament</a:t>
            </a:r>
          </a:p>
          <a:p>
            <a:pPr lvl="1"/>
            <a:r>
              <a:rPr lang="en-US" dirty="0" smtClean="0"/>
              <a:t>Motor skills</a:t>
            </a:r>
          </a:p>
          <a:p>
            <a:pPr lvl="1"/>
            <a:r>
              <a:rPr lang="en-US" dirty="0" smtClean="0"/>
              <a:t>Cognitive </a:t>
            </a:r>
            <a:r>
              <a:rPr lang="en-US" dirty="0" smtClean="0"/>
              <a:t>skills</a:t>
            </a:r>
            <a:endParaRPr lang="en-US" dirty="0" smtClean="0"/>
          </a:p>
        </p:txBody>
      </p:sp>
    </p:spTree>
    <p:extLst>
      <p:ext uri="{BB962C8B-B14F-4D97-AF65-F5344CB8AC3E}">
        <p14:creationId xmlns:p14="http://schemas.microsoft.com/office/powerpoint/2010/main" val="1908628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and Objectives</a:t>
            </a:r>
            <a:endParaRPr lang="en-US" dirty="0"/>
          </a:p>
        </p:txBody>
      </p:sp>
      <p:sp>
        <p:nvSpPr>
          <p:cNvPr id="3" name="Content Placeholder 2"/>
          <p:cNvSpPr>
            <a:spLocks noGrp="1"/>
          </p:cNvSpPr>
          <p:nvPr>
            <p:ph idx="1"/>
          </p:nvPr>
        </p:nvSpPr>
        <p:spPr/>
        <p:txBody>
          <a:bodyPr/>
          <a:lstStyle/>
          <a:p>
            <a:r>
              <a:rPr lang="en-US" dirty="0" smtClean="0"/>
              <a:t>Make Accurate Conclusions:</a:t>
            </a:r>
          </a:p>
          <a:p>
            <a:pPr lvl="1"/>
            <a:r>
              <a:rPr lang="en-US" dirty="0" smtClean="0"/>
              <a:t>Diagnosis</a:t>
            </a:r>
          </a:p>
          <a:p>
            <a:pPr lvl="1"/>
            <a:r>
              <a:rPr lang="en-US" dirty="0" smtClean="0"/>
              <a:t>Guide the Treatment Plan</a:t>
            </a:r>
          </a:p>
          <a:p>
            <a:pPr lvl="1"/>
            <a:r>
              <a:rPr lang="en-US" dirty="0" smtClean="0"/>
              <a:t>Assess effectiveness of current and previous coping styles and treatment attempts</a:t>
            </a:r>
          </a:p>
          <a:p>
            <a:pPr lvl="1"/>
            <a:endParaRPr lang="en-US" dirty="0" smtClean="0"/>
          </a:p>
        </p:txBody>
      </p:sp>
    </p:spTree>
    <p:extLst>
      <p:ext uri="{BB962C8B-B14F-4D97-AF65-F5344CB8AC3E}">
        <p14:creationId xmlns:p14="http://schemas.microsoft.com/office/powerpoint/2010/main" val="229545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Interview</a:t>
            </a:r>
            <a:endParaRPr lang="en-US" dirty="0"/>
          </a:p>
        </p:txBody>
      </p:sp>
      <p:sp>
        <p:nvSpPr>
          <p:cNvPr id="3" name="Content Placeholder 2"/>
          <p:cNvSpPr>
            <a:spLocks noGrp="1"/>
          </p:cNvSpPr>
          <p:nvPr>
            <p:ph idx="1"/>
          </p:nvPr>
        </p:nvSpPr>
        <p:spPr/>
        <p:txBody>
          <a:bodyPr/>
          <a:lstStyle/>
          <a:p>
            <a:r>
              <a:rPr lang="en-US" dirty="0" smtClean="0"/>
              <a:t>Good Clinical Interview efficiently yields relevant and significant information and opens up clarity and insight into problem.</a:t>
            </a:r>
          </a:p>
          <a:p>
            <a:endParaRPr lang="en-US" dirty="0" smtClean="0"/>
          </a:p>
          <a:p>
            <a:r>
              <a:rPr lang="en-US" dirty="0" smtClean="0"/>
              <a:t>Key: Rapport with child and family</a:t>
            </a:r>
          </a:p>
          <a:p>
            <a:pPr lvl="1"/>
            <a:r>
              <a:rPr lang="en-US" dirty="0" smtClean="0"/>
              <a:t>Join with the most accessible member</a:t>
            </a:r>
          </a:p>
          <a:p>
            <a:pPr lvl="1"/>
            <a:r>
              <a:rPr lang="en-US" dirty="0" smtClean="0"/>
              <a:t>Join with the most powerful member</a:t>
            </a:r>
          </a:p>
          <a:p>
            <a:pPr lvl="1"/>
            <a:r>
              <a:rPr lang="en-US" dirty="0" smtClean="0"/>
              <a:t>Join with the child</a:t>
            </a:r>
          </a:p>
          <a:p>
            <a:pPr lvl="1"/>
            <a:endParaRPr lang="en-US" dirty="0"/>
          </a:p>
        </p:txBody>
      </p:sp>
    </p:spTree>
    <p:extLst>
      <p:ext uri="{BB962C8B-B14F-4D97-AF65-F5344CB8AC3E}">
        <p14:creationId xmlns:p14="http://schemas.microsoft.com/office/powerpoint/2010/main" val="2942022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“Joining”</a:t>
            </a:r>
            <a:endParaRPr lang="en-US" dirty="0"/>
          </a:p>
        </p:txBody>
      </p:sp>
      <p:sp>
        <p:nvSpPr>
          <p:cNvPr id="3" name="Content Placeholder 2"/>
          <p:cNvSpPr>
            <a:spLocks noGrp="1"/>
          </p:cNvSpPr>
          <p:nvPr>
            <p:ph idx="1"/>
          </p:nvPr>
        </p:nvSpPr>
        <p:spPr/>
        <p:txBody>
          <a:bodyPr>
            <a:normAutofit fontScale="85000" lnSpcReduction="10000"/>
          </a:bodyPr>
          <a:lstStyle/>
          <a:p>
            <a:r>
              <a:rPr lang="en-US" i="1" dirty="0" smtClean="0"/>
              <a:t>Keep in Mind</a:t>
            </a:r>
            <a:r>
              <a:rPr lang="en-US" dirty="0" smtClean="0"/>
              <a:t>: Parents come in extremely anxious and vulnerable and are desperate for help and clarification – be honest, objective, and empathic</a:t>
            </a:r>
          </a:p>
          <a:p>
            <a:endParaRPr lang="en-US" dirty="0" smtClean="0"/>
          </a:p>
          <a:p>
            <a:r>
              <a:rPr lang="en-US" dirty="0" smtClean="0"/>
              <a:t>Child- feels confused, pathologized, the “bad child”</a:t>
            </a:r>
          </a:p>
          <a:p>
            <a:endParaRPr lang="en-US" dirty="0"/>
          </a:p>
          <a:p>
            <a:pPr lvl="1"/>
            <a:r>
              <a:rPr lang="en-US" b="1" dirty="0" smtClean="0"/>
              <a:t>Be clear </a:t>
            </a:r>
            <a:r>
              <a:rPr lang="en-US" dirty="0" smtClean="0"/>
              <a:t>with the child about who you are and what your purpose is: </a:t>
            </a:r>
            <a:r>
              <a:rPr lang="en-US" i="1" dirty="0" smtClean="0"/>
              <a:t>“I’m Dr. </a:t>
            </a:r>
            <a:r>
              <a:rPr lang="en-US" i="1" dirty="0" err="1" smtClean="0"/>
              <a:t>Saadia</a:t>
            </a:r>
            <a:r>
              <a:rPr lang="en-US" i="1" dirty="0" smtClean="0"/>
              <a:t> </a:t>
            </a:r>
            <a:r>
              <a:rPr lang="en-US" i="1" dirty="0" smtClean="0"/>
              <a:t>and I help </a:t>
            </a:r>
            <a:r>
              <a:rPr lang="en-US" i="1" dirty="0" smtClean="0"/>
              <a:t>boys and </a:t>
            </a:r>
            <a:r>
              <a:rPr lang="en-US" i="1" dirty="0" smtClean="0"/>
              <a:t>girls talk </a:t>
            </a:r>
            <a:r>
              <a:rPr lang="en-US" i="1" dirty="0" smtClean="0"/>
              <a:t>about their thoughts and </a:t>
            </a:r>
            <a:r>
              <a:rPr lang="en-US" i="1" dirty="0" smtClean="0"/>
              <a:t>feelings and find ways for them to feel better.”</a:t>
            </a:r>
            <a:endParaRPr lang="en-US" i="1" dirty="0" smtClean="0"/>
          </a:p>
          <a:p>
            <a:pPr marL="457200" lvl="1" indent="0">
              <a:buNone/>
            </a:pPr>
            <a:r>
              <a:rPr lang="en-US" i="1" dirty="0"/>
              <a:t>	</a:t>
            </a:r>
          </a:p>
        </p:txBody>
      </p:sp>
    </p:spTree>
    <p:extLst>
      <p:ext uri="{BB962C8B-B14F-4D97-AF65-F5344CB8AC3E}">
        <p14:creationId xmlns:p14="http://schemas.microsoft.com/office/powerpoint/2010/main" val="3578474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Dimensions of a Clinical Interview</a:t>
            </a:r>
            <a:endParaRPr lang="en-US" dirty="0"/>
          </a:p>
        </p:txBody>
      </p:sp>
      <p:sp>
        <p:nvSpPr>
          <p:cNvPr id="3" name="Content Placeholder 2"/>
          <p:cNvSpPr>
            <a:spLocks noGrp="1"/>
          </p:cNvSpPr>
          <p:nvPr>
            <p:ph idx="1"/>
          </p:nvPr>
        </p:nvSpPr>
        <p:spPr/>
        <p:txBody>
          <a:bodyPr/>
          <a:lstStyle/>
          <a:p>
            <a:r>
              <a:rPr lang="en-US" dirty="0" smtClean="0"/>
              <a:t>See my Child Intake Assessment Form</a:t>
            </a:r>
          </a:p>
          <a:p>
            <a:pPr marL="457200" lvl="1" indent="0">
              <a:buNone/>
            </a:pPr>
            <a:r>
              <a:rPr lang="en-US" dirty="0" smtClean="0"/>
              <a:t>(handout)</a:t>
            </a:r>
          </a:p>
          <a:p>
            <a:pPr marL="457200" lvl="1" indent="0">
              <a:buNone/>
            </a:pPr>
            <a:endParaRPr lang="en-US" dirty="0"/>
          </a:p>
          <a:p>
            <a:pPr marL="457200" lvl="1" indent="0">
              <a:buNone/>
            </a:pPr>
            <a:r>
              <a:rPr lang="en-US" dirty="0" smtClean="0"/>
              <a:t>-  Go over Dimensions of Child Assessment</a:t>
            </a:r>
          </a:p>
          <a:p>
            <a:pPr marL="457200" lvl="1" indent="0">
              <a:buNone/>
            </a:pPr>
            <a:endParaRPr lang="en-US" dirty="0"/>
          </a:p>
          <a:p>
            <a:pPr marL="457200" lvl="1"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195581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Perspectives</a:t>
            </a:r>
            <a:endParaRPr lang="en-US" dirty="0"/>
          </a:p>
        </p:txBody>
      </p:sp>
      <p:sp>
        <p:nvSpPr>
          <p:cNvPr id="3" name="Text Placeholder 2"/>
          <p:cNvSpPr>
            <a:spLocks noGrp="1"/>
          </p:cNvSpPr>
          <p:nvPr>
            <p:ph type="body" idx="1"/>
          </p:nvPr>
        </p:nvSpPr>
        <p:spPr/>
        <p:txBody>
          <a:bodyPr/>
          <a:lstStyle/>
          <a:p>
            <a:r>
              <a:rPr lang="en-US" dirty="0" smtClean="0"/>
              <a:t>Developmental</a:t>
            </a:r>
            <a:endParaRPr lang="en-US" dirty="0"/>
          </a:p>
        </p:txBody>
      </p:sp>
      <p:sp>
        <p:nvSpPr>
          <p:cNvPr id="4" name="Content Placeholder 3"/>
          <p:cNvSpPr>
            <a:spLocks noGrp="1"/>
          </p:cNvSpPr>
          <p:nvPr>
            <p:ph sz="half" idx="2"/>
          </p:nvPr>
        </p:nvSpPr>
        <p:spPr/>
        <p:txBody>
          <a:bodyPr/>
          <a:lstStyle/>
          <a:p>
            <a:pPr marL="0" indent="0">
              <a:buNone/>
            </a:pPr>
            <a:r>
              <a:rPr lang="en-US" dirty="0" smtClean="0"/>
              <a:t>Assumption: Genetic, Environment interact in adaptive and nonadaptive ways.</a:t>
            </a:r>
          </a:p>
          <a:p>
            <a:pPr marL="0" indent="0">
              <a:buNone/>
            </a:pPr>
            <a:endParaRPr lang="en-US" dirty="0"/>
          </a:p>
          <a:p>
            <a:pPr marL="0" indent="0">
              <a:buNone/>
            </a:pPr>
            <a:r>
              <a:rPr lang="en-US" dirty="0" smtClean="0"/>
              <a:t>Explores Developmental Maturation and Environmental Fit for Child</a:t>
            </a:r>
          </a:p>
          <a:p>
            <a:pPr marL="0" indent="0">
              <a:buNone/>
            </a:pPr>
            <a:endParaRPr lang="en-US" dirty="0"/>
          </a:p>
          <a:p>
            <a:pPr marL="0" indent="0">
              <a:buNone/>
            </a:pPr>
            <a:endParaRPr lang="en-US" dirty="0"/>
          </a:p>
        </p:txBody>
      </p:sp>
      <p:sp>
        <p:nvSpPr>
          <p:cNvPr id="5" name="Text Placeholder 4"/>
          <p:cNvSpPr>
            <a:spLocks noGrp="1"/>
          </p:cNvSpPr>
          <p:nvPr>
            <p:ph type="body" sz="quarter" idx="3"/>
          </p:nvPr>
        </p:nvSpPr>
        <p:spPr/>
        <p:txBody>
          <a:bodyPr/>
          <a:lstStyle/>
          <a:p>
            <a:r>
              <a:rPr lang="en-US" dirty="0" smtClean="0"/>
              <a:t>Normative Developmental</a:t>
            </a:r>
            <a:endParaRPr lang="en-US" dirty="0"/>
          </a:p>
        </p:txBody>
      </p:sp>
      <p:sp>
        <p:nvSpPr>
          <p:cNvPr id="6" name="Content Placeholder 5"/>
          <p:cNvSpPr>
            <a:spLocks noGrp="1"/>
          </p:cNvSpPr>
          <p:nvPr>
            <p:ph sz="quarter" idx="4"/>
          </p:nvPr>
        </p:nvSpPr>
        <p:spPr/>
        <p:txBody>
          <a:bodyPr/>
          <a:lstStyle/>
          <a:p>
            <a:r>
              <a:rPr lang="en-US" dirty="0" smtClean="0"/>
              <a:t>Interview focuses on assessing child’s developmental maturation compared to peers.</a:t>
            </a:r>
          </a:p>
          <a:p>
            <a:endParaRPr lang="en-US" dirty="0"/>
          </a:p>
          <a:p>
            <a:r>
              <a:rPr lang="en-US" dirty="0" smtClean="0"/>
              <a:t>Good to assess delays in cognitive and emotional development</a:t>
            </a:r>
            <a:endParaRPr lang="en-US" dirty="0"/>
          </a:p>
        </p:txBody>
      </p:sp>
    </p:spTree>
    <p:extLst>
      <p:ext uri="{BB962C8B-B14F-4D97-AF65-F5344CB8AC3E}">
        <p14:creationId xmlns:p14="http://schemas.microsoft.com/office/powerpoint/2010/main" val="4144782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Perspectives</a:t>
            </a:r>
            <a:endParaRPr lang="en-US" dirty="0"/>
          </a:p>
        </p:txBody>
      </p:sp>
      <p:sp>
        <p:nvSpPr>
          <p:cNvPr id="3" name="Text Placeholder 2"/>
          <p:cNvSpPr>
            <a:spLocks noGrp="1"/>
          </p:cNvSpPr>
          <p:nvPr>
            <p:ph type="body" idx="1"/>
          </p:nvPr>
        </p:nvSpPr>
        <p:spPr/>
        <p:txBody>
          <a:bodyPr/>
          <a:lstStyle/>
          <a:p>
            <a:r>
              <a:rPr lang="en-US" dirty="0" smtClean="0"/>
              <a:t>Cognitive-Behavioral</a:t>
            </a:r>
            <a:endParaRPr lang="en-US" dirty="0"/>
          </a:p>
        </p:txBody>
      </p:sp>
      <p:sp>
        <p:nvSpPr>
          <p:cNvPr id="4" name="Content Placeholder 3"/>
          <p:cNvSpPr>
            <a:spLocks noGrp="1"/>
          </p:cNvSpPr>
          <p:nvPr>
            <p:ph sz="half" idx="2"/>
          </p:nvPr>
        </p:nvSpPr>
        <p:spPr/>
        <p:txBody>
          <a:bodyPr/>
          <a:lstStyle/>
          <a:p>
            <a:r>
              <a:rPr lang="en-US" dirty="0" smtClean="0"/>
              <a:t>Focuses on Child’s thoughts, assumptions, and perceptions</a:t>
            </a:r>
          </a:p>
          <a:p>
            <a:r>
              <a:rPr lang="en-US" dirty="0" smtClean="0"/>
              <a:t>Problem-Solving Style</a:t>
            </a:r>
          </a:p>
          <a:p>
            <a:r>
              <a:rPr lang="en-US" dirty="0" smtClean="0"/>
              <a:t>Environmental contingencies to maladaptive behavior, patterns of rewards and punishments</a:t>
            </a:r>
            <a:endParaRPr lang="en-US" dirty="0"/>
          </a:p>
        </p:txBody>
      </p:sp>
      <p:sp>
        <p:nvSpPr>
          <p:cNvPr id="5" name="Text Placeholder 4"/>
          <p:cNvSpPr>
            <a:spLocks noGrp="1"/>
          </p:cNvSpPr>
          <p:nvPr>
            <p:ph type="body" sz="quarter" idx="3"/>
          </p:nvPr>
        </p:nvSpPr>
        <p:spPr/>
        <p:txBody>
          <a:bodyPr/>
          <a:lstStyle/>
          <a:p>
            <a:r>
              <a:rPr lang="en-US" dirty="0" smtClean="0"/>
              <a:t>Humanistic-Phenomenological</a:t>
            </a:r>
            <a:endParaRPr lang="en-US" dirty="0"/>
          </a:p>
        </p:txBody>
      </p:sp>
      <p:sp>
        <p:nvSpPr>
          <p:cNvPr id="6" name="Content Placeholder 5"/>
          <p:cNvSpPr>
            <a:spLocks noGrp="1"/>
          </p:cNvSpPr>
          <p:nvPr>
            <p:ph sz="quarter" idx="4"/>
          </p:nvPr>
        </p:nvSpPr>
        <p:spPr/>
        <p:txBody>
          <a:bodyPr/>
          <a:lstStyle/>
          <a:p>
            <a:r>
              <a:rPr lang="en-US" dirty="0" smtClean="0"/>
              <a:t>Assumption: Maladaptive behavior is a result of child’s experience of the world.</a:t>
            </a:r>
          </a:p>
          <a:p>
            <a:endParaRPr lang="en-US" dirty="0" smtClean="0"/>
          </a:p>
          <a:p>
            <a:r>
              <a:rPr lang="en-US" dirty="0" smtClean="0"/>
              <a:t>Every child strives for self-actualization if basic need for positive unconditional regard is present.</a:t>
            </a:r>
          </a:p>
        </p:txBody>
      </p:sp>
    </p:spTree>
    <p:extLst>
      <p:ext uri="{BB962C8B-B14F-4D97-AF65-F5344CB8AC3E}">
        <p14:creationId xmlns:p14="http://schemas.microsoft.com/office/powerpoint/2010/main" val="2364346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Perspectives</a:t>
            </a:r>
            <a:endParaRPr lang="en-US" dirty="0"/>
          </a:p>
        </p:txBody>
      </p:sp>
      <p:sp>
        <p:nvSpPr>
          <p:cNvPr id="3" name="Text Placeholder 2"/>
          <p:cNvSpPr>
            <a:spLocks noGrp="1"/>
          </p:cNvSpPr>
          <p:nvPr>
            <p:ph type="body" idx="1"/>
          </p:nvPr>
        </p:nvSpPr>
        <p:spPr/>
        <p:txBody>
          <a:bodyPr/>
          <a:lstStyle/>
          <a:p>
            <a:r>
              <a:rPr lang="en-US" dirty="0" smtClean="0"/>
              <a:t>Family Systems</a:t>
            </a:r>
            <a:endParaRPr lang="en-US" dirty="0"/>
          </a:p>
        </p:txBody>
      </p:sp>
      <p:sp>
        <p:nvSpPr>
          <p:cNvPr id="4" name="Content Placeholder 3"/>
          <p:cNvSpPr>
            <a:spLocks noGrp="1"/>
          </p:cNvSpPr>
          <p:nvPr>
            <p:ph sz="half" idx="2"/>
          </p:nvPr>
        </p:nvSpPr>
        <p:spPr/>
        <p:txBody>
          <a:bodyPr/>
          <a:lstStyle/>
          <a:p>
            <a:r>
              <a:rPr lang="en-US" dirty="0" smtClean="0"/>
              <a:t>Family Structure/Rigidity</a:t>
            </a:r>
          </a:p>
          <a:p>
            <a:r>
              <a:rPr lang="en-US" dirty="0" smtClean="0"/>
              <a:t>Assigned Roles</a:t>
            </a:r>
          </a:p>
          <a:p>
            <a:r>
              <a:rPr lang="en-US" dirty="0" smtClean="0"/>
              <a:t>Attachment/Closeness</a:t>
            </a:r>
          </a:p>
          <a:p>
            <a:r>
              <a:rPr lang="en-US" dirty="0" smtClean="0"/>
              <a:t>Resources</a:t>
            </a:r>
          </a:p>
          <a:p>
            <a:r>
              <a:rPr lang="en-US" dirty="0" smtClean="0"/>
              <a:t>Power</a:t>
            </a:r>
          </a:p>
          <a:p>
            <a:r>
              <a:rPr lang="en-US" dirty="0" smtClean="0"/>
              <a:t>Dependency/Reliability</a:t>
            </a:r>
          </a:p>
          <a:p>
            <a:r>
              <a:rPr lang="en-US" dirty="0" smtClean="0"/>
              <a:t>Availability of Resources</a:t>
            </a:r>
            <a:endParaRPr lang="en-US" dirty="0"/>
          </a:p>
        </p:txBody>
      </p:sp>
      <p:sp>
        <p:nvSpPr>
          <p:cNvPr id="5" name="Text Placeholder 4"/>
          <p:cNvSpPr>
            <a:spLocks noGrp="1"/>
          </p:cNvSpPr>
          <p:nvPr>
            <p:ph type="body" sz="quarter" idx="3"/>
          </p:nvPr>
        </p:nvSpPr>
        <p:spPr/>
        <p:txBody>
          <a:bodyPr/>
          <a:lstStyle/>
          <a:p>
            <a:r>
              <a:rPr lang="en-US" dirty="0" smtClean="0"/>
              <a:t>Psychodynamic</a:t>
            </a:r>
          </a:p>
        </p:txBody>
      </p:sp>
      <p:sp>
        <p:nvSpPr>
          <p:cNvPr id="6" name="Content Placeholder 5"/>
          <p:cNvSpPr>
            <a:spLocks noGrp="1"/>
          </p:cNvSpPr>
          <p:nvPr>
            <p:ph sz="quarter" idx="4"/>
          </p:nvPr>
        </p:nvSpPr>
        <p:spPr/>
        <p:txBody>
          <a:bodyPr/>
          <a:lstStyle/>
          <a:p>
            <a:r>
              <a:rPr lang="en-US" dirty="0" smtClean="0"/>
              <a:t>Child’s Object-Relations</a:t>
            </a:r>
          </a:p>
          <a:p>
            <a:endParaRPr lang="en-US" dirty="0" smtClean="0"/>
          </a:p>
          <a:p>
            <a:r>
              <a:rPr lang="en-US" dirty="0" smtClean="0"/>
              <a:t>Child’s differentiation/regression</a:t>
            </a:r>
          </a:p>
          <a:p>
            <a:endParaRPr lang="en-US" dirty="0" smtClean="0"/>
          </a:p>
          <a:p>
            <a:r>
              <a:rPr lang="en-US" dirty="0" smtClean="0"/>
              <a:t>Attachment pattern</a:t>
            </a:r>
          </a:p>
          <a:p>
            <a:endParaRPr lang="en-US" dirty="0" smtClean="0"/>
          </a:p>
          <a:p>
            <a:r>
              <a:rPr lang="en-US" dirty="0" smtClean="0"/>
              <a:t>Defenses/ Conflicts</a:t>
            </a:r>
            <a:endParaRPr lang="en-US" dirty="0"/>
          </a:p>
        </p:txBody>
      </p:sp>
    </p:spTree>
    <p:extLst>
      <p:ext uri="{BB962C8B-B14F-4D97-AF65-F5344CB8AC3E}">
        <p14:creationId xmlns:p14="http://schemas.microsoft.com/office/powerpoint/2010/main" val="28057280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691</Words>
  <Application>Microsoft Office PowerPoint</Application>
  <PresentationFormat>On-screen Show (4:3)</PresentationFormat>
  <Paragraphs>117</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Child Assessment </vt:lpstr>
      <vt:lpstr>Goals and Objectives</vt:lpstr>
      <vt:lpstr>Goals and Objectives</vt:lpstr>
      <vt:lpstr>Clinical Interview</vt:lpstr>
      <vt:lpstr>“Joining”</vt:lpstr>
      <vt:lpstr>Dimensions of a Clinical Interview</vt:lpstr>
      <vt:lpstr>Theoretical Perspectives</vt:lpstr>
      <vt:lpstr>Theoretical Perspectives</vt:lpstr>
      <vt:lpstr>Theoretical Perspectives</vt:lpstr>
      <vt:lpstr>Special Considerations</vt:lpstr>
      <vt:lpstr>Special Considerations</vt:lpstr>
      <vt:lpstr>Special Considerations</vt:lpstr>
      <vt:lpstr>Assessing Strengths</vt:lpstr>
      <vt:lpstr>Consent and Confidentiality</vt:lpstr>
      <vt:lpstr>Case Discussion: “Emily”</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Assessment</dc:title>
  <dc:creator>Saadia McLeod</dc:creator>
  <cp:lastModifiedBy>rcc</cp:lastModifiedBy>
  <cp:revision>18</cp:revision>
  <dcterms:created xsi:type="dcterms:W3CDTF">2017-08-23T02:13:53Z</dcterms:created>
  <dcterms:modified xsi:type="dcterms:W3CDTF">2017-09-05T22:18:39Z</dcterms:modified>
</cp:coreProperties>
</file>